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1.xml" ContentType="application/vnd.openxmlformats-officedocument.presentationml.notesSlide+xml"/>
  <Override PartName="/ppt/charts/chart4.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2" r:id="rId1"/>
    <p:sldMasterId id="2147483824" r:id="rId2"/>
    <p:sldMasterId id="2147483836" r:id="rId3"/>
    <p:sldMasterId id="2147483872" r:id="rId4"/>
    <p:sldMasterId id="2147483884" r:id="rId5"/>
    <p:sldMasterId id="2147483908" r:id="rId6"/>
  </p:sldMasterIdLst>
  <p:notesMasterIdLst>
    <p:notesMasterId r:id="rId69"/>
  </p:notesMasterIdLst>
  <p:sldIdLst>
    <p:sldId id="256" r:id="rId7"/>
    <p:sldId id="257" r:id="rId8"/>
    <p:sldId id="258" r:id="rId9"/>
    <p:sldId id="259" r:id="rId10"/>
    <p:sldId id="260" r:id="rId11"/>
    <p:sldId id="261" r:id="rId12"/>
    <p:sldId id="262" r:id="rId13"/>
    <p:sldId id="264" r:id="rId14"/>
    <p:sldId id="265" r:id="rId15"/>
    <p:sldId id="266" r:id="rId16"/>
    <p:sldId id="267" r:id="rId17"/>
    <p:sldId id="268" r:id="rId18"/>
    <p:sldId id="269" r:id="rId19"/>
    <p:sldId id="270" r:id="rId20"/>
    <p:sldId id="272" r:id="rId21"/>
    <p:sldId id="275" r:id="rId22"/>
    <p:sldId id="383" r:id="rId23"/>
    <p:sldId id="384" r:id="rId24"/>
    <p:sldId id="391" r:id="rId25"/>
    <p:sldId id="392" r:id="rId26"/>
    <p:sldId id="405" r:id="rId27"/>
    <p:sldId id="387" r:id="rId28"/>
    <p:sldId id="388" r:id="rId29"/>
    <p:sldId id="390" r:id="rId30"/>
    <p:sldId id="382" r:id="rId31"/>
    <p:sldId id="366" r:id="rId32"/>
    <p:sldId id="367" r:id="rId33"/>
    <p:sldId id="289" r:id="rId34"/>
    <p:sldId id="290" r:id="rId35"/>
    <p:sldId id="291" r:id="rId36"/>
    <p:sldId id="352" r:id="rId37"/>
    <p:sldId id="353" r:id="rId38"/>
    <p:sldId id="354" r:id="rId39"/>
    <p:sldId id="297" r:id="rId40"/>
    <p:sldId id="301" r:id="rId41"/>
    <p:sldId id="295" r:id="rId42"/>
    <p:sldId id="355" r:id="rId43"/>
    <p:sldId id="302" r:id="rId44"/>
    <p:sldId id="303" r:id="rId45"/>
    <p:sldId id="404" r:id="rId46"/>
    <p:sldId id="304" r:id="rId47"/>
    <p:sldId id="395" r:id="rId48"/>
    <p:sldId id="306" r:id="rId49"/>
    <p:sldId id="396" r:id="rId50"/>
    <p:sldId id="310" r:id="rId51"/>
    <p:sldId id="308" r:id="rId52"/>
    <p:sldId id="309" r:id="rId53"/>
    <p:sldId id="397" r:id="rId54"/>
    <p:sldId id="398" r:id="rId55"/>
    <p:sldId id="399" r:id="rId56"/>
    <p:sldId id="401" r:id="rId57"/>
    <p:sldId id="402" r:id="rId58"/>
    <p:sldId id="400" r:id="rId59"/>
    <p:sldId id="407" r:id="rId60"/>
    <p:sldId id="408" r:id="rId61"/>
    <p:sldId id="324" r:id="rId62"/>
    <p:sldId id="325" r:id="rId63"/>
    <p:sldId id="330" r:id="rId64"/>
    <p:sldId id="331" r:id="rId65"/>
    <p:sldId id="332" r:id="rId66"/>
    <p:sldId id="409" r:id="rId67"/>
    <p:sldId id="334" r:id="rId68"/>
  </p:sldIdLst>
  <p:sldSz cx="9144000" cy="6858000" type="screen4x3"/>
  <p:notesSz cx="6781800" cy="9925050"/>
  <p:defaultTextStyle>
    <a:defPPr>
      <a:defRPr lang="en-GB"/>
    </a:defPPr>
    <a:lvl1pPr algn="l" defTabSz="449263" rtl="0" fontAlgn="base">
      <a:spcBef>
        <a:spcPct val="0"/>
      </a:spcBef>
      <a:spcAft>
        <a:spcPct val="0"/>
      </a:spcAft>
      <a:buClr>
        <a:srgbClr val="000000"/>
      </a:buClr>
      <a:buSzPct val="100000"/>
      <a:buFont typeface="Times New Roman" pitchFamily="16" charset="0"/>
      <a:defRPr sz="2000" kern="1200">
        <a:solidFill>
          <a:schemeClr val="bg1"/>
        </a:solidFill>
        <a:latin typeface="Tahoma" pitchFamily="32" charset="0"/>
        <a:ea typeface="+mn-ea"/>
        <a:cs typeface="Arial Unicode MS" pitchFamily="32" charset="0"/>
      </a:defRPr>
    </a:lvl1pPr>
    <a:lvl2pPr marL="742950" indent="-285750" algn="l" defTabSz="449263" rtl="0" fontAlgn="base">
      <a:spcBef>
        <a:spcPct val="0"/>
      </a:spcBef>
      <a:spcAft>
        <a:spcPct val="0"/>
      </a:spcAft>
      <a:buClr>
        <a:srgbClr val="000000"/>
      </a:buClr>
      <a:buSzPct val="100000"/>
      <a:buFont typeface="Times New Roman" pitchFamily="16" charset="0"/>
      <a:defRPr sz="2000" kern="1200">
        <a:solidFill>
          <a:schemeClr val="bg1"/>
        </a:solidFill>
        <a:latin typeface="Tahoma" pitchFamily="32" charset="0"/>
        <a:ea typeface="+mn-ea"/>
        <a:cs typeface="Arial Unicode MS" pitchFamily="32" charset="0"/>
      </a:defRPr>
    </a:lvl2pPr>
    <a:lvl3pPr marL="1143000" indent="-228600" algn="l" defTabSz="449263" rtl="0" fontAlgn="base">
      <a:spcBef>
        <a:spcPct val="0"/>
      </a:spcBef>
      <a:spcAft>
        <a:spcPct val="0"/>
      </a:spcAft>
      <a:buClr>
        <a:srgbClr val="000000"/>
      </a:buClr>
      <a:buSzPct val="100000"/>
      <a:buFont typeface="Times New Roman" pitchFamily="16" charset="0"/>
      <a:defRPr sz="2000" kern="1200">
        <a:solidFill>
          <a:schemeClr val="bg1"/>
        </a:solidFill>
        <a:latin typeface="Tahoma" pitchFamily="32" charset="0"/>
        <a:ea typeface="+mn-ea"/>
        <a:cs typeface="Arial Unicode MS" pitchFamily="32" charset="0"/>
      </a:defRPr>
    </a:lvl3pPr>
    <a:lvl4pPr marL="1600200" indent="-228600" algn="l" defTabSz="449263" rtl="0" fontAlgn="base">
      <a:spcBef>
        <a:spcPct val="0"/>
      </a:spcBef>
      <a:spcAft>
        <a:spcPct val="0"/>
      </a:spcAft>
      <a:buClr>
        <a:srgbClr val="000000"/>
      </a:buClr>
      <a:buSzPct val="100000"/>
      <a:buFont typeface="Times New Roman" pitchFamily="16" charset="0"/>
      <a:defRPr sz="2000" kern="1200">
        <a:solidFill>
          <a:schemeClr val="bg1"/>
        </a:solidFill>
        <a:latin typeface="Tahoma" pitchFamily="32" charset="0"/>
        <a:ea typeface="+mn-ea"/>
        <a:cs typeface="Arial Unicode MS" pitchFamily="32" charset="0"/>
      </a:defRPr>
    </a:lvl4pPr>
    <a:lvl5pPr marL="2057400" indent="-228600" algn="l" defTabSz="449263" rtl="0" fontAlgn="base">
      <a:spcBef>
        <a:spcPct val="0"/>
      </a:spcBef>
      <a:spcAft>
        <a:spcPct val="0"/>
      </a:spcAft>
      <a:buClr>
        <a:srgbClr val="000000"/>
      </a:buClr>
      <a:buSzPct val="100000"/>
      <a:buFont typeface="Times New Roman" pitchFamily="16" charset="0"/>
      <a:defRPr sz="2000" kern="1200">
        <a:solidFill>
          <a:schemeClr val="bg1"/>
        </a:solidFill>
        <a:latin typeface="Tahoma" pitchFamily="32" charset="0"/>
        <a:ea typeface="+mn-ea"/>
        <a:cs typeface="Arial Unicode MS" pitchFamily="32" charset="0"/>
      </a:defRPr>
    </a:lvl5pPr>
    <a:lvl6pPr marL="2286000" algn="l" defTabSz="914400" rtl="0" eaLnBrk="1" latinLnBrk="0" hangingPunct="1">
      <a:defRPr sz="2000" kern="1200">
        <a:solidFill>
          <a:schemeClr val="bg1"/>
        </a:solidFill>
        <a:latin typeface="Tahoma" pitchFamily="32" charset="0"/>
        <a:ea typeface="+mn-ea"/>
        <a:cs typeface="Arial Unicode MS" pitchFamily="32" charset="0"/>
      </a:defRPr>
    </a:lvl6pPr>
    <a:lvl7pPr marL="2743200" algn="l" defTabSz="914400" rtl="0" eaLnBrk="1" latinLnBrk="0" hangingPunct="1">
      <a:defRPr sz="2000" kern="1200">
        <a:solidFill>
          <a:schemeClr val="bg1"/>
        </a:solidFill>
        <a:latin typeface="Tahoma" pitchFamily="32" charset="0"/>
        <a:ea typeface="+mn-ea"/>
        <a:cs typeface="Arial Unicode MS" pitchFamily="32" charset="0"/>
      </a:defRPr>
    </a:lvl7pPr>
    <a:lvl8pPr marL="3200400" algn="l" defTabSz="914400" rtl="0" eaLnBrk="1" latinLnBrk="0" hangingPunct="1">
      <a:defRPr sz="2000" kern="1200">
        <a:solidFill>
          <a:schemeClr val="bg1"/>
        </a:solidFill>
        <a:latin typeface="Tahoma" pitchFamily="32" charset="0"/>
        <a:ea typeface="+mn-ea"/>
        <a:cs typeface="Arial Unicode MS" pitchFamily="32" charset="0"/>
      </a:defRPr>
    </a:lvl8pPr>
    <a:lvl9pPr marL="3657600" algn="l" defTabSz="914400" rtl="0" eaLnBrk="1" latinLnBrk="0" hangingPunct="1">
      <a:defRPr sz="2000" kern="1200">
        <a:solidFill>
          <a:schemeClr val="bg1"/>
        </a:solidFill>
        <a:latin typeface="Tahoma" pitchFamily="32" charset="0"/>
        <a:ea typeface="+mn-ea"/>
        <a:cs typeface="Arial Unicode MS" pitchFamily="32"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Бухгалтер" initials="Б" lastIdx="2" clrIdx="0">
    <p:extLst>
      <p:ext uri="{19B8F6BF-5375-455C-9EA6-DF929625EA0E}">
        <p15:presenceInfo xmlns:p15="http://schemas.microsoft.com/office/powerpoint/2012/main" userId="Бухгалтер"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E986"/>
    <a:srgbClr val="CCECFF"/>
    <a:srgbClr val="FFCC66"/>
    <a:srgbClr val="F0F67E"/>
    <a:srgbClr val="5D2466"/>
    <a:srgbClr val="C5F28E"/>
    <a:srgbClr val="FFCCFF"/>
    <a:srgbClr val="FBF1A5"/>
    <a:srgbClr val="FCB2DE"/>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92444" autoAdjust="0"/>
  </p:normalViewPr>
  <p:slideViewPr>
    <p:cSldViewPr>
      <p:cViewPr varScale="1">
        <p:scale>
          <a:sx n="80" d="100"/>
          <a:sy n="80" d="100"/>
        </p:scale>
        <p:origin x="1608" y="8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62" d="100"/>
          <a:sy n="62" d="100"/>
        </p:scale>
        <p:origin x="-3293"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3986038588305001E-2"/>
          <c:y val="0.11826722969567312"/>
          <c:w val="0.89699374361454387"/>
          <c:h val="0.72624088531457565"/>
        </c:manualLayout>
      </c:layout>
      <c:bar3DChart>
        <c:barDir val="col"/>
        <c:grouping val="clustered"/>
        <c:varyColors val="0"/>
        <c:ser>
          <c:idx val="0"/>
          <c:order val="0"/>
          <c:tx>
            <c:strRef>
              <c:f>Лист1!$B$1</c:f>
              <c:strCache>
                <c:ptCount val="1"/>
                <c:pt idx="0">
                  <c:v>Доходы </c:v>
                </c:pt>
              </c:strCache>
            </c:strRef>
          </c:tx>
          <c:spPr>
            <a:solidFill>
              <a:schemeClr val="accent2"/>
            </a:solidFill>
            <a:ln>
              <a:noFill/>
            </a:ln>
            <a:effectLst/>
            <a:sp3d/>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5912-4AD2-8689-0D3EB124215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Категория 1</c:v>
                </c:pt>
              </c:strCache>
            </c:strRef>
          </c:cat>
          <c:val>
            <c:numRef>
              <c:f>Лист1!$B$2</c:f>
              <c:numCache>
                <c:formatCode>General</c:formatCode>
                <c:ptCount val="1"/>
                <c:pt idx="0">
                  <c:v>67020.3</c:v>
                </c:pt>
              </c:numCache>
            </c:numRef>
          </c:val>
          <c:extLst>
            <c:ext xmlns:c16="http://schemas.microsoft.com/office/drawing/2014/chart" uri="{C3380CC4-5D6E-409C-BE32-E72D297353CC}">
              <c16:uniqueId val="{00000000-5912-4AD2-8689-0D3EB1242152}"/>
            </c:ext>
          </c:extLst>
        </c:ser>
        <c:ser>
          <c:idx val="1"/>
          <c:order val="1"/>
          <c:tx>
            <c:strRef>
              <c:f>Лист1!$C$1</c:f>
              <c:strCache>
                <c:ptCount val="1"/>
                <c:pt idx="0">
                  <c:v>Расходы</c:v>
                </c:pt>
              </c:strCache>
            </c:strRef>
          </c:tx>
          <c:spPr>
            <a:solidFill>
              <a:schemeClr val="accent4"/>
            </a:solidFill>
            <a:ln>
              <a:noFill/>
            </a:ln>
            <a:effectLst/>
            <a:sp3d/>
          </c:spPr>
          <c:invertIfNegative val="0"/>
          <c:dLbls>
            <c:spPr>
              <a:noFill/>
              <a:ln>
                <a:noFill/>
              </a:ln>
              <a:effectLst/>
            </c:spPr>
            <c:txPr>
              <a:bodyPr rot="0" spcFirstLastPara="1" vertOverflow="overflow" horzOverflow="overflow"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Лист1!$A$2</c:f>
              <c:strCache>
                <c:ptCount val="1"/>
                <c:pt idx="0">
                  <c:v>Категория 1</c:v>
                </c:pt>
              </c:strCache>
            </c:strRef>
          </c:cat>
          <c:val>
            <c:numRef>
              <c:f>Лист1!$C$2</c:f>
              <c:numCache>
                <c:formatCode>General</c:formatCode>
                <c:ptCount val="1"/>
                <c:pt idx="0">
                  <c:v>67020.3</c:v>
                </c:pt>
              </c:numCache>
            </c:numRef>
          </c:val>
          <c:extLst>
            <c:ext xmlns:c16="http://schemas.microsoft.com/office/drawing/2014/chart" uri="{C3380CC4-5D6E-409C-BE32-E72D297353CC}">
              <c16:uniqueId val="{00000001-5912-4AD2-8689-0D3EB1242152}"/>
            </c:ext>
          </c:extLst>
        </c:ser>
        <c:ser>
          <c:idx val="2"/>
          <c:order val="2"/>
          <c:tx>
            <c:strRef>
              <c:f>Лист1!$D$1</c:f>
              <c:strCache>
                <c:ptCount val="1"/>
                <c:pt idx="0">
                  <c:v>Дефицит</c:v>
                </c:pt>
              </c:strCache>
            </c:strRef>
          </c:tx>
          <c:spPr>
            <a:solidFill>
              <a:schemeClr val="accent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Категория 1</c:v>
                </c:pt>
              </c:strCache>
            </c:strRef>
          </c:cat>
          <c:val>
            <c:numRef>
              <c:f>Лист1!$D$2</c:f>
              <c:numCache>
                <c:formatCode>General</c:formatCode>
                <c:ptCount val="1"/>
                <c:pt idx="0">
                  <c:v>0</c:v>
                </c:pt>
              </c:numCache>
            </c:numRef>
          </c:val>
          <c:extLst>
            <c:ext xmlns:c16="http://schemas.microsoft.com/office/drawing/2014/chart" uri="{C3380CC4-5D6E-409C-BE32-E72D297353CC}">
              <c16:uniqueId val="{00000000-0063-4DA8-990F-A6EE44834FD9}"/>
            </c:ext>
          </c:extLst>
        </c:ser>
        <c:dLbls>
          <c:showLegendKey val="0"/>
          <c:showVal val="1"/>
          <c:showCatName val="0"/>
          <c:showSerName val="0"/>
          <c:showPercent val="0"/>
          <c:showBubbleSize val="0"/>
        </c:dLbls>
        <c:gapWidth val="150"/>
        <c:shape val="box"/>
        <c:axId val="255450895"/>
        <c:axId val="492376319"/>
        <c:axId val="0"/>
      </c:bar3DChart>
      <c:catAx>
        <c:axId val="255450895"/>
        <c:scaling>
          <c:orientation val="minMax"/>
        </c:scaling>
        <c:delete val="1"/>
        <c:axPos val="b"/>
        <c:numFmt formatCode="General" sourceLinked="1"/>
        <c:majorTickMark val="none"/>
        <c:minorTickMark val="none"/>
        <c:tickLblPos val="nextTo"/>
        <c:crossAx val="492376319"/>
        <c:crosses val="autoZero"/>
        <c:auto val="1"/>
        <c:lblAlgn val="ctr"/>
        <c:lblOffset val="100"/>
        <c:noMultiLvlLbl val="0"/>
      </c:catAx>
      <c:valAx>
        <c:axId val="4923763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55450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2.4352376940936123E-2"/>
          <c:y val="0.20540028072761563"/>
          <c:w val="0.53066107898020509"/>
          <c:h val="0.72796196764045185"/>
        </c:manualLayout>
      </c:layout>
      <c:pie3DChart>
        <c:varyColors val="1"/>
        <c:ser>
          <c:idx val="0"/>
          <c:order val="0"/>
          <c:tx>
            <c:strRef>
              <c:f>Лист1!$B$1</c:f>
              <c:strCache>
                <c:ptCount val="1"/>
                <c:pt idx="0">
                  <c:v>Продажи</c:v>
                </c:pt>
              </c:strCache>
            </c:strRef>
          </c:tx>
          <c:spPr>
            <a:ln>
              <a:solidFill>
                <a:schemeClr val="bg2">
                  <a:lumMod val="50000"/>
                </a:schemeClr>
              </a:solidFill>
            </a:ln>
          </c:spPr>
          <c:dPt>
            <c:idx val="0"/>
            <c:bubble3D val="0"/>
            <c:explosion val="1"/>
            <c:spPr>
              <a:solidFill>
                <a:srgbClr val="99FF99"/>
              </a:solidFill>
              <a:ln>
                <a:solidFill>
                  <a:schemeClr val="accent4">
                    <a:lumMod val="40000"/>
                    <a:lumOff val="60000"/>
                  </a:schemeClr>
                </a:solidFill>
              </a:ln>
            </c:spPr>
            <c:extLst>
              <c:ext xmlns:c16="http://schemas.microsoft.com/office/drawing/2014/chart" uri="{C3380CC4-5D6E-409C-BE32-E72D297353CC}">
                <c16:uniqueId val="{00000001-6CC9-4B33-A782-0B6D09837AB8}"/>
              </c:ext>
            </c:extLst>
          </c:dPt>
          <c:dPt>
            <c:idx val="2"/>
            <c:bubble3D val="0"/>
            <c:explosion val="1"/>
            <c:extLst>
              <c:ext xmlns:c16="http://schemas.microsoft.com/office/drawing/2014/chart" uri="{C3380CC4-5D6E-409C-BE32-E72D297353CC}">
                <c16:uniqueId val="{00000002-014D-4207-BCDE-89E14D3ADE93}"/>
              </c:ext>
            </c:extLst>
          </c:dPt>
          <c:dLbls>
            <c:spPr>
              <a:noFill/>
              <a:ln>
                <a:noFill/>
              </a:ln>
              <a:effectLst/>
            </c:sp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Лист1!$A$2:$A$7</c:f>
              <c:strCache>
                <c:ptCount val="6"/>
                <c:pt idx="0">
                  <c:v>Налог на доходы физических лиц (2447 тыс.рублей)</c:v>
                </c:pt>
                <c:pt idx="1">
                  <c:v>Налог на имущество физических лиц (1787 тыс.рублей)</c:v>
                </c:pt>
                <c:pt idx="2">
                  <c:v>Земельный налог с организаций (4825тыс.рублей)</c:v>
                </c:pt>
                <c:pt idx="3">
                  <c:v>Земельный налог с физических лиц (5162 тыс.рублей)</c:v>
                </c:pt>
                <c:pt idx="4">
                  <c:v>Государственная пошлина (5 тыс рублей)</c:v>
                </c:pt>
                <c:pt idx="5">
                  <c:v>Единый сельскохозяйственный налог (1212 тыс. рублей)</c:v>
                </c:pt>
              </c:strCache>
            </c:strRef>
          </c:cat>
          <c:val>
            <c:numRef>
              <c:f>Лист1!$B$2:$B$7</c:f>
              <c:numCache>
                <c:formatCode>General</c:formatCode>
                <c:ptCount val="6"/>
                <c:pt idx="0">
                  <c:v>2447</c:v>
                </c:pt>
                <c:pt idx="1">
                  <c:v>1787</c:v>
                </c:pt>
                <c:pt idx="2">
                  <c:v>4825</c:v>
                </c:pt>
                <c:pt idx="3">
                  <c:v>5162</c:v>
                </c:pt>
                <c:pt idx="4">
                  <c:v>5</c:v>
                </c:pt>
                <c:pt idx="5">
                  <c:v>1212</c:v>
                </c:pt>
              </c:numCache>
            </c:numRef>
          </c:val>
          <c:extLst>
            <c:ext xmlns:c16="http://schemas.microsoft.com/office/drawing/2014/chart" uri="{C3380CC4-5D6E-409C-BE32-E72D297353CC}">
              <c16:uniqueId val="{00000002-6CC9-4B33-A782-0B6D09837AB8}"/>
            </c:ext>
          </c:extLst>
        </c:ser>
        <c:dLbls>
          <c:dLblPos val="bestFit"/>
          <c:showLegendKey val="0"/>
          <c:showVal val="1"/>
          <c:showCatName val="0"/>
          <c:showSerName val="0"/>
          <c:showPercent val="0"/>
          <c:showBubbleSize val="0"/>
          <c:showLeaderLines val="1"/>
        </c:dLbls>
      </c:pie3DChart>
    </c:plotArea>
    <c:legend>
      <c:legendPos val="r"/>
      <c:overlay val="0"/>
    </c:legend>
    <c:plotVisOnly val="1"/>
    <c:dispBlanksAs val="zero"/>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1.3227696922564159E-2"/>
          <c:y val="0.16399031932569094"/>
          <c:w val="0.59542354090286231"/>
          <c:h val="0.8191481613546876"/>
        </c:manualLayout>
      </c:layout>
      <c:pie3DChart>
        <c:varyColors val="1"/>
        <c:ser>
          <c:idx val="0"/>
          <c:order val="0"/>
          <c:tx>
            <c:strRef>
              <c:f>Лист1!$B$1</c:f>
              <c:strCache>
                <c:ptCount val="1"/>
                <c:pt idx="0">
                  <c:v>Продажи</c:v>
                </c:pt>
              </c:strCache>
            </c:strRef>
          </c:tx>
          <c:explosion val="2"/>
          <c:dPt>
            <c:idx val="0"/>
            <c:bubble3D val="0"/>
            <c:spPr>
              <a:solidFill>
                <a:schemeClr val="accent4">
                  <a:lumMod val="60000"/>
                  <a:lumOff val="40000"/>
                </a:schemeClr>
              </a:solidFill>
            </c:spPr>
            <c:extLst>
              <c:ext xmlns:c16="http://schemas.microsoft.com/office/drawing/2014/chart" uri="{C3380CC4-5D6E-409C-BE32-E72D297353CC}">
                <c16:uniqueId val="{00000001-595A-4D4A-A7F1-BC4DFC16BFA7}"/>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Лист1!$A$2:$A$6</c:f>
              <c:strCache>
                <c:ptCount val="5"/>
                <c:pt idx="0">
                  <c:v>Доходы от использования имущества, находящегося в государственной и муниципальной собственности (2870 тыс.руб.)</c:v>
                </c:pt>
                <c:pt idx="1">
                  <c:v>Доходы, получаемые в виде арендной платы за землю (1100 тыс.руб.)</c:v>
                </c:pt>
                <c:pt idx="2">
                  <c:v>Штрафы, санкции, возмещение ущерба (10 тыс.руб.)</c:v>
                </c:pt>
                <c:pt idx="3">
                  <c:v>Доходы от компенсации затрат государства (10 тыс.руб.)</c:v>
                </c:pt>
                <c:pt idx="4">
                  <c:v>Доходы за предоставление права на размещение и эксплуатацию нестационарного торгового объекта (387 тыс.руб.)</c:v>
                </c:pt>
              </c:strCache>
            </c:strRef>
          </c:cat>
          <c:val>
            <c:numRef>
              <c:f>Лист1!$B$2:$B$6</c:f>
              <c:numCache>
                <c:formatCode>General</c:formatCode>
                <c:ptCount val="5"/>
                <c:pt idx="0">
                  <c:v>2870</c:v>
                </c:pt>
                <c:pt idx="1">
                  <c:v>1100</c:v>
                </c:pt>
                <c:pt idx="2">
                  <c:v>10</c:v>
                </c:pt>
                <c:pt idx="3">
                  <c:v>10</c:v>
                </c:pt>
                <c:pt idx="4">
                  <c:v>387</c:v>
                </c:pt>
              </c:numCache>
            </c:numRef>
          </c:val>
          <c:extLst>
            <c:ext xmlns:c16="http://schemas.microsoft.com/office/drawing/2014/chart" uri="{C3380CC4-5D6E-409C-BE32-E72D297353CC}">
              <c16:uniqueId val="{00000002-595A-4D4A-A7F1-BC4DFC16BFA7}"/>
            </c:ext>
          </c:extLst>
        </c:ser>
        <c:dLbls>
          <c:showLegendKey val="0"/>
          <c:showVal val="0"/>
          <c:showCatName val="0"/>
          <c:showSerName val="0"/>
          <c:showPercent val="0"/>
          <c:showBubbleSize val="0"/>
          <c:showLeaderLines val="1"/>
        </c:dLbls>
      </c:pie3DChart>
    </c:plotArea>
    <c:legend>
      <c:legendPos val="r"/>
      <c:layout>
        <c:manualLayout>
          <c:xMode val="edge"/>
          <c:yMode val="edge"/>
          <c:x val="0.61599995833796251"/>
          <c:y val="2.4087884742316538E-3"/>
          <c:w val="0.3751815770469949"/>
          <c:h val="0.97109453830921999"/>
        </c:manualLayout>
      </c:layout>
      <c:overlay val="0"/>
      <c:txPr>
        <a:bodyPr/>
        <a:lstStyle/>
        <a:p>
          <a:pPr>
            <a:defRPr sz="1400">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942016543616366E-2"/>
          <c:y val="9.7826767247982283E-2"/>
          <c:w val="0.67142287220611874"/>
          <c:h val="0.81948651393232141"/>
        </c:manualLayout>
      </c:layout>
      <c:doughnutChart>
        <c:varyColors val="1"/>
        <c:ser>
          <c:idx val="0"/>
          <c:order val="0"/>
          <c:tx>
            <c:strRef>
              <c:f>Лист1!$B$1</c:f>
              <c:strCache>
                <c:ptCount val="1"/>
                <c:pt idx="0">
                  <c:v>Столбец1</c:v>
                </c:pt>
              </c:strCache>
            </c:strRef>
          </c:tx>
          <c:dLbls>
            <c:dLbl>
              <c:idx val="0"/>
              <c:layout>
                <c:manualLayout>
                  <c:x val="-1.603357202735049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C7-4273-B0A8-F46B5D2A3FD3}"/>
                </c:ext>
              </c:extLst>
            </c:dLbl>
            <c:dLbl>
              <c:idx val="1"/>
              <c:layout>
                <c:manualLayout>
                  <c:x val="-2.5653715243760793E-2"/>
                  <c:y val="4.03734624754296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C7-4273-B0A8-F46B5D2A3FD3}"/>
                </c:ext>
              </c:extLst>
            </c:dLbl>
            <c:dLbl>
              <c:idx val="3"/>
              <c:layout>
                <c:manualLayout>
                  <c:x val="0"/>
                  <c:y val="-5.8036852308430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C7-4273-B0A8-F46B5D2A3FD3}"/>
                </c:ext>
              </c:extLst>
            </c:dLbl>
            <c:spPr>
              <a:noFill/>
              <a:ln>
                <a:noFill/>
              </a:ln>
              <a:effectLst/>
            </c:spPr>
            <c:txPr>
              <a:bodyPr rot="0" vert="horz" wrap="square" lIns="38100" tIns="19050" rIns="38100" bIns="19050" anchor="ctr">
                <a:spAutoFit/>
              </a:bodyPr>
              <a:lstStyle/>
              <a:p>
                <a:pPr>
                  <a:defRPr sz="1600"/>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Лист1!$A$2:$A$5</c:f>
              <c:strCache>
                <c:ptCount val="4"/>
                <c:pt idx="0">
                  <c:v>Дотации</c:v>
                </c:pt>
                <c:pt idx="1">
                  <c:v>Субвенции</c:v>
                </c:pt>
                <c:pt idx="2">
                  <c:v>Субсидии</c:v>
                </c:pt>
                <c:pt idx="3">
                  <c:v>Иные МБТ</c:v>
                </c:pt>
              </c:strCache>
            </c:strRef>
          </c:cat>
          <c:val>
            <c:numRef>
              <c:f>Лист1!$B$2:$B$5</c:f>
              <c:numCache>
                <c:formatCode>General</c:formatCode>
                <c:ptCount val="4"/>
                <c:pt idx="0">
                  <c:v>13957</c:v>
                </c:pt>
                <c:pt idx="1">
                  <c:v>524.20000000000005</c:v>
                </c:pt>
                <c:pt idx="2">
                  <c:v>31494.1</c:v>
                </c:pt>
                <c:pt idx="3">
                  <c:v>1230</c:v>
                </c:pt>
              </c:numCache>
            </c:numRef>
          </c:val>
          <c:extLst>
            <c:ext xmlns:c16="http://schemas.microsoft.com/office/drawing/2014/chart" uri="{C3380CC4-5D6E-409C-BE32-E72D297353CC}">
              <c16:uniqueId val="{00000000-F65F-486B-BA74-CEE1BB5374BB}"/>
            </c:ext>
          </c:extLst>
        </c:ser>
        <c:dLbls>
          <c:showLegendKey val="0"/>
          <c:showVal val="0"/>
          <c:showCatName val="0"/>
          <c:showSerName val="0"/>
          <c:showPercent val="0"/>
          <c:showBubbleSize val="0"/>
          <c:showLeaderLines val="1"/>
        </c:dLbls>
        <c:firstSliceAng val="0"/>
        <c:holeSize val="50"/>
      </c:doughnutChart>
    </c:plotArea>
    <c:legend>
      <c:legendPos val="r"/>
      <c:overlay val="0"/>
    </c:legend>
    <c:plotVisOnly val="1"/>
    <c:dispBlanksAs val="zero"/>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3.011183039282898E-2"/>
          <c:y val="0.10634331970838623"/>
          <c:w val="0.52190294122694569"/>
          <c:h val="0.78952884641048571"/>
        </c:manualLayout>
      </c:layout>
      <c:pie3DChart>
        <c:varyColors val="1"/>
        <c:ser>
          <c:idx val="0"/>
          <c:order val="0"/>
          <c:tx>
            <c:strRef>
              <c:f>Лист1!$B$1</c:f>
              <c:strCache>
                <c:ptCount val="1"/>
                <c:pt idx="0">
                  <c:v>Продажи</c:v>
                </c:pt>
              </c:strCache>
            </c:strRef>
          </c:tx>
          <c:explosion val="25"/>
          <c:dPt>
            <c:idx val="6"/>
            <c:bubble3D val="0"/>
            <c:spPr>
              <a:solidFill>
                <a:srgbClr val="99FFCC"/>
              </a:solidFill>
            </c:spPr>
            <c:extLst>
              <c:ext xmlns:c16="http://schemas.microsoft.com/office/drawing/2014/chart" uri="{C3380CC4-5D6E-409C-BE32-E72D297353CC}">
                <c16:uniqueId val="{00000001-3BD4-42E0-95E0-AE62D7A1B6ED}"/>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Лист1!$A$2:$A$11</c:f>
              <c:strCache>
                <c:ptCount val="10"/>
                <c:pt idx="0">
                  <c:v>Культура, кинематография (37903,2 тыс.руб.)</c:v>
                </c:pt>
                <c:pt idx="1">
                  <c:v>Общегосударственные расходы (16248,8 тыс.руб.)</c:v>
                </c:pt>
                <c:pt idx="2">
                  <c:v>Социальная политика (211,2 тыс.руб.)</c:v>
                </c:pt>
                <c:pt idx="3">
                  <c:v>Жилищно-коммунальное хозяйство (8783,8 тыс.руб.)</c:v>
                </c:pt>
                <c:pt idx="4">
                  <c:v>Национальная безопасность и правоохранительная деятельность (343,0 тыс.руб.)</c:v>
                </c:pt>
                <c:pt idx="5">
                  <c:v>Охрана окружающей среды (151,2 тыс.руб.)</c:v>
                </c:pt>
                <c:pt idx="6">
                  <c:v>Национальная оборона (304,1 тыс.руб.)</c:v>
                </c:pt>
                <c:pt idx="7">
                  <c:v>Национальная экономика (2850 тыс.руб.)</c:v>
                </c:pt>
                <c:pt idx="8">
                  <c:v>Образование (5,0 тыс.руб.)</c:v>
                </c:pt>
                <c:pt idx="9">
                  <c:v>Физическая культура и спорт (220,0 тыс.руб.)</c:v>
                </c:pt>
              </c:strCache>
            </c:strRef>
          </c:cat>
          <c:val>
            <c:numRef>
              <c:f>Лист1!$B$2:$B$11</c:f>
              <c:numCache>
                <c:formatCode>General</c:formatCode>
                <c:ptCount val="10"/>
                <c:pt idx="0">
                  <c:v>37903.199999999997</c:v>
                </c:pt>
                <c:pt idx="1">
                  <c:v>16248.8</c:v>
                </c:pt>
                <c:pt idx="2" formatCode="0.0">
                  <c:v>211.2</c:v>
                </c:pt>
                <c:pt idx="3">
                  <c:v>8783.7999999999993</c:v>
                </c:pt>
                <c:pt idx="4">
                  <c:v>343</c:v>
                </c:pt>
                <c:pt idx="5">
                  <c:v>151.19999999999999</c:v>
                </c:pt>
                <c:pt idx="6">
                  <c:v>304.10000000000002</c:v>
                </c:pt>
                <c:pt idx="7">
                  <c:v>2850</c:v>
                </c:pt>
                <c:pt idx="8">
                  <c:v>5</c:v>
                </c:pt>
                <c:pt idx="9">
                  <c:v>220</c:v>
                </c:pt>
              </c:numCache>
            </c:numRef>
          </c:val>
          <c:extLst>
            <c:ext xmlns:c16="http://schemas.microsoft.com/office/drawing/2014/chart" uri="{C3380CC4-5D6E-409C-BE32-E72D297353CC}">
              <c16:uniqueId val="{00000002-3BD4-42E0-95E0-AE62D7A1B6ED}"/>
            </c:ext>
          </c:extLst>
        </c:ser>
        <c:dLbls>
          <c:showLegendKey val="0"/>
          <c:showVal val="0"/>
          <c:showCatName val="0"/>
          <c:showSerName val="0"/>
          <c:showPercent val="0"/>
          <c:showBubbleSize val="0"/>
          <c:showLeaderLines val="1"/>
        </c:dLbls>
      </c:pie3DChart>
    </c:plotArea>
    <c:legend>
      <c:legendPos val="r"/>
      <c:layout>
        <c:manualLayout>
          <c:xMode val="edge"/>
          <c:yMode val="edge"/>
          <c:x val="0.54341139150753792"/>
          <c:y val="0"/>
          <c:w val="0.4471600039020055"/>
          <c:h val="1"/>
        </c:manualLayout>
      </c:layout>
      <c:overlay val="0"/>
      <c:txPr>
        <a:bodyPr/>
        <a:lstStyle/>
        <a:p>
          <a:pPr>
            <a:defRPr sz="1350">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0.10615</cdr:x>
      <cdr:y>0.84049</cdr:y>
    </cdr:from>
    <cdr:to>
      <cdr:x>0.3907</cdr:x>
      <cdr:y>1</cdr:y>
    </cdr:to>
    <cdr:sp macro="" textlink="">
      <cdr:nvSpPr>
        <cdr:cNvPr id="2" name="Прямоугольник 1"/>
        <cdr:cNvSpPr/>
      </cdr:nvSpPr>
      <cdr:spPr>
        <a:xfrm xmlns:a="http://schemas.openxmlformats.org/drawingml/2006/main">
          <a:off x="940183" y="4817977"/>
          <a:ext cx="2520280" cy="91440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0.1364</cdr:x>
      <cdr:y>0.83671</cdr:y>
    </cdr:from>
    <cdr:to>
      <cdr:x>0.38031</cdr:x>
      <cdr:y>0.98745</cdr:y>
    </cdr:to>
    <cdr:sp macro="" textlink="">
      <cdr:nvSpPr>
        <cdr:cNvPr id="3" name="Прямоугольник 2"/>
        <cdr:cNvSpPr/>
      </cdr:nvSpPr>
      <cdr:spPr>
        <a:xfrm xmlns:a="http://schemas.openxmlformats.org/drawingml/2006/main">
          <a:off x="1208121" y="4796324"/>
          <a:ext cx="2160240" cy="86409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ru-RU" sz="1800" dirty="0">
              <a:solidFill>
                <a:schemeClr val="tx1"/>
              </a:solidFill>
            </a:rPr>
            <a:t>67020,3 тыс. руб.</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AutoShape 1"/>
          <p:cNvSpPr>
            <a:spLocks noChangeArrowheads="1"/>
          </p:cNvSpPr>
          <p:nvPr/>
        </p:nvSpPr>
        <p:spPr bwMode="auto">
          <a:xfrm>
            <a:off x="0" y="0"/>
            <a:ext cx="6781800" cy="9925050"/>
          </a:xfrm>
          <a:prstGeom prst="roundRect">
            <a:avLst>
              <a:gd name="adj" fmla="val 23"/>
            </a:avLst>
          </a:prstGeom>
          <a:solidFill>
            <a:srgbClr val="FFFFFF"/>
          </a:solidFill>
          <a:ln>
            <a:noFill/>
          </a:ln>
          <a:extLst>
            <a:ext uri="{91240B29-F687-4F45-9708-019B960494DF}">
              <a14:hiddenLine xmlns:a14="http://schemas.microsoft.com/office/drawing/2010/main" w="9360" cap="sq">
                <a:solidFill>
                  <a:srgbClr val="000000"/>
                </a:solidFill>
                <a:miter lim="800000"/>
                <a:headEnd/>
                <a:tailEnd/>
              </a14:hiddenLine>
            </a:ext>
          </a:extLst>
        </p:spPr>
        <p:txBody>
          <a:bodyPr wrap="none" anchor="ctr"/>
          <a:lstStyle/>
          <a:p>
            <a:endParaRPr lang="ru-RU" altLang="ru-RU"/>
          </a:p>
        </p:txBody>
      </p:sp>
      <p:sp>
        <p:nvSpPr>
          <p:cNvPr id="86019" name="AutoShape 2"/>
          <p:cNvSpPr>
            <a:spLocks noChangeArrowheads="1"/>
          </p:cNvSpPr>
          <p:nvPr/>
        </p:nvSpPr>
        <p:spPr bwMode="auto">
          <a:xfrm>
            <a:off x="0" y="0"/>
            <a:ext cx="6781800" cy="992505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86020" name="AutoShape 3"/>
          <p:cNvSpPr>
            <a:spLocks noChangeArrowheads="1"/>
          </p:cNvSpPr>
          <p:nvPr/>
        </p:nvSpPr>
        <p:spPr bwMode="auto">
          <a:xfrm>
            <a:off x="0" y="0"/>
            <a:ext cx="6781800" cy="992505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86021" name="AutoShape 4"/>
          <p:cNvSpPr>
            <a:spLocks noChangeArrowheads="1"/>
          </p:cNvSpPr>
          <p:nvPr/>
        </p:nvSpPr>
        <p:spPr bwMode="auto">
          <a:xfrm>
            <a:off x="0" y="0"/>
            <a:ext cx="6781800" cy="992505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86022" name="AutoShape 5"/>
          <p:cNvSpPr>
            <a:spLocks noChangeArrowheads="1"/>
          </p:cNvSpPr>
          <p:nvPr/>
        </p:nvSpPr>
        <p:spPr bwMode="auto">
          <a:xfrm>
            <a:off x="0" y="0"/>
            <a:ext cx="6781800" cy="992505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86023" name="Text Box 6"/>
          <p:cNvSpPr txBox="1">
            <a:spLocks noChangeArrowheads="1"/>
          </p:cNvSpPr>
          <p:nvPr/>
        </p:nvSpPr>
        <p:spPr bwMode="auto">
          <a:xfrm>
            <a:off x="0" y="0"/>
            <a:ext cx="293846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86024" name="Text Box 7"/>
          <p:cNvSpPr txBox="1">
            <a:spLocks noChangeArrowheads="1"/>
          </p:cNvSpPr>
          <p:nvPr/>
        </p:nvSpPr>
        <p:spPr bwMode="auto">
          <a:xfrm>
            <a:off x="3841750" y="0"/>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86025" name="Rectangle 8"/>
          <p:cNvSpPr>
            <a:spLocks noGrp="1" noRot="1" noChangeAspect="1" noChangeArrowheads="1"/>
          </p:cNvSpPr>
          <p:nvPr>
            <p:ph type="sldImg"/>
          </p:nvPr>
        </p:nvSpPr>
        <p:spPr bwMode="auto">
          <a:xfrm>
            <a:off x="909638" y="744538"/>
            <a:ext cx="4954587" cy="3714750"/>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7" name="Rectangle 9"/>
          <p:cNvSpPr>
            <a:spLocks noGrp="1" noChangeArrowheads="1"/>
          </p:cNvSpPr>
          <p:nvPr>
            <p:ph type="body"/>
          </p:nvPr>
        </p:nvSpPr>
        <p:spPr bwMode="auto">
          <a:xfrm>
            <a:off x="677863" y="4714875"/>
            <a:ext cx="5418137" cy="4459288"/>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endParaRPr lang="ru-RU" noProof="0"/>
          </a:p>
        </p:txBody>
      </p:sp>
      <p:sp>
        <p:nvSpPr>
          <p:cNvPr id="86027" name="Text Box 10"/>
          <p:cNvSpPr txBox="1">
            <a:spLocks noChangeArrowheads="1"/>
          </p:cNvSpPr>
          <p:nvPr/>
        </p:nvSpPr>
        <p:spPr bwMode="auto">
          <a:xfrm>
            <a:off x="0" y="9428163"/>
            <a:ext cx="29384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2059" name="Rectangle 11"/>
          <p:cNvSpPr>
            <a:spLocks noGrp="1" noChangeArrowheads="1"/>
          </p:cNvSpPr>
          <p:nvPr>
            <p:ph type="sldNum"/>
          </p:nvPr>
        </p:nvSpPr>
        <p:spPr bwMode="auto">
          <a:xfrm>
            <a:off x="3841750" y="9428163"/>
            <a:ext cx="2930525" cy="488950"/>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Tahoma" pitchFamily="32" charset="0"/>
              </a:defRPr>
            </a:lvl1pPr>
          </a:lstStyle>
          <a:p>
            <a:pPr>
              <a:defRPr/>
            </a:pPr>
            <a:fld id="{74B6385C-5652-45B0-831D-0EDB714725DE}" type="slidenum">
              <a:rPr lang="ru-RU"/>
              <a:pPr>
                <a:defRPr/>
              </a:pPr>
              <a:t>‹#›</a:t>
            </a:fld>
            <a:endParaRPr lang="ru-RU"/>
          </a:p>
        </p:txBody>
      </p:sp>
    </p:spTree>
    <p:extLst>
      <p:ext uri="{BB962C8B-B14F-4D97-AF65-F5344CB8AC3E}">
        <p14:creationId xmlns:p14="http://schemas.microsoft.com/office/powerpoint/2010/main" val="3113480927"/>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E2FCFB7-67BD-4713-8CA0-85A1CAE2C98E}" type="slidenum">
              <a:rPr lang="ru-RU" altLang="ru-RU" smtClean="0">
                <a:latin typeface="Tahoma" pitchFamily="32" charset="0"/>
              </a:rPr>
              <a:pPr eaLnBrk="1" hangingPunct="1">
                <a:spcBef>
                  <a:spcPct val="0"/>
                </a:spcBef>
              </a:pPr>
              <a:t>1</a:t>
            </a:fld>
            <a:endParaRPr lang="ru-RU" altLang="ru-RU">
              <a:latin typeface="Tahoma" pitchFamily="32" charset="0"/>
            </a:endParaRPr>
          </a:p>
        </p:txBody>
      </p:sp>
      <p:sp>
        <p:nvSpPr>
          <p:cNvPr id="8704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B8A25567-C1B7-4D45-B178-575081FDC104}" type="slidenum">
              <a:rPr lang="ru-RU" altLang="ru-RU">
                <a:latin typeface="Tahoma" pitchFamily="32" charset="0"/>
                <a:cs typeface="Tahoma" pitchFamily="32" charset="0"/>
              </a:rPr>
              <a:pPr algn="r" eaLnBrk="1" hangingPunct="1">
                <a:spcBef>
                  <a:spcPct val="0"/>
                </a:spcBef>
                <a:buClrTx/>
                <a:buFontTx/>
                <a:buNone/>
              </a:pPr>
              <a:t>1</a:t>
            </a:fld>
            <a:endParaRPr lang="ru-RU" altLang="ru-RU">
              <a:latin typeface="Tahoma" pitchFamily="32" charset="0"/>
              <a:cs typeface="Tahoma" pitchFamily="32" charset="0"/>
            </a:endParaRPr>
          </a:p>
        </p:txBody>
      </p:sp>
      <p:sp>
        <p:nvSpPr>
          <p:cNvPr id="8704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8704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EA6260F7-5193-4586-8406-4C60AA3CA951}" type="slidenum">
              <a:rPr lang="ru-RU" altLang="ru-RU" smtClean="0">
                <a:latin typeface="Tahoma" pitchFamily="32" charset="0"/>
              </a:rPr>
              <a:pPr eaLnBrk="1" hangingPunct="1">
                <a:spcBef>
                  <a:spcPct val="0"/>
                </a:spcBef>
              </a:pPr>
              <a:t>10</a:t>
            </a:fld>
            <a:endParaRPr lang="ru-RU" altLang="ru-RU">
              <a:latin typeface="Tahoma" pitchFamily="32" charset="0"/>
            </a:endParaRPr>
          </a:p>
        </p:txBody>
      </p:sp>
      <p:sp>
        <p:nvSpPr>
          <p:cNvPr id="9728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A90D0B8D-E0A6-4B6A-A880-03180C4BB219}" type="slidenum">
              <a:rPr lang="ru-RU" altLang="ru-RU">
                <a:latin typeface="Tahoma" pitchFamily="32" charset="0"/>
                <a:cs typeface="Tahoma" pitchFamily="32" charset="0"/>
              </a:rPr>
              <a:pPr algn="r" eaLnBrk="1" hangingPunct="1">
                <a:spcBef>
                  <a:spcPct val="0"/>
                </a:spcBef>
                <a:buClrTx/>
                <a:buFontTx/>
                <a:buNone/>
              </a:pPr>
              <a:t>10</a:t>
            </a:fld>
            <a:endParaRPr lang="ru-RU" altLang="ru-RU">
              <a:latin typeface="Tahoma" pitchFamily="32" charset="0"/>
              <a:cs typeface="Tahoma" pitchFamily="32" charset="0"/>
            </a:endParaRPr>
          </a:p>
        </p:txBody>
      </p:sp>
      <p:sp>
        <p:nvSpPr>
          <p:cNvPr id="9728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728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97286" name="Text Box 4"/>
          <p:cNvSpPr txBox="1">
            <a:spLocks noChangeArrowheads="1"/>
          </p:cNvSpPr>
          <p:nvPr/>
        </p:nvSpPr>
        <p:spPr bwMode="auto">
          <a:xfrm>
            <a:off x="3841750" y="9428163"/>
            <a:ext cx="29384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CCF9A12-DED9-44B7-BAF9-ABBD7FA589D9}" type="slidenum">
              <a:rPr lang="ru-RU" altLang="ru-RU">
                <a:latin typeface="Tahoma" pitchFamily="32" charset="0"/>
              </a:rPr>
              <a:pPr algn="r" eaLnBrk="1" hangingPunct="1">
                <a:spcBef>
                  <a:spcPct val="0"/>
                </a:spcBef>
                <a:buClrTx/>
                <a:buFontTx/>
                <a:buNone/>
              </a:pPr>
              <a:t>10</a:t>
            </a:fld>
            <a:endParaRPr lang="ru-RU" altLang="ru-RU">
              <a:latin typeface="Tahoma" pitchFamily="3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6BD1986D-4D86-42C6-8E20-7230E833AAE3}" type="slidenum">
              <a:rPr lang="ru-RU" altLang="ru-RU" smtClean="0">
                <a:latin typeface="Tahoma" pitchFamily="32" charset="0"/>
              </a:rPr>
              <a:pPr eaLnBrk="1" hangingPunct="1">
                <a:spcBef>
                  <a:spcPct val="0"/>
                </a:spcBef>
              </a:pPr>
              <a:t>11</a:t>
            </a:fld>
            <a:endParaRPr lang="ru-RU" altLang="ru-RU">
              <a:latin typeface="Tahoma" pitchFamily="32" charset="0"/>
            </a:endParaRPr>
          </a:p>
        </p:txBody>
      </p:sp>
      <p:sp>
        <p:nvSpPr>
          <p:cNvPr id="9830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866C6F2B-0A6C-4566-94C8-FFF4441BD69B}" type="slidenum">
              <a:rPr lang="ru-RU" altLang="ru-RU">
                <a:latin typeface="Tahoma" pitchFamily="32" charset="0"/>
                <a:cs typeface="Tahoma" pitchFamily="32" charset="0"/>
              </a:rPr>
              <a:pPr algn="r" eaLnBrk="1" hangingPunct="1">
                <a:spcBef>
                  <a:spcPct val="0"/>
                </a:spcBef>
                <a:buClrTx/>
                <a:buFontTx/>
                <a:buNone/>
              </a:pPr>
              <a:t>11</a:t>
            </a:fld>
            <a:endParaRPr lang="ru-RU" altLang="ru-RU">
              <a:latin typeface="Tahoma" pitchFamily="32" charset="0"/>
              <a:cs typeface="Tahoma" pitchFamily="32" charset="0"/>
            </a:endParaRPr>
          </a:p>
        </p:txBody>
      </p:sp>
      <p:sp>
        <p:nvSpPr>
          <p:cNvPr id="9830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830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ADC59BA6-C701-45FF-B1A3-9AA3F2E72AB6}" type="slidenum">
              <a:rPr lang="ru-RU" altLang="ru-RU" smtClean="0">
                <a:latin typeface="Tahoma" pitchFamily="32" charset="0"/>
              </a:rPr>
              <a:pPr eaLnBrk="1" hangingPunct="1">
                <a:spcBef>
                  <a:spcPct val="0"/>
                </a:spcBef>
              </a:pPr>
              <a:t>12</a:t>
            </a:fld>
            <a:endParaRPr lang="ru-RU" altLang="ru-RU">
              <a:latin typeface="Tahoma" pitchFamily="32" charset="0"/>
            </a:endParaRPr>
          </a:p>
        </p:txBody>
      </p:sp>
      <p:sp>
        <p:nvSpPr>
          <p:cNvPr id="99331"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674B17C4-9C06-4254-885B-8D8AAA4431FA}" type="slidenum">
              <a:rPr lang="ru-RU" altLang="ru-RU">
                <a:latin typeface="Tahoma" pitchFamily="32" charset="0"/>
                <a:cs typeface="Tahoma" pitchFamily="32" charset="0"/>
              </a:rPr>
              <a:pPr algn="r" eaLnBrk="1" hangingPunct="1">
                <a:spcBef>
                  <a:spcPct val="0"/>
                </a:spcBef>
                <a:buClrTx/>
                <a:buFontTx/>
                <a:buNone/>
              </a:pPr>
              <a:t>12</a:t>
            </a:fld>
            <a:endParaRPr lang="ru-RU" altLang="ru-RU">
              <a:latin typeface="Tahoma" pitchFamily="32" charset="0"/>
              <a:cs typeface="Tahoma" pitchFamily="32" charset="0"/>
            </a:endParaRPr>
          </a:p>
        </p:txBody>
      </p:sp>
      <p:sp>
        <p:nvSpPr>
          <p:cNvPr id="9933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9333"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43DFAF96-B9DB-48BB-BB23-7E036536E19D}" type="slidenum">
              <a:rPr lang="ru-RU" altLang="ru-RU" smtClean="0">
                <a:latin typeface="Tahoma" pitchFamily="32" charset="0"/>
              </a:rPr>
              <a:pPr eaLnBrk="1" hangingPunct="1">
                <a:spcBef>
                  <a:spcPct val="0"/>
                </a:spcBef>
              </a:pPr>
              <a:t>13</a:t>
            </a:fld>
            <a:endParaRPr lang="ru-RU" altLang="ru-RU">
              <a:latin typeface="Tahoma" pitchFamily="32" charset="0"/>
            </a:endParaRPr>
          </a:p>
        </p:txBody>
      </p:sp>
      <p:sp>
        <p:nvSpPr>
          <p:cNvPr id="10035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63808A9C-0554-4FE2-803F-968E77564AD8}" type="slidenum">
              <a:rPr lang="ru-RU" altLang="ru-RU">
                <a:latin typeface="Tahoma" pitchFamily="32" charset="0"/>
                <a:cs typeface="Tahoma" pitchFamily="32" charset="0"/>
              </a:rPr>
              <a:pPr algn="r" eaLnBrk="1" hangingPunct="1">
                <a:spcBef>
                  <a:spcPct val="0"/>
                </a:spcBef>
                <a:buClrTx/>
                <a:buFontTx/>
                <a:buNone/>
              </a:pPr>
              <a:t>13</a:t>
            </a:fld>
            <a:endParaRPr lang="ru-RU" altLang="ru-RU">
              <a:latin typeface="Tahoma" pitchFamily="32" charset="0"/>
              <a:cs typeface="Tahoma" pitchFamily="32" charset="0"/>
            </a:endParaRPr>
          </a:p>
        </p:txBody>
      </p:sp>
      <p:sp>
        <p:nvSpPr>
          <p:cNvPr id="10035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035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6C73E08B-8FE0-4441-9605-808B6C694C6E}" type="slidenum">
              <a:rPr lang="ru-RU" altLang="ru-RU" smtClean="0">
                <a:latin typeface="Tahoma" pitchFamily="32" charset="0"/>
              </a:rPr>
              <a:pPr eaLnBrk="1" hangingPunct="1">
                <a:spcBef>
                  <a:spcPct val="0"/>
                </a:spcBef>
              </a:pPr>
              <a:t>14</a:t>
            </a:fld>
            <a:endParaRPr lang="ru-RU" altLang="ru-RU">
              <a:latin typeface="Tahoma" pitchFamily="32" charset="0"/>
            </a:endParaRPr>
          </a:p>
        </p:txBody>
      </p:sp>
      <p:sp>
        <p:nvSpPr>
          <p:cNvPr id="10137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7A0C7A0D-A5CE-41C8-B52E-5F3A00D2226F}" type="slidenum">
              <a:rPr lang="ru-RU" altLang="ru-RU">
                <a:latin typeface="Tahoma" pitchFamily="32" charset="0"/>
                <a:cs typeface="Tahoma" pitchFamily="32" charset="0"/>
              </a:rPr>
              <a:pPr algn="r" eaLnBrk="1" hangingPunct="1">
                <a:spcBef>
                  <a:spcPct val="0"/>
                </a:spcBef>
                <a:buClrTx/>
                <a:buFontTx/>
                <a:buNone/>
              </a:pPr>
              <a:t>14</a:t>
            </a:fld>
            <a:endParaRPr lang="ru-RU" altLang="ru-RU">
              <a:latin typeface="Tahoma" pitchFamily="32" charset="0"/>
              <a:cs typeface="Tahoma" pitchFamily="32" charset="0"/>
            </a:endParaRPr>
          </a:p>
        </p:txBody>
      </p:sp>
      <p:sp>
        <p:nvSpPr>
          <p:cNvPr id="10138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138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9C058E4A-8DA4-4766-9864-557AE6E92626}" type="slidenum">
              <a:rPr lang="ru-RU" altLang="ru-RU" smtClean="0">
                <a:latin typeface="Tahoma" pitchFamily="32" charset="0"/>
              </a:rPr>
              <a:pPr eaLnBrk="1" hangingPunct="1">
                <a:spcBef>
                  <a:spcPct val="0"/>
                </a:spcBef>
              </a:pPr>
              <a:t>15</a:t>
            </a:fld>
            <a:endParaRPr lang="ru-RU" altLang="ru-RU">
              <a:latin typeface="Tahoma" pitchFamily="32" charset="0"/>
            </a:endParaRPr>
          </a:p>
        </p:txBody>
      </p:sp>
      <p:sp>
        <p:nvSpPr>
          <p:cNvPr id="10342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0FF329A8-0B7B-4634-A01E-28703D10A539}" type="slidenum">
              <a:rPr lang="ru-RU" altLang="ru-RU">
                <a:latin typeface="Tahoma" pitchFamily="32" charset="0"/>
                <a:cs typeface="Tahoma" pitchFamily="32" charset="0"/>
              </a:rPr>
              <a:pPr algn="r" eaLnBrk="1" hangingPunct="1">
                <a:spcBef>
                  <a:spcPct val="0"/>
                </a:spcBef>
                <a:buClrTx/>
                <a:buFontTx/>
                <a:buNone/>
              </a:pPr>
              <a:t>15</a:t>
            </a:fld>
            <a:endParaRPr lang="ru-RU" altLang="ru-RU">
              <a:latin typeface="Tahoma" pitchFamily="32" charset="0"/>
              <a:cs typeface="Tahoma" pitchFamily="32" charset="0"/>
            </a:endParaRPr>
          </a:p>
        </p:txBody>
      </p:sp>
      <p:sp>
        <p:nvSpPr>
          <p:cNvPr id="10342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342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16</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16</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17</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17</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solidFill>
                <a:prstClr val="white"/>
              </a:solidFill>
            </a:endParaRPr>
          </a:p>
        </p:txBody>
      </p:sp>
      <p:sp>
        <p:nvSpPr>
          <p:cNvPr id="2" name="Заметки 1"/>
          <p:cNvSpPr>
            <a:spLocks noGrp="1"/>
          </p:cNvSpPr>
          <p:nvPr>
            <p:ph type="body" idx="1"/>
          </p:nvPr>
        </p:nvSpPr>
        <p:spPr/>
        <p:txBody>
          <a:bodyPr/>
          <a:lstStyle/>
          <a:p>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18</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18</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solidFill>
                <a:prstClr val="white"/>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19</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19</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solidFill>
                <a:prstClr val="white"/>
              </a:solidFill>
            </a:endParaRPr>
          </a:p>
        </p:txBody>
      </p:sp>
    </p:spTree>
    <p:extLst>
      <p:ext uri="{BB962C8B-B14F-4D97-AF65-F5344CB8AC3E}">
        <p14:creationId xmlns:p14="http://schemas.microsoft.com/office/powerpoint/2010/main" val="3223769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FD317FC9-2DFB-465B-8C7F-56D97358B858}" type="slidenum">
              <a:rPr lang="ru-RU" altLang="ru-RU" smtClean="0">
                <a:latin typeface="Tahoma" pitchFamily="32" charset="0"/>
              </a:rPr>
              <a:pPr eaLnBrk="1" hangingPunct="1">
                <a:spcBef>
                  <a:spcPct val="0"/>
                </a:spcBef>
              </a:pPr>
              <a:t>2</a:t>
            </a:fld>
            <a:endParaRPr lang="ru-RU" altLang="ru-RU">
              <a:latin typeface="Tahoma" pitchFamily="32" charset="0"/>
            </a:endParaRPr>
          </a:p>
        </p:txBody>
      </p:sp>
      <p:sp>
        <p:nvSpPr>
          <p:cNvPr id="8806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26AA8121-7917-45E2-A535-6A1691AF8763}" type="slidenum">
              <a:rPr lang="ru-RU" altLang="ru-RU">
                <a:latin typeface="Tahoma" pitchFamily="32" charset="0"/>
                <a:cs typeface="Tahoma" pitchFamily="32" charset="0"/>
              </a:rPr>
              <a:pPr algn="r" eaLnBrk="1" hangingPunct="1">
                <a:spcBef>
                  <a:spcPct val="0"/>
                </a:spcBef>
                <a:buClrTx/>
                <a:buFontTx/>
                <a:buNone/>
              </a:pPr>
              <a:t>2</a:t>
            </a:fld>
            <a:endParaRPr lang="ru-RU" altLang="ru-RU">
              <a:latin typeface="Tahoma" pitchFamily="32" charset="0"/>
              <a:cs typeface="Tahoma" pitchFamily="32" charset="0"/>
            </a:endParaRPr>
          </a:p>
        </p:txBody>
      </p:sp>
      <p:sp>
        <p:nvSpPr>
          <p:cNvPr id="8806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8806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20</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20</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solidFill>
                <a:prstClr val="white"/>
              </a:solidFill>
            </a:endParaRPr>
          </a:p>
        </p:txBody>
      </p:sp>
    </p:spTree>
    <p:extLst>
      <p:ext uri="{BB962C8B-B14F-4D97-AF65-F5344CB8AC3E}">
        <p14:creationId xmlns:p14="http://schemas.microsoft.com/office/powerpoint/2010/main" val="4010301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21</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21</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solidFill>
                <a:prstClr val="white"/>
              </a:solidFill>
            </a:endParaRPr>
          </a:p>
        </p:txBody>
      </p:sp>
    </p:spTree>
    <p:extLst>
      <p:ext uri="{BB962C8B-B14F-4D97-AF65-F5344CB8AC3E}">
        <p14:creationId xmlns:p14="http://schemas.microsoft.com/office/powerpoint/2010/main" val="3367873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22</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22</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solidFill>
                <a:prstClr val="white"/>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23</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23</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solidFill>
                <a:prstClr val="white"/>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24</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24</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solidFill>
                <a:prstClr val="white"/>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25</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25</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26</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26</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27</a:t>
            </a:fld>
            <a:endParaRPr lang="ru-RU" altLang="ru-RU">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27</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EAA3573D-C8BA-4BBE-A620-E2BE7F8148D1}" type="slidenum">
              <a:rPr lang="ru-RU" altLang="ru-RU" smtClean="0">
                <a:latin typeface="Tahoma" pitchFamily="32" charset="0"/>
              </a:rPr>
              <a:pPr eaLnBrk="1" hangingPunct="1">
                <a:spcBef>
                  <a:spcPct val="0"/>
                </a:spcBef>
              </a:pPr>
              <a:t>28</a:t>
            </a:fld>
            <a:endParaRPr lang="ru-RU" altLang="ru-RU">
              <a:latin typeface="Tahoma" pitchFamily="32" charset="0"/>
            </a:endParaRPr>
          </a:p>
        </p:txBody>
      </p:sp>
      <p:sp>
        <p:nvSpPr>
          <p:cNvPr id="120835" name="Rectangle 1"/>
          <p:cNvSpPr>
            <a:spLocks noGrp="1" noRot="1" noChangeAspect="1" noChangeArrowheads="1" noTextEdit="1"/>
          </p:cNvSpPr>
          <p:nvPr>
            <p:ph type="sldImg"/>
          </p:nvPr>
        </p:nvSpPr>
        <p:spPr>
          <a:xfrm>
            <a:off x="909638" y="744538"/>
            <a:ext cx="4957762" cy="3717925"/>
          </a:xfrm>
          <a:solidFill>
            <a:srgbClr val="FFFFFF"/>
          </a:solidFill>
          <a:ln/>
        </p:spPr>
      </p:sp>
      <p:sp>
        <p:nvSpPr>
          <p:cNvPr id="120836" name="Text Box 2"/>
          <p:cNvSpPr txBox="1">
            <a:spLocks noChangeArrowheads="1"/>
          </p:cNvSpPr>
          <p:nvPr/>
        </p:nvSpPr>
        <p:spPr bwMode="auto">
          <a:xfrm>
            <a:off x="677863" y="4714875"/>
            <a:ext cx="5421312"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5E113A94-5D34-45F7-B4FA-DB830FE990B2}" type="slidenum">
              <a:rPr lang="ru-RU" altLang="ru-RU" smtClean="0">
                <a:latin typeface="Tahoma" pitchFamily="32" charset="0"/>
              </a:rPr>
              <a:pPr eaLnBrk="1" hangingPunct="1">
                <a:spcBef>
                  <a:spcPct val="0"/>
                </a:spcBef>
              </a:pPr>
              <a:t>29</a:t>
            </a:fld>
            <a:endParaRPr lang="ru-RU" altLang="ru-RU">
              <a:latin typeface="Tahoma" pitchFamily="32" charset="0"/>
            </a:endParaRPr>
          </a:p>
        </p:txBody>
      </p:sp>
      <p:sp>
        <p:nvSpPr>
          <p:cNvPr id="12185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19FA2C68-7091-49E2-8C5E-FE280398D953}" type="slidenum">
              <a:rPr lang="ru-RU" altLang="ru-RU">
                <a:latin typeface="Tahoma" pitchFamily="32" charset="0"/>
                <a:cs typeface="Tahoma" pitchFamily="32" charset="0"/>
              </a:rPr>
              <a:pPr algn="r" eaLnBrk="1" hangingPunct="1">
                <a:spcBef>
                  <a:spcPct val="0"/>
                </a:spcBef>
                <a:buClrTx/>
                <a:buFontTx/>
                <a:buNone/>
              </a:pPr>
              <a:t>29</a:t>
            </a:fld>
            <a:endParaRPr lang="ru-RU" altLang="ru-RU">
              <a:latin typeface="Tahoma" pitchFamily="32" charset="0"/>
              <a:cs typeface="Tahoma" pitchFamily="32" charset="0"/>
            </a:endParaRPr>
          </a:p>
        </p:txBody>
      </p:sp>
      <p:sp>
        <p:nvSpPr>
          <p:cNvPr id="12186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2186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2" name="Заметки 1">
            <a:extLst>
              <a:ext uri="{FF2B5EF4-FFF2-40B4-BE49-F238E27FC236}">
                <a16:creationId xmlns:a16="http://schemas.microsoft.com/office/drawing/2014/main" id="{542CA2A7-FDC6-44A2-8E45-69DC33A5244A}"/>
              </a:ext>
            </a:extLst>
          </p:cNvPr>
          <p:cNvSpPr>
            <a:spLocks noGrp="1"/>
          </p:cNvSpPr>
          <p:nvPr>
            <p:ph type="body" idx="1"/>
          </p:nvPr>
        </p:nvSpPr>
        <p:spPr/>
        <p:txBody>
          <a:bodyPr/>
          <a:lstStyle/>
          <a:p>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40AF6EF6-305B-4CC3-A5E5-D7CD8836E7DB}" type="slidenum">
              <a:rPr lang="ru-RU" altLang="ru-RU" smtClean="0">
                <a:latin typeface="Tahoma" pitchFamily="32" charset="0"/>
              </a:rPr>
              <a:pPr eaLnBrk="1" hangingPunct="1">
                <a:spcBef>
                  <a:spcPct val="0"/>
                </a:spcBef>
              </a:pPr>
              <a:t>3</a:t>
            </a:fld>
            <a:endParaRPr lang="ru-RU" altLang="ru-RU">
              <a:latin typeface="Tahoma" pitchFamily="32" charset="0"/>
            </a:endParaRPr>
          </a:p>
        </p:txBody>
      </p:sp>
      <p:sp>
        <p:nvSpPr>
          <p:cNvPr id="89091"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49FB5C7C-41C2-4B6A-A8BC-BA78CD1C2FF9}" type="slidenum">
              <a:rPr lang="ru-RU" altLang="ru-RU">
                <a:latin typeface="Tahoma" pitchFamily="32" charset="0"/>
                <a:cs typeface="Tahoma" pitchFamily="32" charset="0"/>
              </a:rPr>
              <a:pPr algn="r" eaLnBrk="1" hangingPunct="1">
                <a:spcBef>
                  <a:spcPct val="0"/>
                </a:spcBef>
                <a:buClrTx/>
                <a:buFontTx/>
                <a:buNone/>
              </a:pPr>
              <a:t>3</a:t>
            </a:fld>
            <a:endParaRPr lang="ru-RU" altLang="ru-RU">
              <a:latin typeface="Tahoma" pitchFamily="32" charset="0"/>
              <a:cs typeface="Tahoma" pitchFamily="32" charset="0"/>
            </a:endParaRPr>
          </a:p>
        </p:txBody>
      </p:sp>
      <p:sp>
        <p:nvSpPr>
          <p:cNvPr id="8909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89093"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4F19931F-0984-479F-898A-2020B84322C6}" type="slidenum">
              <a:rPr lang="ru-RU" altLang="ru-RU" smtClean="0">
                <a:latin typeface="Tahoma" pitchFamily="32" charset="0"/>
              </a:rPr>
              <a:pPr eaLnBrk="1" hangingPunct="1">
                <a:spcBef>
                  <a:spcPct val="0"/>
                </a:spcBef>
              </a:pPr>
              <a:t>30</a:t>
            </a:fld>
            <a:endParaRPr lang="ru-RU" altLang="ru-RU">
              <a:latin typeface="Tahoma" pitchFamily="32" charset="0"/>
            </a:endParaRPr>
          </a:p>
        </p:txBody>
      </p:sp>
      <p:sp>
        <p:nvSpPr>
          <p:cNvPr id="12288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5F979297-2F7A-42D2-B517-F7F3FF891D33}" type="slidenum">
              <a:rPr lang="ru-RU" altLang="ru-RU">
                <a:latin typeface="Tahoma" pitchFamily="32" charset="0"/>
                <a:cs typeface="Tahoma" pitchFamily="32" charset="0"/>
              </a:rPr>
              <a:pPr algn="r" eaLnBrk="1" hangingPunct="1">
                <a:spcBef>
                  <a:spcPct val="0"/>
                </a:spcBef>
                <a:buClrTx/>
                <a:buFontTx/>
                <a:buNone/>
              </a:pPr>
              <a:t>30</a:t>
            </a:fld>
            <a:endParaRPr lang="ru-RU" altLang="ru-RU">
              <a:latin typeface="Tahoma" pitchFamily="32" charset="0"/>
              <a:cs typeface="Tahoma" pitchFamily="32" charset="0"/>
            </a:endParaRPr>
          </a:p>
        </p:txBody>
      </p:sp>
      <p:sp>
        <p:nvSpPr>
          <p:cNvPr id="12288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2288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2" name="Заметки 1"/>
          <p:cNvSpPr>
            <a:spLocks noGrp="1"/>
          </p:cNvSpPr>
          <p:nvPr>
            <p:ph type="body" idx="1"/>
          </p:nvPr>
        </p:nvSpPr>
        <p:spPr/>
        <p:txBody>
          <a:bodyPr/>
          <a:lstStyle/>
          <a:p>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10"/>
          </p:nvPr>
        </p:nvSpPr>
        <p:spPr/>
        <p:txBody>
          <a:bodyPr/>
          <a:lstStyle/>
          <a:p>
            <a:pPr>
              <a:defRPr/>
            </a:pPr>
            <a:fld id="{74B6385C-5652-45B0-831D-0EDB714725DE}" type="slidenum">
              <a:rPr lang="ru-RU" smtClean="0"/>
              <a:pPr>
                <a:defRPr/>
              </a:pPr>
              <a:t>33</a:t>
            </a:fld>
            <a:endParaRPr lang="ru-RU"/>
          </a:p>
        </p:txBody>
      </p:sp>
    </p:spTree>
    <p:extLst>
      <p:ext uri="{BB962C8B-B14F-4D97-AF65-F5344CB8AC3E}">
        <p14:creationId xmlns:p14="http://schemas.microsoft.com/office/powerpoint/2010/main" val="3937548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0E4EE11B-7C54-4487-BCA0-65BF089F4437}" type="slidenum">
              <a:rPr lang="ru-RU" altLang="ru-RU" smtClean="0">
                <a:latin typeface="Tahoma" pitchFamily="32" charset="0"/>
              </a:rPr>
              <a:pPr eaLnBrk="1" hangingPunct="1">
                <a:spcBef>
                  <a:spcPct val="0"/>
                </a:spcBef>
              </a:pPr>
              <a:t>34</a:t>
            </a:fld>
            <a:endParaRPr lang="ru-RU" altLang="ru-RU">
              <a:latin typeface="Tahoma" pitchFamily="32" charset="0"/>
            </a:endParaRPr>
          </a:p>
        </p:txBody>
      </p:sp>
      <p:sp>
        <p:nvSpPr>
          <p:cNvPr id="12902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817629FC-286D-49C4-A6F5-B42D7E1C6CFF}" type="slidenum">
              <a:rPr lang="ru-RU" altLang="ru-RU">
                <a:latin typeface="Tahoma" pitchFamily="32" charset="0"/>
                <a:cs typeface="Tahoma" pitchFamily="32" charset="0"/>
              </a:rPr>
              <a:pPr algn="r" eaLnBrk="1" hangingPunct="1">
                <a:spcBef>
                  <a:spcPct val="0"/>
                </a:spcBef>
                <a:buClrTx/>
                <a:buFontTx/>
                <a:buNone/>
              </a:pPr>
              <a:t>34</a:t>
            </a:fld>
            <a:endParaRPr lang="ru-RU" altLang="ru-RU">
              <a:latin typeface="Tahoma" pitchFamily="32" charset="0"/>
              <a:cs typeface="Tahoma" pitchFamily="32" charset="0"/>
            </a:endParaRPr>
          </a:p>
        </p:txBody>
      </p:sp>
      <p:sp>
        <p:nvSpPr>
          <p:cNvPr id="12902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2902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5668BFBB-FA2E-431D-A99F-38567DC1F3BD}" type="slidenum">
              <a:rPr lang="ru-RU" altLang="ru-RU" smtClean="0">
                <a:latin typeface="Tahoma" pitchFamily="32" charset="0"/>
              </a:rPr>
              <a:pPr eaLnBrk="1" hangingPunct="1">
                <a:spcBef>
                  <a:spcPct val="0"/>
                </a:spcBef>
              </a:pPr>
              <a:t>35</a:t>
            </a:fld>
            <a:endParaRPr lang="ru-RU" altLang="ru-RU">
              <a:latin typeface="Tahoma" pitchFamily="32" charset="0"/>
            </a:endParaRPr>
          </a:p>
        </p:txBody>
      </p:sp>
      <p:sp>
        <p:nvSpPr>
          <p:cNvPr id="13312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B27A40A1-2652-40D6-A814-4CFD3D8866F3}" type="slidenum">
              <a:rPr lang="ru-RU" altLang="ru-RU">
                <a:latin typeface="Tahoma" pitchFamily="32" charset="0"/>
                <a:cs typeface="Tahoma" pitchFamily="32" charset="0"/>
              </a:rPr>
              <a:pPr algn="r" eaLnBrk="1" hangingPunct="1">
                <a:spcBef>
                  <a:spcPct val="0"/>
                </a:spcBef>
                <a:buClrTx/>
                <a:buFontTx/>
                <a:buNone/>
              </a:pPr>
              <a:t>35</a:t>
            </a:fld>
            <a:endParaRPr lang="ru-RU" altLang="ru-RU">
              <a:latin typeface="Tahoma" pitchFamily="32" charset="0"/>
              <a:cs typeface="Tahoma" pitchFamily="32" charset="0"/>
            </a:endParaRPr>
          </a:p>
        </p:txBody>
      </p:sp>
      <p:sp>
        <p:nvSpPr>
          <p:cNvPr id="13312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312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216BCC4-6E8F-40DC-81A9-911D30CC8FB5}" type="slidenum">
              <a:rPr lang="ru-RU" altLang="ru-RU" smtClean="0">
                <a:latin typeface="Tahoma" pitchFamily="32" charset="0"/>
              </a:rPr>
              <a:pPr eaLnBrk="1" hangingPunct="1">
                <a:spcBef>
                  <a:spcPct val="0"/>
                </a:spcBef>
              </a:pPr>
              <a:t>36</a:t>
            </a:fld>
            <a:endParaRPr lang="ru-RU" altLang="ru-RU">
              <a:latin typeface="Tahoma" pitchFamily="32" charset="0"/>
            </a:endParaRPr>
          </a:p>
        </p:txBody>
      </p:sp>
      <p:sp>
        <p:nvSpPr>
          <p:cNvPr id="126979" name="Rectangle 1"/>
          <p:cNvSpPr>
            <a:spLocks noGrp="1" noRot="1" noChangeAspect="1" noChangeArrowheads="1" noTextEdit="1"/>
          </p:cNvSpPr>
          <p:nvPr>
            <p:ph type="sldImg"/>
          </p:nvPr>
        </p:nvSpPr>
        <p:spPr>
          <a:xfrm>
            <a:off x="909638" y="744538"/>
            <a:ext cx="4957762" cy="3717925"/>
          </a:xfrm>
          <a:solidFill>
            <a:srgbClr val="FFFFFF"/>
          </a:solidFill>
          <a:ln/>
        </p:spPr>
      </p:sp>
      <p:sp>
        <p:nvSpPr>
          <p:cNvPr id="126980" name="Text Box 2"/>
          <p:cNvSpPr txBox="1">
            <a:spLocks noChangeArrowheads="1"/>
          </p:cNvSpPr>
          <p:nvPr/>
        </p:nvSpPr>
        <p:spPr bwMode="auto">
          <a:xfrm>
            <a:off x="677863" y="4714875"/>
            <a:ext cx="5421312"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000C060A-3EBB-4DED-9459-A7D22F8075C0}" type="slidenum">
              <a:rPr lang="ru-RU" altLang="ru-RU" smtClean="0">
                <a:latin typeface="Tahoma" pitchFamily="32" charset="0"/>
              </a:rPr>
              <a:pPr eaLnBrk="1" hangingPunct="1">
                <a:spcBef>
                  <a:spcPct val="0"/>
                </a:spcBef>
              </a:pPr>
              <a:t>38</a:t>
            </a:fld>
            <a:endParaRPr lang="ru-RU" altLang="ru-RU">
              <a:latin typeface="Tahoma" pitchFamily="32" charset="0"/>
            </a:endParaRPr>
          </a:p>
        </p:txBody>
      </p:sp>
      <p:sp>
        <p:nvSpPr>
          <p:cNvPr id="13414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A21DDFD8-8533-4031-B030-14990A07EE31}" type="slidenum">
              <a:rPr lang="ru-RU" altLang="ru-RU">
                <a:latin typeface="Tahoma" pitchFamily="32" charset="0"/>
                <a:cs typeface="Tahoma" pitchFamily="32" charset="0"/>
              </a:rPr>
              <a:pPr algn="r" eaLnBrk="1" hangingPunct="1">
                <a:spcBef>
                  <a:spcPct val="0"/>
                </a:spcBef>
                <a:buClrTx/>
                <a:buFontTx/>
                <a:buNone/>
              </a:pPr>
              <a:t>38</a:t>
            </a:fld>
            <a:endParaRPr lang="ru-RU" altLang="ru-RU">
              <a:latin typeface="Tahoma" pitchFamily="32" charset="0"/>
              <a:cs typeface="Tahoma" pitchFamily="32" charset="0"/>
            </a:endParaRPr>
          </a:p>
        </p:txBody>
      </p:sp>
      <p:sp>
        <p:nvSpPr>
          <p:cNvPr id="13414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414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3DD7F655-7AAF-4953-916E-4E65BC571E85}" type="slidenum">
              <a:rPr lang="ru-RU" altLang="ru-RU" smtClean="0">
                <a:latin typeface="Tahoma" pitchFamily="32" charset="0"/>
              </a:rPr>
              <a:pPr eaLnBrk="1" hangingPunct="1">
                <a:spcBef>
                  <a:spcPct val="0"/>
                </a:spcBef>
              </a:pPr>
              <a:t>39</a:t>
            </a:fld>
            <a:endParaRPr lang="ru-RU" altLang="ru-RU">
              <a:latin typeface="Tahoma" pitchFamily="32" charset="0"/>
            </a:endParaRPr>
          </a:p>
        </p:txBody>
      </p:sp>
      <p:sp>
        <p:nvSpPr>
          <p:cNvPr id="135171"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6FA0D413-A07C-46CC-BC69-61E533EDF791}" type="slidenum">
              <a:rPr lang="ru-RU" altLang="ru-RU">
                <a:latin typeface="Tahoma" pitchFamily="32" charset="0"/>
                <a:cs typeface="Tahoma" pitchFamily="32" charset="0"/>
              </a:rPr>
              <a:pPr algn="r" eaLnBrk="1" hangingPunct="1">
                <a:spcBef>
                  <a:spcPct val="0"/>
                </a:spcBef>
                <a:buClrTx/>
                <a:buFontTx/>
                <a:buNone/>
              </a:pPr>
              <a:t>39</a:t>
            </a:fld>
            <a:endParaRPr lang="ru-RU" altLang="ru-RU">
              <a:latin typeface="Tahoma" pitchFamily="32" charset="0"/>
              <a:cs typeface="Tahoma" pitchFamily="32" charset="0"/>
            </a:endParaRPr>
          </a:p>
        </p:txBody>
      </p:sp>
      <p:sp>
        <p:nvSpPr>
          <p:cNvPr id="13517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5173"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3DD7F655-7AAF-4953-916E-4E65BC571E85}" type="slidenum">
              <a:rPr lang="ru-RU" altLang="ru-RU" smtClean="0">
                <a:latin typeface="Tahoma" pitchFamily="32" charset="0"/>
              </a:rPr>
              <a:pPr eaLnBrk="1" hangingPunct="1">
                <a:spcBef>
                  <a:spcPct val="0"/>
                </a:spcBef>
              </a:pPr>
              <a:t>40</a:t>
            </a:fld>
            <a:endParaRPr lang="ru-RU" altLang="ru-RU">
              <a:latin typeface="Tahoma" pitchFamily="32" charset="0"/>
            </a:endParaRPr>
          </a:p>
        </p:txBody>
      </p:sp>
      <p:sp>
        <p:nvSpPr>
          <p:cNvPr id="135171"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6FA0D413-A07C-46CC-BC69-61E533EDF791}" type="slidenum">
              <a:rPr lang="ru-RU" altLang="ru-RU">
                <a:latin typeface="Tahoma" pitchFamily="32" charset="0"/>
                <a:cs typeface="Tahoma" pitchFamily="32" charset="0"/>
              </a:rPr>
              <a:pPr algn="r" eaLnBrk="1" hangingPunct="1">
                <a:spcBef>
                  <a:spcPct val="0"/>
                </a:spcBef>
                <a:buClrTx/>
                <a:buFontTx/>
                <a:buNone/>
              </a:pPr>
              <a:t>40</a:t>
            </a:fld>
            <a:endParaRPr lang="ru-RU" altLang="ru-RU">
              <a:latin typeface="Tahoma" pitchFamily="32" charset="0"/>
              <a:cs typeface="Tahoma" pitchFamily="32" charset="0"/>
            </a:endParaRPr>
          </a:p>
        </p:txBody>
      </p:sp>
      <p:sp>
        <p:nvSpPr>
          <p:cNvPr id="13517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5173"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extLst>
      <p:ext uri="{BB962C8B-B14F-4D97-AF65-F5344CB8AC3E}">
        <p14:creationId xmlns:p14="http://schemas.microsoft.com/office/powerpoint/2010/main" val="3492535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4F20294-66F3-45F3-B559-6960C51FD36D}" type="slidenum">
              <a:rPr lang="ru-RU" altLang="ru-RU" smtClean="0">
                <a:latin typeface="Tahoma" pitchFamily="32" charset="0"/>
              </a:rPr>
              <a:pPr eaLnBrk="1" hangingPunct="1">
                <a:spcBef>
                  <a:spcPct val="0"/>
                </a:spcBef>
              </a:pPr>
              <a:t>41</a:t>
            </a:fld>
            <a:endParaRPr lang="ru-RU" altLang="ru-RU">
              <a:latin typeface="Tahoma" pitchFamily="32" charset="0"/>
            </a:endParaRPr>
          </a:p>
        </p:txBody>
      </p:sp>
      <p:sp>
        <p:nvSpPr>
          <p:cNvPr id="13619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2DFC5F93-A646-4AF0-97D0-D497F2EFE7D6}" type="slidenum">
              <a:rPr lang="ru-RU" altLang="ru-RU">
                <a:latin typeface="Tahoma" pitchFamily="32" charset="0"/>
                <a:cs typeface="Tahoma" pitchFamily="32" charset="0"/>
              </a:rPr>
              <a:pPr algn="r" eaLnBrk="1" hangingPunct="1">
                <a:spcBef>
                  <a:spcPct val="0"/>
                </a:spcBef>
                <a:buClrTx/>
                <a:buFontTx/>
                <a:buNone/>
              </a:pPr>
              <a:t>41</a:t>
            </a:fld>
            <a:endParaRPr lang="ru-RU" altLang="ru-RU">
              <a:latin typeface="Tahoma" pitchFamily="32" charset="0"/>
              <a:cs typeface="Tahoma" pitchFamily="32" charset="0"/>
            </a:endParaRPr>
          </a:p>
        </p:txBody>
      </p:sp>
      <p:sp>
        <p:nvSpPr>
          <p:cNvPr id="13619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619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4F20294-66F3-45F3-B559-6960C51FD36D}" type="slidenum">
              <a:rPr lang="ru-RU" altLang="ru-RU" smtClean="0">
                <a:latin typeface="Tahoma" pitchFamily="32" charset="0"/>
              </a:rPr>
              <a:pPr eaLnBrk="1" hangingPunct="1">
                <a:spcBef>
                  <a:spcPct val="0"/>
                </a:spcBef>
              </a:pPr>
              <a:t>42</a:t>
            </a:fld>
            <a:endParaRPr lang="ru-RU" altLang="ru-RU">
              <a:latin typeface="Tahoma" pitchFamily="32" charset="0"/>
            </a:endParaRPr>
          </a:p>
        </p:txBody>
      </p:sp>
      <p:sp>
        <p:nvSpPr>
          <p:cNvPr id="13619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2DFC5F93-A646-4AF0-97D0-D497F2EFE7D6}" type="slidenum">
              <a:rPr lang="ru-RU" altLang="ru-RU">
                <a:latin typeface="Tahoma" pitchFamily="32" charset="0"/>
                <a:cs typeface="Tahoma" pitchFamily="32" charset="0"/>
              </a:rPr>
              <a:pPr algn="r" eaLnBrk="1" hangingPunct="1">
                <a:spcBef>
                  <a:spcPct val="0"/>
                </a:spcBef>
                <a:buClrTx/>
                <a:buFontTx/>
                <a:buNone/>
              </a:pPr>
              <a:t>42</a:t>
            </a:fld>
            <a:endParaRPr lang="ru-RU" altLang="ru-RU">
              <a:latin typeface="Tahoma" pitchFamily="32" charset="0"/>
              <a:cs typeface="Tahoma" pitchFamily="32" charset="0"/>
            </a:endParaRPr>
          </a:p>
        </p:txBody>
      </p:sp>
      <p:sp>
        <p:nvSpPr>
          <p:cNvPr id="13619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619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extLst>
      <p:ext uri="{BB962C8B-B14F-4D97-AF65-F5344CB8AC3E}">
        <p14:creationId xmlns:p14="http://schemas.microsoft.com/office/powerpoint/2010/main" val="4111191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DB80CADF-3CD6-4F86-A063-31A657494292}" type="slidenum">
              <a:rPr lang="ru-RU" altLang="ru-RU" smtClean="0">
                <a:latin typeface="Tahoma" pitchFamily="32" charset="0"/>
              </a:rPr>
              <a:pPr eaLnBrk="1" hangingPunct="1">
                <a:spcBef>
                  <a:spcPct val="0"/>
                </a:spcBef>
              </a:pPr>
              <a:t>4</a:t>
            </a:fld>
            <a:endParaRPr lang="ru-RU" altLang="ru-RU">
              <a:latin typeface="Tahoma" pitchFamily="32" charset="0"/>
            </a:endParaRPr>
          </a:p>
        </p:txBody>
      </p:sp>
      <p:sp>
        <p:nvSpPr>
          <p:cNvPr id="901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2BE6A105-89EB-4DC3-B0B3-D7B64E0F0DFC}" type="slidenum">
              <a:rPr lang="ru-RU" altLang="ru-RU">
                <a:latin typeface="Tahoma" pitchFamily="32" charset="0"/>
                <a:cs typeface="Tahoma" pitchFamily="32" charset="0"/>
              </a:rPr>
              <a:pPr algn="r" eaLnBrk="1" hangingPunct="1">
                <a:spcBef>
                  <a:spcPct val="0"/>
                </a:spcBef>
                <a:buClrTx/>
                <a:buFontTx/>
                <a:buNone/>
              </a:pPr>
              <a:t>4</a:t>
            </a:fld>
            <a:endParaRPr lang="ru-RU" altLang="ru-RU">
              <a:latin typeface="Tahoma" pitchFamily="32" charset="0"/>
              <a:cs typeface="Tahoma" pitchFamily="32" charset="0"/>
            </a:endParaRPr>
          </a:p>
        </p:txBody>
      </p:sp>
      <p:sp>
        <p:nvSpPr>
          <p:cNvPr id="901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01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90118" name="Text Box 4"/>
          <p:cNvSpPr txBox="1">
            <a:spLocks noChangeArrowheads="1"/>
          </p:cNvSpPr>
          <p:nvPr/>
        </p:nvSpPr>
        <p:spPr bwMode="auto">
          <a:xfrm>
            <a:off x="677863" y="4714875"/>
            <a:ext cx="5421312"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4A802AB-DA29-4DAC-9CD4-EE6B85544B16}" type="slidenum">
              <a:rPr lang="ru-RU" altLang="ru-RU" smtClean="0">
                <a:latin typeface="Tahoma" pitchFamily="32" charset="0"/>
              </a:rPr>
              <a:pPr eaLnBrk="1" hangingPunct="1">
                <a:spcBef>
                  <a:spcPct val="0"/>
                </a:spcBef>
              </a:pPr>
              <a:t>43</a:t>
            </a:fld>
            <a:endParaRPr lang="ru-RU" altLang="ru-RU">
              <a:latin typeface="Tahoma" pitchFamily="32" charset="0"/>
            </a:endParaRPr>
          </a:p>
        </p:txBody>
      </p:sp>
      <p:sp>
        <p:nvSpPr>
          <p:cNvPr id="13824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0746E14E-EC5D-4831-A344-3946D89EA620}" type="slidenum">
              <a:rPr lang="ru-RU" altLang="ru-RU">
                <a:latin typeface="Tahoma" pitchFamily="32" charset="0"/>
                <a:cs typeface="Tahoma" pitchFamily="32" charset="0"/>
              </a:rPr>
              <a:pPr algn="r" eaLnBrk="1" hangingPunct="1">
                <a:spcBef>
                  <a:spcPct val="0"/>
                </a:spcBef>
                <a:buClrTx/>
                <a:buFontTx/>
                <a:buNone/>
              </a:pPr>
              <a:t>43</a:t>
            </a:fld>
            <a:endParaRPr lang="ru-RU" altLang="ru-RU">
              <a:latin typeface="Tahoma" pitchFamily="32" charset="0"/>
              <a:cs typeface="Tahoma" pitchFamily="32" charset="0"/>
            </a:endParaRPr>
          </a:p>
        </p:txBody>
      </p:sp>
      <p:sp>
        <p:nvSpPr>
          <p:cNvPr id="13824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824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4A802AB-DA29-4DAC-9CD4-EE6B85544B16}" type="slidenum">
              <a:rPr lang="ru-RU" altLang="ru-RU" smtClean="0">
                <a:latin typeface="Tahoma" pitchFamily="32" charset="0"/>
              </a:rPr>
              <a:pPr eaLnBrk="1" hangingPunct="1">
                <a:spcBef>
                  <a:spcPct val="0"/>
                </a:spcBef>
              </a:pPr>
              <a:t>44</a:t>
            </a:fld>
            <a:endParaRPr lang="ru-RU" altLang="ru-RU">
              <a:latin typeface="Tahoma" pitchFamily="32" charset="0"/>
            </a:endParaRPr>
          </a:p>
        </p:txBody>
      </p:sp>
      <p:sp>
        <p:nvSpPr>
          <p:cNvPr id="13824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0746E14E-EC5D-4831-A344-3946D89EA620}" type="slidenum">
              <a:rPr lang="ru-RU" altLang="ru-RU">
                <a:latin typeface="Tahoma" pitchFamily="32" charset="0"/>
                <a:cs typeface="Tahoma" pitchFamily="32" charset="0"/>
              </a:rPr>
              <a:pPr algn="r" eaLnBrk="1" hangingPunct="1">
                <a:spcBef>
                  <a:spcPct val="0"/>
                </a:spcBef>
                <a:buClrTx/>
                <a:buFontTx/>
                <a:buNone/>
              </a:pPr>
              <a:t>44</a:t>
            </a:fld>
            <a:endParaRPr lang="ru-RU" altLang="ru-RU">
              <a:latin typeface="Tahoma" pitchFamily="32" charset="0"/>
              <a:cs typeface="Tahoma" pitchFamily="32" charset="0"/>
            </a:endParaRPr>
          </a:p>
        </p:txBody>
      </p:sp>
      <p:sp>
        <p:nvSpPr>
          <p:cNvPr id="13824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824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extLst>
      <p:ext uri="{BB962C8B-B14F-4D97-AF65-F5344CB8AC3E}">
        <p14:creationId xmlns:p14="http://schemas.microsoft.com/office/powerpoint/2010/main" val="2549003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D0552AC2-694B-4805-9AAE-8DC9ABE89FD9}" type="slidenum">
              <a:rPr lang="ru-RU" altLang="ru-RU" smtClean="0">
                <a:latin typeface="Tahoma" pitchFamily="32" charset="0"/>
              </a:rPr>
              <a:pPr eaLnBrk="1" hangingPunct="1">
                <a:spcBef>
                  <a:spcPct val="0"/>
                </a:spcBef>
              </a:pPr>
              <a:t>45</a:t>
            </a:fld>
            <a:endParaRPr lang="ru-RU" altLang="ru-RU">
              <a:latin typeface="Tahoma" pitchFamily="32" charset="0"/>
            </a:endParaRPr>
          </a:p>
        </p:txBody>
      </p:sp>
      <p:sp>
        <p:nvSpPr>
          <p:cNvPr id="14233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C043A0A6-B640-42CF-B272-E0002A262516}" type="slidenum">
              <a:rPr lang="ru-RU" altLang="ru-RU">
                <a:latin typeface="Tahoma" pitchFamily="32" charset="0"/>
                <a:cs typeface="Tahoma" pitchFamily="32" charset="0"/>
              </a:rPr>
              <a:pPr algn="r" eaLnBrk="1" hangingPunct="1">
                <a:spcBef>
                  <a:spcPct val="0"/>
                </a:spcBef>
                <a:buClrTx/>
                <a:buFontTx/>
                <a:buNone/>
              </a:pPr>
              <a:t>45</a:t>
            </a:fld>
            <a:endParaRPr lang="ru-RU" altLang="ru-RU">
              <a:latin typeface="Tahoma" pitchFamily="32" charset="0"/>
              <a:cs typeface="Tahoma" pitchFamily="32" charset="0"/>
            </a:endParaRPr>
          </a:p>
        </p:txBody>
      </p:sp>
      <p:sp>
        <p:nvSpPr>
          <p:cNvPr id="14234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234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EB245FA3-8F59-4A04-83BC-B403868745A8}" type="slidenum">
              <a:rPr lang="ru-RU" altLang="ru-RU" smtClean="0">
                <a:latin typeface="Tahoma" pitchFamily="32" charset="0"/>
              </a:rPr>
              <a:pPr eaLnBrk="1" hangingPunct="1">
                <a:spcBef>
                  <a:spcPct val="0"/>
                </a:spcBef>
              </a:pPr>
              <a:t>46</a:t>
            </a:fld>
            <a:endParaRPr lang="ru-RU" altLang="ru-RU">
              <a:latin typeface="Tahoma" pitchFamily="32" charset="0"/>
            </a:endParaRPr>
          </a:p>
        </p:txBody>
      </p:sp>
      <p:sp>
        <p:nvSpPr>
          <p:cNvPr id="140291"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DA67A431-32BB-4C91-A197-8AB0CCD49FF7}" type="slidenum">
              <a:rPr lang="ru-RU" altLang="ru-RU">
                <a:latin typeface="Tahoma" pitchFamily="32" charset="0"/>
                <a:cs typeface="Tahoma" pitchFamily="32" charset="0"/>
              </a:rPr>
              <a:pPr algn="r" eaLnBrk="1" hangingPunct="1">
                <a:spcBef>
                  <a:spcPct val="0"/>
                </a:spcBef>
                <a:buClrTx/>
                <a:buFontTx/>
                <a:buNone/>
              </a:pPr>
              <a:t>46</a:t>
            </a:fld>
            <a:endParaRPr lang="ru-RU" altLang="ru-RU">
              <a:latin typeface="Tahoma" pitchFamily="32" charset="0"/>
              <a:cs typeface="Tahoma" pitchFamily="32" charset="0"/>
            </a:endParaRPr>
          </a:p>
        </p:txBody>
      </p:sp>
      <p:sp>
        <p:nvSpPr>
          <p:cNvPr id="14029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0293"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F9673EC0-7660-4228-87FB-BA871DEDB617}" type="slidenum">
              <a:rPr lang="ru-RU" altLang="ru-RU" smtClean="0">
                <a:latin typeface="Tahoma" pitchFamily="32" charset="0"/>
              </a:rPr>
              <a:pPr eaLnBrk="1" hangingPunct="1">
                <a:spcBef>
                  <a:spcPct val="0"/>
                </a:spcBef>
              </a:pPr>
              <a:t>47</a:t>
            </a:fld>
            <a:endParaRPr lang="ru-RU" altLang="ru-RU">
              <a:latin typeface="Tahoma" pitchFamily="32" charset="0"/>
            </a:endParaRPr>
          </a:p>
        </p:txBody>
      </p:sp>
      <p:sp>
        <p:nvSpPr>
          <p:cNvPr id="1413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5F9662E3-5F90-47DA-9EAE-AC431C423525}" type="slidenum">
              <a:rPr lang="ru-RU" altLang="ru-RU">
                <a:latin typeface="Tahoma" pitchFamily="32" charset="0"/>
                <a:cs typeface="Tahoma" pitchFamily="32" charset="0"/>
              </a:rPr>
              <a:pPr algn="r" eaLnBrk="1" hangingPunct="1">
                <a:spcBef>
                  <a:spcPct val="0"/>
                </a:spcBef>
                <a:buClrTx/>
                <a:buFontTx/>
                <a:buNone/>
              </a:pPr>
              <a:t>47</a:t>
            </a:fld>
            <a:endParaRPr lang="ru-RU" altLang="ru-RU">
              <a:latin typeface="Tahoma" pitchFamily="32" charset="0"/>
              <a:cs typeface="Tahoma" pitchFamily="32" charset="0"/>
            </a:endParaRPr>
          </a:p>
        </p:txBody>
      </p:sp>
      <p:sp>
        <p:nvSpPr>
          <p:cNvPr id="1413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13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F9673EC0-7660-4228-87FB-BA871DEDB617}" type="slidenum">
              <a:rPr lang="ru-RU" altLang="ru-RU" smtClean="0">
                <a:latin typeface="Tahoma" pitchFamily="32" charset="0"/>
              </a:rPr>
              <a:pPr eaLnBrk="1" hangingPunct="1">
                <a:spcBef>
                  <a:spcPct val="0"/>
                </a:spcBef>
              </a:pPr>
              <a:t>48</a:t>
            </a:fld>
            <a:endParaRPr lang="ru-RU" altLang="ru-RU">
              <a:latin typeface="Tahoma" pitchFamily="32" charset="0"/>
            </a:endParaRPr>
          </a:p>
        </p:txBody>
      </p:sp>
      <p:sp>
        <p:nvSpPr>
          <p:cNvPr id="1413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5F9662E3-5F90-47DA-9EAE-AC431C423525}" type="slidenum">
              <a:rPr lang="ru-RU" altLang="ru-RU">
                <a:latin typeface="Tahoma" pitchFamily="32" charset="0"/>
                <a:cs typeface="Tahoma" pitchFamily="32" charset="0"/>
              </a:rPr>
              <a:pPr algn="r" eaLnBrk="1" hangingPunct="1">
                <a:spcBef>
                  <a:spcPct val="0"/>
                </a:spcBef>
                <a:buClrTx/>
                <a:buFontTx/>
                <a:buNone/>
              </a:pPr>
              <a:t>48</a:t>
            </a:fld>
            <a:endParaRPr lang="ru-RU" altLang="ru-RU">
              <a:latin typeface="Tahoma" pitchFamily="32" charset="0"/>
              <a:cs typeface="Tahoma" pitchFamily="32" charset="0"/>
            </a:endParaRPr>
          </a:p>
        </p:txBody>
      </p:sp>
      <p:sp>
        <p:nvSpPr>
          <p:cNvPr id="1413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13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extLst>
      <p:ext uri="{BB962C8B-B14F-4D97-AF65-F5344CB8AC3E}">
        <p14:creationId xmlns:p14="http://schemas.microsoft.com/office/powerpoint/2010/main" val="2154924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F9673EC0-7660-4228-87FB-BA871DEDB617}" type="slidenum">
              <a:rPr lang="ru-RU" altLang="ru-RU" smtClean="0">
                <a:latin typeface="Tahoma" pitchFamily="32" charset="0"/>
              </a:rPr>
              <a:pPr eaLnBrk="1" hangingPunct="1">
                <a:spcBef>
                  <a:spcPct val="0"/>
                </a:spcBef>
              </a:pPr>
              <a:t>49</a:t>
            </a:fld>
            <a:endParaRPr lang="ru-RU" altLang="ru-RU">
              <a:latin typeface="Tahoma" pitchFamily="32" charset="0"/>
            </a:endParaRPr>
          </a:p>
        </p:txBody>
      </p:sp>
      <p:sp>
        <p:nvSpPr>
          <p:cNvPr id="1413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5F9662E3-5F90-47DA-9EAE-AC431C423525}" type="slidenum">
              <a:rPr lang="ru-RU" altLang="ru-RU">
                <a:latin typeface="Tahoma" pitchFamily="32" charset="0"/>
                <a:cs typeface="Tahoma" pitchFamily="32" charset="0"/>
              </a:rPr>
              <a:pPr algn="r" eaLnBrk="1" hangingPunct="1">
                <a:spcBef>
                  <a:spcPct val="0"/>
                </a:spcBef>
                <a:buClrTx/>
                <a:buFontTx/>
                <a:buNone/>
              </a:pPr>
              <a:t>49</a:t>
            </a:fld>
            <a:endParaRPr lang="ru-RU" altLang="ru-RU">
              <a:latin typeface="Tahoma" pitchFamily="32" charset="0"/>
              <a:cs typeface="Tahoma" pitchFamily="32" charset="0"/>
            </a:endParaRPr>
          </a:p>
        </p:txBody>
      </p:sp>
      <p:sp>
        <p:nvSpPr>
          <p:cNvPr id="1413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13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extLst>
      <p:ext uri="{BB962C8B-B14F-4D97-AF65-F5344CB8AC3E}">
        <p14:creationId xmlns:p14="http://schemas.microsoft.com/office/powerpoint/2010/main" val="1886116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F9673EC0-7660-4228-87FB-BA871DEDB617}" type="slidenum">
              <a:rPr lang="ru-RU" altLang="ru-RU" smtClean="0">
                <a:latin typeface="Tahoma" pitchFamily="32" charset="0"/>
              </a:rPr>
              <a:pPr eaLnBrk="1" hangingPunct="1">
                <a:spcBef>
                  <a:spcPct val="0"/>
                </a:spcBef>
              </a:pPr>
              <a:t>50</a:t>
            </a:fld>
            <a:endParaRPr lang="ru-RU" altLang="ru-RU">
              <a:latin typeface="Tahoma" pitchFamily="32" charset="0"/>
            </a:endParaRPr>
          </a:p>
        </p:txBody>
      </p:sp>
      <p:sp>
        <p:nvSpPr>
          <p:cNvPr id="1413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5F9662E3-5F90-47DA-9EAE-AC431C423525}" type="slidenum">
              <a:rPr lang="ru-RU" altLang="ru-RU">
                <a:latin typeface="Tahoma" pitchFamily="32" charset="0"/>
                <a:cs typeface="Tahoma" pitchFamily="32" charset="0"/>
              </a:rPr>
              <a:pPr algn="r" eaLnBrk="1" hangingPunct="1">
                <a:spcBef>
                  <a:spcPct val="0"/>
                </a:spcBef>
                <a:buClrTx/>
                <a:buFontTx/>
                <a:buNone/>
              </a:pPr>
              <a:t>50</a:t>
            </a:fld>
            <a:endParaRPr lang="ru-RU" altLang="ru-RU">
              <a:latin typeface="Tahoma" pitchFamily="32" charset="0"/>
              <a:cs typeface="Tahoma" pitchFamily="32" charset="0"/>
            </a:endParaRPr>
          </a:p>
        </p:txBody>
      </p:sp>
      <p:sp>
        <p:nvSpPr>
          <p:cNvPr id="1413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13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extLst>
      <p:ext uri="{BB962C8B-B14F-4D97-AF65-F5344CB8AC3E}">
        <p14:creationId xmlns:p14="http://schemas.microsoft.com/office/powerpoint/2010/main" val="2910683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F9673EC0-7660-4228-87FB-BA871DEDB617}" type="slidenum">
              <a:rPr lang="ru-RU" altLang="ru-RU" smtClean="0">
                <a:latin typeface="Tahoma" pitchFamily="32" charset="0"/>
              </a:rPr>
              <a:pPr eaLnBrk="1" hangingPunct="1">
                <a:spcBef>
                  <a:spcPct val="0"/>
                </a:spcBef>
              </a:pPr>
              <a:t>51</a:t>
            </a:fld>
            <a:endParaRPr lang="ru-RU" altLang="ru-RU">
              <a:latin typeface="Tahoma" pitchFamily="32" charset="0"/>
            </a:endParaRPr>
          </a:p>
        </p:txBody>
      </p:sp>
      <p:sp>
        <p:nvSpPr>
          <p:cNvPr id="1413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5F9662E3-5F90-47DA-9EAE-AC431C423525}" type="slidenum">
              <a:rPr lang="ru-RU" altLang="ru-RU">
                <a:latin typeface="Tahoma" pitchFamily="32" charset="0"/>
                <a:cs typeface="Tahoma" pitchFamily="32" charset="0"/>
              </a:rPr>
              <a:pPr algn="r" eaLnBrk="1" hangingPunct="1">
                <a:spcBef>
                  <a:spcPct val="0"/>
                </a:spcBef>
                <a:buClrTx/>
                <a:buFontTx/>
                <a:buNone/>
              </a:pPr>
              <a:t>51</a:t>
            </a:fld>
            <a:endParaRPr lang="ru-RU" altLang="ru-RU">
              <a:latin typeface="Tahoma" pitchFamily="32" charset="0"/>
              <a:cs typeface="Tahoma" pitchFamily="32" charset="0"/>
            </a:endParaRPr>
          </a:p>
        </p:txBody>
      </p:sp>
      <p:sp>
        <p:nvSpPr>
          <p:cNvPr id="1413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13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extLst>
      <p:ext uri="{BB962C8B-B14F-4D97-AF65-F5344CB8AC3E}">
        <p14:creationId xmlns:p14="http://schemas.microsoft.com/office/powerpoint/2010/main" val="7643620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F9673EC0-7660-4228-87FB-BA871DEDB617}" type="slidenum">
              <a:rPr lang="ru-RU" altLang="ru-RU" smtClean="0">
                <a:latin typeface="Tahoma" pitchFamily="32" charset="0"/>
              </a:rPr>
              <a:pPr eaLnBrk="1" hangingPunct="1">
                <a:spcBef>
                  <a:spcPct val="0"/>
                </a:spcBef>
              </a:pPr>
              <a:t>52</a:t>
            </a:fld>
            <a:endParaRPr lang="ru-RU" altLang="ru-RU">
              <a:latin typeface="Tahoma" pitchFamily="32" charset="0"/>
            </a:endParaRPr>
          </a:p>
        </p:txBody>
      </p:sp>
      <p:sp>
        <p:nvSpPr>
          <p:cNvPr id="1413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5F9662E3-5F90-47DA-9EAE-AC431C423525}" type="slidenum">
              <a:rPr lang="ru-RU" altLang="ru-RU">
                <a:latin typeface="Tahoma" pitchFamily="32" charset="0"/>
                <a:cs typeface="Tahoma" pitchFamily="32" charset="0"/>
              </a:rPr>
              <a:pPr algn="r" eaLnBrk="1" hangingPunct="1">
                <a:spcBef>
                  <a:spcPct val="0"/>
                </a:spcBef>
                <a:buClrTx/>
                <a:buFontTx/>
                <a:buNone/>
              </a:pPr>
              <a:t>52</a:t>
            </a:fld>
            <a:endParaRPr lang="ru-RU" altLang="ru-RU">
              <a:latin typeface="Tahoma" pitchFamily="32" charset="0"/>
              <a:cs typeface="Tahoma" pitchFamily="32" charset="0"/>
            </a:endParaRPr>
          </a:p>
        </p:txBody>
      </p:sp>
      <p:sp>
        <p:nvSpPr>
          <p:cNvPr id="1413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13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extLst>
      <p:ext uri="{BB962C8B-B14F-4D97-AF65-F5344CB8AC3E}">
        <p14:creationId xmlns:p14="http://schemas.microsoft.com/office/powerpoint/2010/main" val="3818902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29711C1B-4532-4B0F-A5B4-864A4449AE6B}" type="slidenum">
              <a:rPr lang="ru-RU" altLang="ru-RU" smtClean="0">
                <a:latin typeface="Tahoma" pitchFamily="32" charset="0"/>
              </a:rPr>
              <a:pPr eaLnBrk="1" hangingPunct="1">
                <a:spcBef>
                  <a:spcPct val="0"/>
                </a:spcBef>
              </a:pPr>
              <a:t>5</a:t>
            </a:fld>
            <a:endParaRPr lang="ru-RU" altLang="ru-RU">
              <a:latin typeface="Tahoma" pitchFamily="32" charset="0"/>
            </a:endParaRPr>
          </a:p>
        </p:txBody>
      </p:sp>
      <p:sp>
        <p:nvSpPr>
          <p:cNvPr id="9113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C72ACFE9-106B-4B2A-B11B-D6DBEAC5D6A6}" type="slidenum">
              <a:rPr lang="ru-RU" altLang="ru-RU">
                <a:latin typeface="Tahoma" pitchFamily="32" charset="0"/>
                <a:cs typeface="Tahoma" pitchFamily="32" charset="0"/>
              </a:rPr>
              <a:pPr algn="r" eaLnBrk="1" hangingPunct="1">
                <a:spcBef>
                  <a:spcPct val="0"/>
                </a:spcBef>
                <a:buClrTx/>
                <a:buFontTx/>
                <a:buNone/>
              </a:pPr>
              <a:t>5</a:t>
            </a:fld>
            <a:endParaRPr lang="ru-RU" altLang="ru-RU">
              <a:latin typeface="Tahoma" pitchFamily="32" charset="0"/>
              <a:cs typeface="Tahoma" pitchFamily="32" charset="0"/>
            </a:endParaRPr>
          </a:p>
        </p:txBody>
      </p:sp>
      <p:sp>
        <p:nvSpPr>
          <p:cNvPr id="9114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114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9673EC0-7660-4228-87FB-BA871DEDB617}" type="slidenum">
              <a:rPr kumimoji="0" lang="ru-RU" altLang="ru-RU" sz="1200" b="0" i="0" u="none" strike="noStrike" kern="1200" cap="none" spc="0" normalizeH="0" baseline="0" noProof="0" smtClean="0">
                <a:ln>
                  <a:noFill/>
                </a:ln>
                <a:solidFill>
                  <a:srgbClr val="000000"/>
                </a:solidFill>
                <a:effectLst/>
                <a:uLnTx/>
                <a:uFillTx/>
                <a:latin typeface="Tahoma" pitchFamily="32" charset="0"/>
                <a:ea typeface="+mn-ea"/>
                <a:cs typeface="Tahoma" pitchFamily="32"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53</a:t>
            </a:fld>
            <a:endParaRPr kumimoji="0" lang="ru-RU" altLang="ru-RU" sz="1200" b="0" i="0" u="none" strike="noStrike" kern="1200" cap="none" spc="0" normalizeH="0" baseline="0" noProof="0">
              <a:ln>
                <a:noFill/>
              </a:ln>
              <a:solidFill>
                <a:srgbClr val="000000"/>
              </a:solidFill>
              <a:effectLst/>
              <a:uLnTx/>
              <a:uFillTx/>
              <a:latin typeface="Tahoma" pitchFamily="32" charset="0"/>
              <a:ea typeface="+mn-ea"/>
              <a:cs typeface="Tahoma" pitchFamily="32" charset="0"/>
            </a:endParaRPr>
          </a:p>
        </p:txBody>
      </p:sp>
      <p:sp>
        <p:nvSpPr>
          <p:cNvPr id="1413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F9662E3-5F90-47DA-9EAE-AC431C423525}" type="slidenum">
              <a:rPr kumimoji="0" lang="ru-RU" altLang="ru-RU" sz="1200" b="0" i="0" u="none" strike="noStrike" kern="1200" cap="none" spc="0" normalizeH="0" baseline="0" noProof="0">
                <a:ln>
                  <a:noFill/>
                </a:ln>
                <a:solidFill>
                  <a:srgbClr val="000000"/>
                </a:solidFill>
                <a:effectLst/>
                <a:uLnTx/>
                <a:uFillTx/>
                <a:latin typeface="Tahoma" pitchFamily="32" charset="0"/>
                <a:ea typeface="+mn-ea"/>
                <a:cs typeface="Tahoma" pitchFamily="32"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53</a:t>
            </a:fld>
            <a:endParaRPr kumimoji="0" lang="ru-RU" altLang="ru-RU" sz="1200" b="0" i="0" u="none" strike="noStrike" kern="1200" cap="none" spc="0" normalizeH="0" baseline="0" noProof="0">
              <a:ln>
                <a:noFill/>
              </a:ln>
              <a:solidFill>
                <a:srgbClr val="000000"/>
              </a:solidFill>
              <a:effectLst/>
              <a:uLnTx/>
              <a:uFillTx/>
              <a:latin typeface="Tahoma" pitchFamily="32" charset="0"/>
              <a:ea typeface="+mn-ea"/>
              <a:cs typeface="Tahoma" pitchFamily="32" charset="0"/>
            </a:endParaRPr>
          </a:p>
        </p:txBody>
      </p:sp>
      <p:sp>
        <p:nvSpPr>
          <p:cNvPr id="1413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13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ru-RU" altLang="ru-RU" sz="2000" b="0" i="0" u="none" strike="noStrike" kern="1200" cap="none" spc="0" normalizeH="0" baseline="0" noProof="0">
              <a:ln>
                <a:noFill/>
              </a:ln>
              <a:solidFill>
                <a:srgbClr val="FFFFFF"/>
              </a:solidFill>
              <a:effectLst/>
              <a:uLnTx/>
              <a:uFillTx/>
              <a:latin typeface="Tahoma" pitchFamily="32" charset="0"/>
              <a:ea typeface="+mn-ea"/>
            </a:endParaRPr>
          </a:p>
        </p:txBody>
      </p:sp>
    </p:spTree>
    <p:extLst>
      <p:ext uri="{BB962C8B-B14F-4D97-AF65-F5344CB8AC3E}">
        <p14:creationId xmlns:p14="http://schemas.microsoft.com/office/powerpoint/2010/main" val="26639905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9673EC0-7660-4228-87FB-BA871DEDB617}" type="slidenum">
              <a:rPr kumimoji="0" lang="ru-RU" altLang="ru-RU" sz="1200" b="0" i="0" u="none" strike="noStrike" kern="1200" cap="none" spc="0" normalizeH="0" baseline="0" noProof="0" smtClean="0">
                <a:ln>
                  <a:noFill/>
                </a:ln>
                <a:solidFill>
                  <a:srgbClr val="000000"/>
                </a:solidFill>
                <a:effectLst/>
                <a:uLnTx/>
                <a:uFillTx/>
                <a:latin typeface="Tahoma" pitchFamily="32" charset="0"/>
                <a:ea typeface="+mn-ea"/>
                <a:cs typeface="Tahoma" pitchFamily="32"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54</a:t>
            </a:fld>
            <a:endParaRPr kumimoji="0" lang="ru-RU" altLang="ru-RU" sz="1200" b="0" i="0" u="none" strike="noStrike" kern="1200" cap="none" spc="0" normalizeH="0" baseline="0" noProof="0">
              <a:ln>
                <a:noFill/>
              </a:ln>
              <a:solidFill>
                <a:srgbClr val="000000"/>
              </a:solidFill>
              <a:effectLst/>
              <a:uLnTx/>
              <a:uFillTx/>
              <a:latin typeface="Tahoma" pitchFamily="32" charset="0"/>
              <a:ea typeface="+mn-ea"/>
              <a:cs typeface="Tahoma" pitchFamily="32" charset="0"/>
            </a:endParaRPr>
          </a:p>
        </p:txBody>
      </p:sp>
      <p:sp>
        <p:nvSpPr>
          <p:cNvPr id="1413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F9662E3-5F90-47DA-9EAE-AC431C423525}" type="slidenum">
              <a:rPr kumimoji="0" lang="ru-RU" altLang="ru-RU" sz="1200" b="0" i="0" u="none" strike="noStrike" kern="1200" cap="none" spc="0" normalizeH="0" baseline="0" noProof="0">
                <a:ln>
                  <a:noFill/>
                </a:ln>
                <a:solidFill>
                  <a:srgbClr val="000000"/>
                </a:solidFill>
                <a:effectLst/>
                <a:uLnTx/>
                <a:uFillTx/>
                <a:latin typeface="Tahoma" pitchFamily="32" charset="0"/>
                <a:ea typeface="+mn-ea"/>
                <a:cs typeface="Tahoma" pitchFamily="32"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54</a:t>
            </a:fld>
            <a:endParaRPr kumimoji="0" lang="ru-RU" altLang="ru-RU" sz="1200" b="0" i="0" u="none" strike="noStrike" kern="1200" cap="none" spc="0" normalizeH="0" baseline="0" noProof="0">
              <a:ln>
                <a:noFill/>
              </a:ln>
              <a:solidFill>
                <a:srgbClr val="000000"/>
              </a:solidFill>
              <a:effectLst/>
              <a:uLnTx/>
              <a:uFillTx/>
              <a:latin typeface="Tahoma" pitchFamily="32" charset="0"/>
              <a:ea typeface="+mn-ea"/>
              <a:cs typeface="Tahoma" pitchFamily="32" charset="0"/>
            </a:endParaRPr>
          </a:p>
        </p:txBody>
      </p:sp>
      <p:sp>
        <p:nvSpPr>
          <p:cNvPr id="1413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13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ru-RU" altLang="ru-RU" sz="2000" b="0" i="0" u="none" strike="noStrike" kern="1200" cap="none" spc="0" normalizeH="0" baseline="0" noProof="0">
              <a:ln>
                <a:noFill/>
              </a:ln>
              <a:solidFill>
                <a:srgbClr val="FFFFFF"/>
              </a:solidFill>
              <a:effectLst/>
              <a:uLnTx/>
              <a:uFillTx/>
              <a:latin typeface="Tahoma" pitchFamily="32" charset="0"/>
              <a:ea typeface="+mn-ea"/>
            </a:endParaRPr>
          </a:p>
        </p:txBody>
      </p:sp>
    </p:spTree>
    <p:extLst>
      <p:ext uri="{BB962C8B-B14F-4D97-AF65-F5344CB8AC3E}">
        <p14:creationId xmlns:p14="http://schemas.microsoft.com/office/powerpoint/2010/main" val="26301335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9673EC0-7660-4228-87FB-BA871DEDB617}" type="slidenum">
              <a:rPr kumimoji="0" lang="ru-RU" altLang="ru-RU" sz="1200" b="0" i="0" u="none" strike="noStrike" kern="1200" cap="none" spc="0" normalizeH="0" baseline="0" noProof="0" smtClean="0">
                <a:ln>
                  <a:noFill/>
                </a:ln>
                <a:solidFill>
                  <a:srgbClr val="000000"/>
                </a:solidFill>
                <a:effectLst/>
                <a:uLnTx/>
                <a:uFillTx/>
                <a:latin typeface="Tahoma" pitchFamily="32" charset="0"/>
                <a:ea typeface="+mn-ea"/>
                <a:cs typeface="Tahoma" pitchFamily="32"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55</a:t>
            </a:fld>
            <a:endParaRPr kumimoji="0" lang="ru-RU" altLang="ru-RU" sz="1200" b="0" i="0" u="none" strike="noStrike" kern="1200" cap="none" spc="0" normalizeH="0" baseline="0" noProof="0">
              <a:ln>
                <a:noFill/>
              </a:ln>
              <a:solidFill>
                <a:srgbClr val="000000"/>
              </a:solidFill>
              <a:effectLst/>
              <a:uLnTx/>
              <a:uFillTx/>
              <a:latin typeface="Tahoma" pitchFamily="32" charset="0"/>
              <a:ea typeface="+mn-ea"/>
              <a:cs typeface="Tahoma" pitchFamily="32" charset="0"/>
            </a:endParaRPr>
          </a:p>
        </p:txBody>
      </p:sp>
      <p:sp>
        <p:nvSpPr>
          <p:cNvPr id="1413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F9662E3-5F90-47DA-9EAE-AC431C423525}" type="slidenum">
              <a:rPr kumimoji="0" lang="ru-RU" altLang="ru-RU" sz="1200" b="0" i="0" u="none" strike="noStrike" kern="1200" cap="none" spc="0" normalizeH="0" baseline="0" noProof="0">
                <a:ln>
                  <a:noFill/>
                </a:ln>
                <a:solidFill>
                  <a:srgbClr val="000000"/>
                </a:solidFill>
                <a:effectLst/>
                <a:uLnTx/>
                <a:uFillTx/>
                <a:latin typeface="Tahoma" pitchFamily="32" charset="0"/>
                <a:ea typeface="+mn-ea"/>
                <a:cs typeface="Tahoma" pitchFamily="32"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55</a:t>
            </a:fld>
            <a:endParaRPr kumimoji="0" lang="ru-RU" altLang="ru-RU" sz="1200" b="0" i="0" u="none" strike="noStrike" kern="1200" cap="none" spc="0" normalizeH="0" baseline="0" noProof="0">
              <a:ln>
                <a:noFill/>
              </a:ln>
              <a:solidFill>
                <a:srgbClr val="000000"/>
              </a:solidFill>
              <a:effectLst/>
              <a:uLnTx/>
              <a:uFillTx/>
              <a:latin typeface="Tahoma" pitchFamily="32" charset="0"/>
              <a:ea typeface="+mn-ea"/>
              <a:cs typeface="Tahoma" pitchFamily="32" charset="0"/>
            </a:endParaRPr>
          </a:p>
        </p:txBody>
      </p:sp>
      <p:sp>
        <p:nvSpPr>
          <p:cNvPr id="1413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13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ru-RU" altLang="ru-RU" sz="2000" b="0" i="0" u="none" strike="noStrike" kern="1200" cap="none" spc="0" normalizeH="0" baseline="0" noProof="0">
              <a:ln>
                <a:noFill/>
              </a:ln>
              <a:solidFill>
                <a:srgbClr val="FFFFFF"/>
              </a:solidFill>
              <a:effectLst/>
              <a:uLnTx/>
              <a:uFillTx/>
              <a:latin typeface="Tahoma" pitchFamily="32" charset="0"/>
              <a:ea typeface="+mn-ea"/>
            </a:endParaRPr>
          </a:p>
        </p:txBody>
      </p:sp>
    </p:spTree>
    <p:extLst>
      <p:ext uri="{BB962C8B-B14F-4D97-AF65-F5344CB8AC3E}">
        <p14:creationId xmlns:p14="http://schemas.microsoft.com/office/powerpoint/2010/main" val="26578794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F1A301A4-2A80-48CF-A0D5-AFAF3EC4260F}" type="slidenum">
              <a:rPr lang="ru-RU" altLang="ru-RU" smtClean="0">
                <a:latin typeface="Tahoma" pitchFamily="32" charset="0"/>
              </a:rPr>
              <a:pPr eaLnBrk="1" hangingPunct="1">
                <a:spcBef>
                  <a:spcPct val="0"/>
                </a:spcBef>
              </a:pPr>
              <a:t>56</a:t>
            </a:fld>
            <a:endParaRPr lang="ru-RU" altLang="ru-RU">
              <a:latin typeface="Tahoma" pitchFamily="32" charset="0"/>
            </a:endParaRPr>
          </a:p>
        </p:txBody>
      </p:sp>
      <p:sp>
        <p:nvSpPr>
          <p:cNvPr id="15667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B5B67A41-4DA1-4A21-A1AE-C1295D48A272}" type="slidenum">
              <a:rPr lang="ru-RU" altLang="ru-RU">
                <a:latin typeface="Tahoma" pitchFamily="32" charset="0"/>
                <a:cs typeface="Tahoma" pitchFamily="32" charset="0"/>
              </a:rPr>
              <a:pPr algn="r" eaLnBrk="1" hangingPunct="1">
                <a:spcBef>
                  <a:spcPct val="0"/>
                </a:spcBef>
                <a:buClrTx/>
                <a:buFontTx/>
                <a:buNone/>
              </a:pPr>
              <a:t>56</a:t>
            </a:fld>
            <a:endParaRPr lang="ru-RU" altLang="ru-RU">
              <a:latin typeface="Tahoma" pitchFamily="32" charset="0"/>
              <a:cs typeface="Tahoma" pitchFamily="32" charset="0"/>
            </a:endParaRPr>
          </a:p>
        </p:txBody>
      </p:sp>
      <p:sp>
        <p:nvSpPr>
          <p:cNvPr id="15667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5667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3218C80C-1740-42F4-836E-19CE820FE8AA}" type="slidenum">
              <a:rPr lang="ru-RU" altLang="ru-RU" smtClean="0">
                <a:latin typeface="Tahoma" pitchFamily="32" charset="0"/>
              </a:rPr>
              <a:pPr eaLnBrk="1" hangingPunct="1">
                <a:spcBef>
                  <a:spcPct val="0"/>
                </a:spcBef>
              </a:pPr>
              <a:t>57</a:t>
            </a:fld>
            <a:endParaRPr lang="ru-RU" altLang="ru-RU">
              <a:latin typeface="Tahoma" pitchFamily="32" charset="0"/>
            </a:endParaRPr>
          </a:p>
        </p:txBody>
      </p:sp>
      <p:sp>
        <p:nvSpPr>
          <p:cNvPr id="1576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6EE09D09-71BD-472D-AAB5-73D0627071CF}" type="slidenum">
              <a:rPr lang="ru-RU" altLang="ru-RU">
                <a:latin typeface="Tahoma" pitchFamily="32" charset="0"/>
                <a:cs typeface="Tahoma" pitchFamily="32" charset="0"/>
              </a:rPr>
              <a:pPr algn="r" eaLnBrk="1" hangingPunct="1">
                <a:spcBef>
                  <a:spcPct val="0"/>
                </a:spcBef>
                <a:buClrTx/>
                <a:buFontTx/>
                <a:buNone/>
              </a:pPr>
              <a:t>57</a:t>
            </a:fld>
            <a:endParaRPr lang="ru-RU" altLang="ru-RU">
              <a:latin typeface="Tahoma" pitchFamily="32" charset="0"/>
              <a:cs typeface="Tahoma" pitchFamily="32" charset="0"/>
            </a:endParaRPr>
          </a:p>
        </p:txBody>
      </p:sp>
      <p:sp>
        <p:nvSpPr>
          <p:cNvPr id="1577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577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E8304630-AB99-4158-A6D4-FEC319EEC28B}" type="slidenum">
              <a:rPr lang="ru-RU" altLang="ru-RU" smtClean="0">
                <a:latin typeface="Tahoma" pitchFamily="32" charset="0"/>
              </a:rPr>
              <a:pPr eaLnBrk="1" hangingPunct="1">
                <a:spcBef>
                  <a:spcPct val="0"/>
                </a:spcBef>
              </a:pPr>
              <a:t>58</a:t>
            </a:fld>
            <a:endParaRPr lang="ru-RU" altLang="ru-RU">
              <a:latin typeface="Tahoma" pitchFamily="32" charset="0"/>
            </a:endParaRPr>
          </a:p>
        </p:txBody>
      </p:sp>
      <p:sp>
        <p:nvSpPr>
          <p:cNvPr id="162819" name="Rectangle 1"/>
          <p:cNvSpPr>
            <a:spLocks noGrp="1" noRot="1" noChangeAspect="1" noChangeArrowheads="1" noTextEdit="1"/>
          </p:cNvSpPr>
          <p:nvPr>
            <p:ph type="sldImg"/>
          </p:nvPr>
        </p:nvSpPr>
        <p:spPr>
          <a:xfrm>
            <a:off x="909638" y="744538"/>
            <a:ext cx="4957762" cy="3717925"/>
          </a:xfrm>
          <a:solidFill>
            <a:srgbClr val="FFFFFF"/>
          </a:solidFill>
          <a:ln/>
        </p:spPr>
      </p:sp>
      <p:sp>
        <p:nvSpPr>
          <p:cNvPr id="162820" name="Text Box 2"/>
          <p:cNvSpPr txBox="1">
            <a:spLocks noChangeArrowheads="1"/>
          </p:cNvSpPr>
          <p:nvPr/>
        </p:nvSpPr>
        <p:spPr bwMode="auto">
          <a:xfrm>
            <a:off x="677863" y="4714875"/>
            <a:ext cx="5421312"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BD99F08C-3D80-4BE9-8865-5C15173A6317}" type="slidenum">
              <a:rPr lang="ru-RU" altLang="ru-RU" smtClean="0">
                <a:latin typeface="Tahoma" pitchFamily="32" charset="0"/>
              </a:rPr>
              <a:pPr eaLnBrk="1" hangingPunct="1">
                <a:spcBef>
                  <a:spcPct val="0"/>
                </a:spcBef>
              </a:pPr>
              <a:t>59</a:t>
            </a:fld>
            <a:endParaRPr lang="ru-RU" altLang="ru-RU">
              <a:latin typeface="Tahoma" pitchFamily="32" charset="0"/>
            </a:endParaRPr>
          </a:p>
        </p:txBody>
      </p:sp>
      <p:sp>
        <p:nvSpPr>
          <p:cNvPr id="16384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D8118D71-0CE2-48F6-B1F9-E453DC21EF94}" type="slidenum">
              <a:rPr lang="ru-RU" altLang="ru-RU">
                <a:latin typeface="Tahoma" pitchFamily="32" charset="0"/>
                <a:cs typeface="Tahoma" pitchFamily="32" charset="0"/>
              </a:rPr>
              <a:pPr algn="r" eaLnBrk="1" hangingPunct="1">
                <a:spcBef>
                  <a:spcPct val="0"/>
                </a:spcBef>
                <a:buClrTx/>
                <a:buFontTx/>
                <a:buNone/>
              </a:pPr>
              <a:t>59</a:t>
            </a:fld>
            <a:endParaRPr lang="ru-RU" altLang="ru-RU">
              <a:latin typeface="Tahoma" pitchFamily="32" charset="0"/>
              <a:cs typeface="Tahoma" pitchFamily="32" charset="0"/>
            </a:endParaRPr>
          </a:p>
        </p:txBody>
      </p:sp>
      <p:sp>
        <p:nvSpPr>
          <p:cNvPr id="16384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6384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993D59FD-A713-486C-8D35-8ECF95BEBB48}" type="slidenum">
              <a:rPr lang="ru-RU" altLang="ru-RU" smtClean="0">
                <a:latin typeface="Tahoma" pitchFamily="32" charset="0"/>
              </a:rPr>
              <a:pPr eaLnBrk="1" hangingPunct="1">
                <a:spcBef>
                  <a:spcPct val="0"/>
                </a:spcBef>
              </a:pPr>
              <a:t>60</a:t>
            </a:fld>
            <a:endParaRPr lang="ru-RU" altLang="ru-RU">
              <a:latin typeface="Tahoma" pitchFamily="32" charset="0"/>
            </a:endParaRPr>
          </a:p>
        </p:txBody>
      </p:sp>
      <p:sp>
        <p:nvSpPr>
          <p:cNvPr id="16486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AE917A12-9634-4779-A607-1B892B46798B}" type="slidenum">
              <a:rPr lang="ru-RU" altLang="ru-RU">
                <a:latin typeface="Tahoma" pitchFamily="32" charset="0"/>
                <a:cs typeface="Tahoma" pitchFamily="32" charset="0"/>
              </a:rPr>
              <a:pPr algn="r" eaLnBrk="1" hangingPunct="1">
                <a:spcBef>
                  <a:spcPct val="0"/>
                </a:spcBef>
                <a:buClrTx/>
                <a:buFontTx/>
                <a:buNone/>
              </a:pPr>
              <a:t>60</a:t>
            </a:fld>
            <a:endParaRPr lang="ru-RU" altLang="ru-RU">
              <a:latin typeface="Tahoma" pitchFamily="32" charset="0"/>
              <a:cs typeface="Tahoma" pitchFamily="32" charset="0"/>
            </a:endParaRPr>
          </a:p>
        </p:txBody>
      </p:sp>
      <p:sp>
        <p:nvSpPr>
          <p:cNvPr id="16486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6486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993D59FD-A713-486C-8D35-8ECF95BEBB48}" type="slidenum">
              <a:rPr lang="ru-RU" altLang="ru-RU" smtClean="0">
                <a:latin typeface="Tahoma" pitchFamily="32" charset="0"/>
              </a:rPr>
              <a:pPr eaLnBrk="1" hangingPunct="1">
                <a:spcBef>
                  <a:spcPct val="0"/>
                </a:spcBef>
              </a:pPr>
              <a:t>61</a:t>
            </a:fld>
            <a:endParaRPr lang="ru-RU" altLang="ru-RU">
              <a:latin typeface="Tahoma" pitchFamily="32" charset="0"/>
            </a:endParaRPr>
          </a:p>
        </p:txBody>
      </p:sp>
      <p:sp>
        <p:nvSpPr>
          <p:cNvPr id="16486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AE917A12-9634-4779-A607-1B892B46798B}" type="slidenum">
              <a:rPr lang="ru-RU" altLang="ru-RU">
                <a:latin typeface="Tahoma" pitchFamily="32" charset="0"/>
                <a:cs typeface="Tahoma" pitchFamily="32" charset="0"/>
              </a:rPr>
              <a:pPr algn="r" eaLnBrk="1" hangingPunct="1">
                <a:spcBef>
                  <a:spcPct val="0"/>
                </a:spcBef>
                <a:buClrTx/>
                <a:buFontTx/>
                <a:buNone/>
              </a:pPr>
              <a:t>61</a:t>
            </a:fld>
            <a:endParaRPr lang="ru-RU" altLang="ru-RU">
              <a:latin typeface="Tahoma" pitchFamily="32" charset="0"/>
              <a:cs typeface="Tahoma" pitchFamily="32" charset="0"/>
            </a:endParaRPr>
          </a:p>
        </p:txBody>
      </p:sp>
      <p:sp>
        <p:nvSpPr>
          <p:cNvPr id="16486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6486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extLst>
      <p:ext uri="{BB962C8B-B14F-4D97-AF65-F5344CB8AC3E}">
        <p14:creationId xmlns:p14="http://schemas.microsoft.com/office/powerpoint/2010/main" val="25727347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AD7FBB45-9A21-4978-8FF2-E5B1632E5AE9}" type="slidenum">
              <a:rPr lang="ru-RU" altLang="ru-RU" smtClean="0">
                <a:latin typeface="Tahoma" pitchFamily="32" charset="0"/>
              </a:rPr>
              <a:pPr eaLnBrk="1" hangingPunct="1">
                <a:spcBef>
                  <a:spcPct val="0"/>
                </a:spcBef>
              </a:pPr>
              <a:t>62</a:t>
            </a:fld>
            <a:endParaRPr lang="ru-RU" altLang="ru-RU">
              <a:latin typeface="Tahoma" pitchFamily="32" charset="0"/>
            </a:endParaRPr>
          </a:p>
        </p:txBody>
      </p:sp>
      <p:sp>
        <p:nvSpPr>
          <p:cNvPr id="1669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04E123DD-70D8-4D72-9548-A65E2F1FDBC8}" type="slidenum">
              <a:rPr lang="ru-RU" altLang="ru-RU">
                <a:latin typeface="Tahoma" pitchFamily="32" charset="0"/>
                <a:cs typeface="Tahoma" pitchFamily="32" charset="0"/>
              </a:rPr>
              <a:pPr algn="r" eaLnBrk="1" hangingPunct="1">
                <a:spcBef>
                  <a:spcPct val="0"/>
                </a:spcBef>
                <a:buClrTx/>
                <a:buFontTx/>
                <a:buNone/>
              </a:pPr>
              <a:t>62</a:t>
            </a:fld>
            <a:endParaRPr lang="ru-RU" altLang="ru-RU">
              <a:latin typeface="Tahoma" pitchFamily="32" charset="0"/>
              <a:cs typeface="Tahoma" pitchFamily="32" charset="0"/>
            </a:endParaRPr>
          </a:p>
        </p:txBody>
      </p:sp>
      <p:sp>
        <p:nvSpPr>
          <p:cNvPr id="1669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669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47C45A2F-EDE2-4E8A-BDDD-75351120FE7E}" type="slidenum">
              <a:rPr lang="ru-RU" altLang="ru-RU" smtClean="0">
                <a:latin typeface="Tahoma" pitchFamily="32" charset="0"/>
              </a:rPr>
              <a:pPr eaLnBrk="1" hangingPunct="1">
                <a:spcBef>
                  <a:spcPct val="0"/>
                </a:spcBef>
              </a:pPr>
              <a:t>6</a:t>
            </a:fld>
            <a:endParaRPr lang="ru-RU" altLang="ru-RU">
              <a:latin typeface="Tahoma" pitchFamily="32" charset="0"/>
            </a:endParaRPr>
          </a:p>
        </p:txBody>
      </p:sp>
      <p:sp>
        <p:nvSpPr>
          <p:cNvPr id="9216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93AB1EF4-659C-41FD-8C17-56F3687145B2}" type="slidenum">
              <a:rPr lang="ru-RU" altLang="ru-RU">
                <a:latin typeface="Tahoma" pitchFamily="32" charset="0"/>
                <a:cs typeface="Tahoma" pitchFamily="32" charset="0"/>
              </a:rPr>
              <a:pPr algn="r" eaLnBrk="1" hangingPunct="1">
                <a:spcBef>
                  <a:spcPct val="0"/>
                </a:spcBef>
                <a:buClrTx/>
                <a:buFontTx/>
                <a:buNone/>
              </a:pPr>
              <a:t>6</a:t>
            </a:fld>
            <a:endParaRPr lang="ru-RU" altLang="ru-RU">
              <a:latin typeface="Tahoma" pitchFamily="32" charset="0"/>
              <a:cs typeface="Tahoma" pitchFamily="32" charset="0"/>
            </a:endParaRPr>
          </a:p>
        </p:txBody>
      </p:sp>
      <p:sp>
        <p:nvSpPr>
          <p:cNvPr id="9216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216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DE1A610E-D27B-4CA8-92A1-34E6BAE8A6F7}" type="slidenum">
              <a:rPr lang="ru-RU" altLang="ru-RU" smtClean="0">
                <a:latin typeface="Tahoma" pitchFamily="32" charset="0"/>
              </a:rPr>
              <a:pPr eaLnBrk="1" hangingPunct="1">
                <a:spcBef>
                  <a:spcPct val="0"/>
                </a:spcBef>
              </a:pPr>
              <a:t>7</a:t>
            </a:fld>
            <a:endParaRPr lang="ru-RU" altLang="ru-RU">
              <a:latin typeface="Tahoma" pitchFamily="32" charset="0"/>
            </a:endParaRPr>
          </a:p>
        </p:txBody>
      </p:sp>
      <p:sp>
        <p:nvSpPr>
          <p:cNvPr id="9318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C89B500D-7BA7-41E2-91DC-F827B66166BC}" type="slidenum">
              <a:rPr lang="ru-RU" altLang="ru-RU">
                <a:latin typeface="Tahoma" pitchFamily="32" charset="0"/>
                <a:cs typeface="Tahoma" pitchFamily="32" charset="0"/>
              </a:rPr>
              <a:pPr algn="r" eaLnBrk="1" hangingPunct="1">
                <a:spcBef>
                  <a:spcPct val="0"/>
                </a:spcBef>
                <a:buClrTx/>
                <a:buFontTx/>
                <a:buNone/>
              </a:pPr>
              <a:t>7</a:t>
            </a:fld>
            <a:endParaRPr lang="ru-RU" altLang="ru-RU">
              <a:latin typeface="Tahoma" pitchFamily="32" charset="0"/>
              <a:cs typeface="Tahoma" pitchFamily="32" charset="0"/>
            </a:endParaRPr>
          </a:p>
        </p:txBody>
      </p:sp>
      <p:sp>
        <p:nvSpPr>
          <p:cNvPr id="9318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318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
        <p:nvSpPr>
          <p:cNvPr id="93190" name="Text Box 4"/>
          <p:cNvSpPr txBox="1">
            <a:spLocks noChangeArrowheads="1"/>
          </p:cNvSpPr>
          <p:nvPr/>
        </p:nvSpPr>
        <p:spPr bwMode="auto">
          <a:xfrm>
            <a:off x="3841750" y="9428163"/>
            <a:ext cx="29384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B36E673B-C81E-445E-A4C6-615E3A2BB46D}" type="slidenum">
              <a:rPr lang="ru-RU" altLang="ru-RU">
                <a:latin typeface="Tahoma" pitchFamily="32" charset="0"/>
              </a:rPr>
              <a:pPr algn="r" eaLnBrk="1" hangingPunct="1">
                <a:spcBef>
                  <a:spcPct val="0"/>
                </a:spcBef>
                <a:buClrTx/>
                <a:buFontTx/>
                <a:buNone/>
              </a:pPr>
              <a:t>7</a:t>
            </a:fld>
            <a:endParaRPr lang="ru-RU" altLang="ru-RU">
              <a:latin typeface="Tahoma" pitchFamily="3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65F0A4EA-C8C5-4E05-A2D5-9ADDD28EB354}" type="slidenum">
              <a:rPr lang="ru-RU" altLang="ru-RU" smtClean="0">
                <a:latin typeface="Tahoma" pitchFamily="32" charset="0"/>
              </a:rPr>
              <a:pPr eaLnBrk="1" hangingPunct="1">
                <a:spcBef>
                  <a:spcPct val="0"/>
                </a:spcBef>
              </a:pPr>
              <a:t>8</a:t>
            </a:fld>
            <a:endParaRPr lang="ru-RU" altLang="ru-RU">
              <a:latin typeface="Tahoma" pitchFamily="32" charset="0"/>
            </a:endParaRPr>
          </a:p>
        </p:txBody>
      </p:sp>
      <p:sp>
        <p:nvSpPr>
          <p:cNvPr id="9523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78CE14B7-6748-4B93-99F3-F0FFA06D72A2}" type="slidenum">
              <a:rPr lang="ru-RU" altLang="ru-RU">
                <a:latin typeface="Tahoma" pitchFamily="32" charset="0"/>
                <a:cs typeface="Tahoma" pitchFamily="32" charset="0"/>
              </a:rPr>
              <a:pPr algn="r" eaLnBrk="1" hangingPunct="1">
                <a:spcBef>
                  <a:spcPct val="0"/>
                </a:spcBef>
                <a:buClrTx/>
                <a:buFontTx/>
                <a:buNone/>
              </a:pPr>
              <a:t>8</a:t>
            </a:fld>
            <a:endParaRPr lang="ru-RU" altLang="ru-RU">
              <a:latin typeface="Tahoma" pitchFamily="32" charset="0"/>
              <a:cs typeface="Tahoma" pitchFamily="32" charset="0"/>
            </a:endParaRPr>
          </a:p>
        </p:txBody>
      </p:sp>
      <p:sp>
        <p:nvSpPr>
          <p:cNvPr id="9523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523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D86F708E-F77E-4D9F-BDAD-649387E24E72}" type="slidenum">
              <a:rPr lang="ru-RU" altLang="ru-RU" smtClean="0">
                <a:latin typeface="Tahoma" pitchFamily="32" charset="0"/>
              </a:rPr>
              <a:pPr eaLnBrk="1" hangingPunct="1">
                <a:spcBef>
                  <a:spcPct val="0"/>
                </a:spcBef>
              </a:pPr>
              <a:t>9</a:t>
            </a:fld>
            <a:endParaRPr lang="ru-RU" altLang="ru-RU">
              <a:latin typeface="Tahoma" pitchFamily="32" charset="0"/>
            </a:endParaRPr>
          </a:p>
        </p:txBody>
      </p:sp>
      <p:sp>
        <p:nvSpPr>
          <p:cNvPr id="96259" name="Rectangle 1"/>
          <p:cNvSpPr>
            <a:spLocks noGrp="1" noRot="1" noChangeAspect="1" noChangeArrowheads="1" noTextEdit="1"/>
          </p:cNvSpPr>
          <p:nvPr>
            <p:ph type="sldImg"/>
          </p:nvPr>
        </p:nvSpPr>
        <p:spPr>
          <a:xfrm>
            <a:off x="909638" y="744538"/>
            <a:ext cx="4957762" cy="3717925"/>
          </a:xfrm>
          <a:solidFill>
            <a:srgbClr val="FFFFFF"/>
          </a:solidFill>
          <a:ln/>
        </p:spPr>
      </p:sp>
      <p:sp>
        <p:nvSpPr>
          <p:cNvPr id="96260" name="Text Box 2"/>
          <p:cNvSpPr txBox="1">
            <a:spLocks noChangeArrowheads="1"/>
          </p:cNvSpPr>
          <p:nvPr/>
        </p:nvSpPr>
        <p:spPr bwMode="auto">
          <a:xfrm>
            <a:off x="677863" y="4714875"/>
            <a:ext cx="5421312"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61F4B49A-6006-44F7-8D2A-CFF57BA3455F}" type="datetimeFigureOut">
              <a:rPr lang="ru-RU" smtClean="0"/>
              <a:pPr>
                <a:defRPr/>
              </a:pPr>
              <a:t>26.02.2024</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A033D296-8A65-4219-8C47-A482F612917B}" type="slidenum">
              <a:rPr lang="ru-RU" smtClean="0"/>
              <a:pPr>
                <a:defRPr/>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a:defRPr/>
            </a:pPr>
            <a:fld id="{21D59917-5D31-4EE9-ABAF-332C2AB2CE37}" type="datetimeFigureOut">
              <a:rPr lang="ru-RU" smtClean="0"/>
              <a:pPr>
                <a:defRPr/>
              </a:pPr>
              <a:t>26.02.2024</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AA4F146F-42B2-4782-A08D-AF701BCBEF6E}"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C14FC691-A85F-4290-B5AE-CCF5EF8AD1D8}" type="datetimeFigureOut">
              <a:rPr lang="ru-RU" smtClean="0"/>
              <a:pPr>
                <a:defRPr/>
              </a:pPr>
              <a:t>26.02.2024</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9FAEB167-F36D-4BFF-968B-49F1E607FC5C}" type="slidenum">
              <a:rPr lang="ru-RU" smtClean="0"/>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61F4B49A-6006-44F7-8D2A-CFF57BA3455F}"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033D296-8A65-4219-8C47-A482F612917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2290088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BF34B25-C7A9-4715-BB8F-5858E006CF3C}"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75C82D14-3591-44DE-92F3-B81C0C520231}"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226045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AAF90253-3DBA-40EA-AE5C-08DA2C816A78}"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20912D00-8DA1-47EE-8A47-793248B81F89}"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65575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FE39805C-5042-48E7-8E03-041A2F68AFDB}"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9E273A1-6198-41CE-B720-382012D72F80}"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180830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E7FA6F00-D1AF-4F96-BD1C-47D37D769351}"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a:defRPr/>
            </a:pPr>
            <a:fld id="{9388CE66-4EF1-4195-AF84-8B96B52FB67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14761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1C134F5B-D586-4823-AA82-49517E433E5E}"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a:defRPr/>
            </a:pPr>
            <a:fld id="{89178A8A-4957-4FA5-8F66-161BB67FA43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511206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7B744B4-2B6A-4E26-A614-3D47DE593A87}"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a:defRPr/>
            </a:pPr>
            <a:fld id="{126F2369-9261-493F-AEDC-86489159A40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19733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FB84DA5-279B-4837-84B9-C5E2D6390C73}"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010FDDF3-2BBA-42A5-A884-2C509545603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45971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BF34B25-C7A9-4715-BB8F-5858E006CF3C}" type="datetimeFigureOut">
              <a:rPr lang="ru-RU" smtClean="0"/>
              <a:pPr>
                <a:defRPr/>
              </a:pPr>
              <a:t>26.02.2024</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75C82D14-3591-44DE-92F3-B81C0C520231}" type="slidenum">
              <a:rPr lang="ru-RU" smtClean="0"/>
              <a:pPr>
                <a:defRPr/>
              </a:pPr>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7856B81-2852-407C-98C1-9FF7F175BB50}"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81492A0-EB12-40C6-8878-A30F4C2CE93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1908870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a:defRPr/>
            </a:pPr>
            <a:fld id="{21D59917-5D31-4EE9-ABAF-332C2AB2CE37}"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A4F146F-42B2-4782-A08D-AF701BCBEF6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223123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C14FC691-A85F-4290-B5AE-CCF5EF8AD1D8}"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9FAEB167-F36D-4BFF-968B-49F1E607FC5C}"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79603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61F4B49A-6006-44F7-8D2A-CFF57BA3455F}"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033D296-8A65-4219-8C47-A482F612917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1917216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BF34B25-C7A9-4715-BB8F-5858E006CF3C}"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75C82D14-3591-44DE-92F3-B81C0C520231}"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309050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AAF90253-3DBA-40EA-AE5C-08DA2C816A78}"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20912D00-8DA1-47EE-8A47-793248B81F89}"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20464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FE39805C-5042-48E7-8E03-041A2F68AFDB}"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9E273A1-6198-41CE-B720-382012D72F80}"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697568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E7FA6F00-D1AF-4F96-BD1C-47D37D769351}"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a:defRPr/>
            </a:pPr>
            <a:fld id="{9388CE66-4EF1-4195-AF84-8B96B52FB67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751262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1C134F5B-D586-4823-AA82-49517E433E5E}"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a:defRPr/>
            </a:pPr>
            <a:fld id="{89178A8A-4957-4FA5-8F66-161BB67FA43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45996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7B744B4-2B6A-4E26-A614-3D47DE593A87}"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a:defRPr/>
            </a:pPr>
            <a:fld id="{126F2369-9261-493F-AEDC-86489159A40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08897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AAF90253-3DBA-40EA-AE5C-08DA2C816A78}" type="datetimeFigureOut">
              <a:rPr lang="ru-RU" smtClean="0"/>
              <a:pPr>
                <a:defRPr/>
              </a:pPr>
              <a:t>26.02.2024</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20912D00-8DA1-47EE-8A47-793248B81F89}" type="slidenum">
              <a:rPr lang="ru-RU" smtClean="0"/>
              <a:pPr>
                <a:defRPr/>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FB84DA5-279B-4837-84B9-C5E2D6390C73}"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010FDDF3-2BBA-42A5-A884-2C509545603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244215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7856B81-2852-407C-98C1-9FF7F175BB50}"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81492A0-EB12-40C6-8878-A30F4C2CE93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1750329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a:defRPr/>
            </a:pPr>
            <a:fld id="{21D59917-5D31-4EE9-ABAF-332C2AB2CE37}"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A4F146F-42B2-4782-A08D-AF701BCBEF6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51414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C14FC691-A85F-4290-B5AE-CCF5EF8AD1D8}"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9FAEB167-F36D-4BFF-968B-49F1E607FC5C}"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5237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61F4B49A-6006-44F7-8D2A-CFF57BA3455F}"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033D296-8A65-4219-8C47-A482F612917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2620379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BF34B25-C7A9-4715-BB8F-5858E006CF3C}"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75C82D14-3591-44DE-92F3-B81C0C520231}"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503759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AAF90253-3DBA-40EA-AE5C-08DA2C816A78}"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20912D00-8DA1-47EE-8A47-793248B81F89}"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22499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FE39805C-5042-48E7-8E03-041A2F68AFDB}"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9E273A1-6198-41CE-B720-382012D72F80}"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40841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E7FA6F00-D1AF-4F96-BD1C-47D37D769351}"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a:defRPr/>
            </a:pPr>
            <a:fld id="{9388CE66-4EF1-4195-AF84-8B96B52FB67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366895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1C134F5B-D586-4823-AA82-49517E433E5E}"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a:defRPr/>
            </a:pPr>
            <a:fld id="{89178A8A-4957-4FA5-8F66-161BB67FA43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52943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FE39805C-5042-48E7-8E03-041A2F68AFDB}" type="datetimeFigureOut">
              <a:rPr lang="ru-RU" smtClean="0"/>
              <a:pPr>
                <a:defRPr/>
              </a:pPr>
              <a:t>26.02.2024</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E9E273A1-6198-41CE-B720-382012D72F80}" type="slidenum">
              <a:rPr lang="ru-RU" smtClean="0"/>
              <a:pPr>
                <a:defRPr/>
              </a:pPr>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7B744B4-2B6A-4E26-A614-3D47DE593A87}"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a:defRPr/>
            </a:pPr>
            <a:fld id="{126F2369-9261-493F-AEDC-86489159A40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583332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FB84DA5-279B-4837-84B9-C5E2D6390C73}"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010FDDF3-2BBA-42A5-A884-2C509545603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630242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7856B81-2852-407C-98C1-9FF7F175BB50}"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81492A0-EB12-40C6-8878-A30F4C2CE93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1067629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a:defRPr/>
            </a:pPr>
            <a:fld id="{21D59917-5D31-4EE9-ABAF-332C2AB2CE37}"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A4F146F-42B2-4782-A08D-AF701BCBEF6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4260592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C14FC691-A85F-4290-B5AE-CCF5EF8AD1D8}"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9FAEB167-F36D-4BFF-968B-49F1E607FC5C}"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364083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61F4B49A-6006-44F7-8D2A-CFF57BA3455F}"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033D296-8A65-4219-8C47-A482F612917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4083826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BF34B25-C7A9-4715-BB8F-5858E006CF3C}"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75C82D14-3591-44DE-92F3-B81C0C520231}"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298491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AAF90253-3DBA-40EA-AE5C-08DA2C816A78}"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20912D00-8DA1-47EE-8A47-793248B81F89}"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8016410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FE39805C-5042-48E7-8E03-041A2F68AFDB}"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9E273A1-6198-41CE-B720-382012D72F80}"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026462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E7FA6F00-D1AF-4F96-BD1C-47D37D769351}"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a:defRPr/>
            </a:pPr>
            <a:fld id="{9388CE66-4EF1-4195-AF84-8B96B52FB67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861282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E7FA6F00-D1AF-4F96-BD1C-47D37D769351}" type="datetimeFigureOut">
              <a:rPr lang="ru-RU" smtClean="0"/>
              <a:pPr>
                <a:defRPr/>
              </a:pPr>
              <a:t>26.02.2024</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9388CE66-4EF1-4195-AF84-8B96B52FB67F}" type="slidenum">
              <a:rPr lang="ru-RU" smtClean="0"/>
              <a:pPr>
                <a:defRPr/>
              </a:pPr>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1C134F5B-D586-4823-AA82-49517E433E5E}"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a:defRPr/>
            </a:pPr>
            <a:fld id="{89178A8A-4957-4FA5-8F66-161BB67FA43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62766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7B744B4-2B6A-4E26-A614-3D47DE593A87}"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a:defRPr/>
            </a:pPr>
            <a:fld id="{126F2369-9261-493F-AEDC-86489159A40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4351064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FB84DA5-279B-4837-84B9-C5E2D6390C73}"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010FDDF3-2BBA-42A5-A884-2C509545603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910818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7856B81-2852-407C-98C1-9FF7F175BB50}"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81492A0-EB12-40C6-8878-A30F4C2CE93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66877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a:defRPr/>
            </a:pPr>
            <a:fld id="{21D59917-5D31-4EE9-ABAF-332C2AB2CE37}"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A4F146F-42B2-4782-A08D-AF701BCBEF6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28998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C14FC691-A85F-4290-B5AE-CCF5EF8AD1D8}"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9FAEB167-F36D-4BFF-968B-49F1E607FC5C}"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29490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61F4B49A-6006-44F7-8D2A-CFF57BA3455F}"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033D296-8A65-4219-8C47-A482F612917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3496652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BF34B25-C7A9-4715-BB8F-5858E006CF3C}"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75C82D14-3591-44DE-92F3-B81C0C520231}"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256211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AAF90253-3DBA-40EA-AE5C-08DA2C816A78}"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20912D00-8DA1-47EE-8A47-793248B81F89}"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469717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FE39805C-5042-48E7-8E03-041A2F68AFDB}"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9E273A1-6198-41CE-B720-382012D72F80}"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2041095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1C134F5B-D586-4823-AA82-49517E433E5E}" type="datetimeFigureOut">
              <a:rPr lang="ru-RU" smtClean="0"/>
              <a:pPr>
                <a:defRPr/>
              </a:pPr>
              <a:t>26.02.2024</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89178A8A-4957-4FA5-8F66-161BB67FA43F}" type="slidenum">
              <a:rPr lang="ru-RU" smtClean="0"/>
              <a:pPr>
                <a:defRPr/>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E7FA6F00-D1AF-4F96-BD1C-47D37D769351}"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a:defRPr/>
            </a:pPr>
            <a:fld id="{9388CE66-4EF1-4195-AF84-8B96B52FB67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326223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1C134F5B-D586-4823-AA82-49517E433E5E}"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a:defRPr/>
            </a:pPr>
            <a:fld id="{89178A8A-4957-4FA5-8F66-161BB67FA43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8383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7B744B4-2B6A-4E26-A614-3D47DE593A87}"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a:defRPr/>
            </a:pPr>
            <a:fld id="{126F2369-9261-493F-AEDC-86489159A40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69931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FB84DA5-279B-4837-84B9-C5E2D6390C73}"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010FDDF3-2BBA-42A5-A884-2C509545603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007433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7856B81-2852-407C-98C1-9FF7F175BB50}"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81492A0-EB12-40C6-8878-A30F4C2CE93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15331561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a:defRPr/>
            </a:pPr>
            <a:fld id="{21D59917-5D31-4EE9-ABAF-332C2AB2CE37}"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A4F146F-42B2-4782-A08D-AF701BCBEF6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773240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C14FC691-A85F-4290-B5AE-CCF5EF8AD1D8}"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9FAEB167-F36D-4BFF-968B-49F1E607FC5C}"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2222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7B744B4-2B6A-4E26-A614-3D47DE593A87}" type="datetimeFigureOut">
              <a:rPr lang="ru-RU" smtClean="0"/>
              <a:pPr>
                <a:defRPr/>
              </a:pPr>
              <a:t>26.02.2024</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126F2369-9261-493F-AEDC-86489159A40E}"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FB84DA5-279B-4837-84B9-C5E2D6390C73}" type="datetimeFigureOut">
              <a:rPr lang="ru-RU" smtClean="0"/>
              <a:pPr>
                <a:defRPr/>
              </a:pPr>
              <a:t>26.02.2024</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010FDDF3-2BBA-42A5-A884-2C509545603E}"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27856B81-2852-407C-98C1-9FF7F175BB50}" type="datetimeFigureOut">
              <a:rPr lang="ru-RU" smtClean="0"/>
              <a:pPr>
                <a:defRPr/>
              </a:pPr>
              <a:t>26.02.2024</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E81492A0-EB12-40C6-8878-A30F4C2CE93B}" type="slidenum">
              <a:rPr lang="ru-RU" smtClean="0"/>
              <a:pPr>
                <a:defRPr/>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F5E0A64F-6BEF-48D4-80FC-A4FE8B1FFAA2}" type="datetimeFigureOut">
              <a:rPr lang="ru-RU" smtClean="0"/>
              <a:pPr>
                <a:defRPr/>
              </a:pPr>
              <a:t>26.02.2024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39EA6622-EE09-4220-B413-F81C0E207BFB}"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F5E0A64F-6BEF-48D4-80FC-A4FE8B1FFAA2}"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39EA6622-EE09-4220-B413-F81C0E207BF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08407028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F5E0A64F-6BEF-48D4-80FC-A4FE8B1FFAA2}"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39EA6622-EE09-4220-B413-F81C0E207BF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62376872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F5E0A64F-6BEF-48D4-80FC-A4FE8B1FFAA2}"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39EA6622-EE09-4220-B413-F81C0E207BF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886043003"/>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F5E0A64F-6BEF-48D4-80FC-A4FE8B1FFAA2}"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39EA6622-EE09-4220-B413-F81C0E207BF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2312717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F5E0A64F-6BEF-48D4-80FC-A4FE8B1FFAA2}" type="datetimeFigureOut">
              <a:rPr lang="ru-RU" smtClean="0">
                <a:solidFill>
                  <a:prstClr val="black">
                    <a:lumMod val="50000"/>
                    <a:lumOff val="50000"/>
                  </a:prstClr>
                </a:solidFill>
              </a:rPr>
              <a:pPr>
                <a:defRPr/>
              </a:pPr>
              <a:t>26.02.2024</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39EA6622-EE09-4220-B413-F81C0E207BF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29363609"/>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wmf"/><Relationship Id="rId10" Type="http://schemas.openxmlformats.org/officeDocument/2006/relationships/image" Target="../media/image14.jpeg"/><Relationship Id="rId4" Type="http://schemas.openxmlformats.org/officeDocument/2006/relationships/image" Target="../media/image8.wmf"/><Relationship Id="rId9" Type="http://schemas.openxmlformats.org/officeDocument/2006/relationships/image" Target="../media/image13.jpeg"/><Relationship Id="rId1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consultantplus://offline/ref=20292D6756E6FEECD41BF2AFDF43B59AE0F572E9DCB1ADCD5266943A11F497C83FA53EC7DF8E33ZCI"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mailto:adminMOkrasnosel@mail.ru"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1" y="1605318"/>
            <a:ext cx="9144000" cy="525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600"/>
              </a:spcBef>
              <a:spcAft>
                <a:spcPct val="0"/>
              </a:spcAft>
              <a:buClrTx/>
              <a:buSzPct val="100000"/>
              <a:buFontTx/>
              <a:buNone/>
            </a:pPr>
            <a:endParaRPr lang="ru-RU" altLang="ru-RU" sz="2400" dirty="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2400" dirty="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2400" dirty="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2400" dirty="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2400" dirty="0">
              <a:solidFill>
                <a:srgbClr val="073E87"/>
              </a:solidFill>
              <a:latin typeface="Candara" pitchFamily="32" charset="0"/>
            </a:endParaRPr>
          </a:p>
          <a:p>
            <a:pPr eaLnBrk="1" hangingPunct="1">
              <a:spcBef>
                <a:spcPts val="700"/>
              </a:spcBef>
              <a:spcAft>
                <a:spcPct val="0"/>
              </a:spcAft>
              <a:buClrTx/>
              <a:buSzPct val="100000"/>
              <a:buFontTx/>
              <a:buNone/>
            </a:pPr>
            <a:endParaRPr lang="ru-RU" altLang="ru-RU" sz="2800" dirty="0">
              <a:solidFill>
                <a:srgbClr val="073E87"/>
              </a:solidFill>
              <a:latin typeface="Candara" pitchFamily="32" charset="0"/>
            </a:endParaRPr>
          </a:p>
          <a:p>
            <a:pPr eaLnBrk="1" hangingPunct="1">
              <a:spcBef>
                <a:spcPts val="500"/>
              </a:spcBef>
              <a:spcAft>
                <a:spcPct val="0"/>
              </a:spcAft>
              <a:buClrTx/>
              <a:buSzPct val="100000"/>
              <a:buFontTx/>
              <a:buNone/>
            </a:pPr>
            <a:r>
              <a:rPr lang="ru-RU" altLang="ru-RU" sz="2000" dirty="0">
                <a:solidFill>
                  <a:srgbClr val="073E87"/>
                </a:solidFill>
                <a:latin typeface="Candara" pitchFamily="32" charset="0"/>
              </a:rPr>
              <a:t> </a:t>
            </a:r>
          </a:p>
          <a:p>
            <a:pPr eaLnBrk="1" hangingPunct="1">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spcBef>
                <a:spcPts val="500"/>
              </a:spcBef>
              <a:spcAft>
                <a:spcPct val="0"/>
              </a:spcAft>
              <a:buClrTx/>
              <a:buSzPct val="100000"/>
              <a:buFontTx/>
              <a:buNone/>
            </a:pPr>
            <a:endParaRPr lang="ru-RU" altLang="ru-RU" sz="2000" dirty="0">
              <a:solidFill>
                <a:srgbClr val="073E87"/>
              </a:solidFill>
              <a:latin typeface="Candara" pitchFamily="32" charset="0"/>
            </a:endParaRPr>
          </a:p>
          <a:p>
            <a:pPr algn="ctr" eaLnBrk="1" hangingPunct="1">
              <a:spcBef>
                <a:spcPts val="500"/>
              </a:spcBef>
              <a:spcAft>
                <a:spcPct val="0"/>
              </a:spcAft>
              <a:buClrTx/>
              <a:buSzPct val="100000"/>
              <a:buFontTx/>
              <a:buNone/>
            </a:pPr>
            <a:r>
              <a:rPr lang="ru-RU" altLang="ru-RU" sz="2000" dirty="0">
                <a:solidFill>
                  <a:schemeClr val="tx1">
                    <a:lumMod val="75000"/>
                    <a:lumOff val="25000"/>
                  </a:schemeClr>
                </a:solidFill>
                <a:latin typeface="Arial" panose="020B0604020202020204" pitchFamily="34" charset="0"/>
                <a:cs typeface="Arial" panose="020B0604020202020204" pitchFamily="34" charset="0"/>
              </a:rPr>
              <a:t>Подготовлен на основании Решения Совета народных депутатов муниципального образования Красносельское Юрьев-Польского района от 22 декабря 2023г. №41 «О бюджете муниципального образования Красносельское на 2024 год»</a:t>
            </a:r>
          </a:p>
          <a:p>
            <a:pPr eaLnBrk="1" hangingPunct="1">
              <a:spcBef>
                <a:spcPts val="500"/>
              </a:spcBef>
              <a:spcAft>
                <a:spcPct val="0"/>
              </a:spcAft>
              <a:buClrTx/>
              <a:buSzPct val="100000"/>
              <a:buFontTx/>
              <a:buNone/>
            </a:pPr>
            <a:r>
              <a:rPr lang="ru-RU" altLang="ru-RU" sz="2000" dirty="0">
                <a:solidFill>
                  <a:srgbClr val="073E87"/>
                </a:solidFill>
                <a:latin typeface="Candara" pitchFamily="32" charset="0"/>
              </a:rPr>
              <a:t>         </a:t>
            </a:r>
          </a:p>
          <a:p>
            <a:pPr eaLnBrk="1" hangingPunct="1">
              <a:spcBef>
                <a:spcPts val="500"/>
              </a:spcBef>
              <a:spcAft>
                <a:spcPct val="0"/>
              </a:spcAft>
              <a:buClrTx/>
              <a:buSzPct val="100000"/>
              <a:buFontTx/>
              <a:buNone/>
            </a:pPr>
            <a:endParaRPr lang="ru-RU" altLang="ru-RU" sz="2000" dirty="0">
              <a:solidFill>
                <a:srgbClr val="073E87"/>
              </a:solidFill>
              <a:latin typeface="Candara" pitchFamily="32" charset="0"/>
            </a:endParaRPr>
          </a:p>
        </p:txBody>
      </p:sp>
      <p:sp>
        <p:nvSpPr>
          <p:cNvPr id="2051" name="Text Box 2"/>
          <p:cNvSpPr txBox="1">
            <a:spLocks noChangeArrowheads="1"/>
          </p:cNvSpPr>
          <p:nvPr/>
        </p:nvSpPr>
        <p:spPr bwMode="auto">
          <a:xfrm>
            <a:off x="13875" y="-171400"/>
            <a:ext cx="9130125" cy="108012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noFill/>
          </a:ln>
          <a:effectLst>
            <a:outerShdw dist="50760" dir="5400000" algn="ctr" rotWithShape="0">
              <a:srgbClr val="000000"/>
            </a:outerShdw>
          </a:effectLst>
        </p:spPr>
        <p:txBody>
          <a:bodyPr lIns="90000" tIns="46800" rIns="90000" bIns="46800" anchor="ctr"/>
          <a:lstStyle>
            <a:lvl1pPr eaLnBrk="0" hangingPunct="0">
              <a:spcBef>
                <a:spcPts val="6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73E87"/>
                </a:solidFill>
                <a:latin typeface="Candara" pitchFamily="32" charset="0"/>
                <a:cs typeface="Arial Unicode MS" pitchFamily="32" charset="0"/>
              </a:defRPr>
            </a:lvl1pPr>
            <a:lvl2pPr eaLnBrk="0" hangingPunct="0">
              <a:spcBef>
                <a:spcPts val="55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200">
                <a:solidFill>
                  <a:srgbClr val="073E87"/>
                </a:solidFill>
                <a:latin typeface="Candara" pitchFamily="32" charset="0"/>
                <a:cs typeface="Arial Unicode MS" pitchFamily="32" charset="0"/>
              </a:defRPr>
            </a:lvl2pPr>
            <a:lvl3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73E87"/>
                </a:solidFill>
                <a:latin typeface="Candara" pitchFamily="32" charset="0"/>
                <a:cs typeface="Arial Unicode MS" pitchFamily="32" charset="0"/>
              </a:defRPr>
            </a:lvl3pPr>
            <a:lvl4pPr eaLnBrk="0" hangingPunct="0">
              <a:spcBef>
                <a:spcPts val="45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73E87"/>
                </a:solidFill>
                <a:latin typeface="Candara" pitchFamily="32" charset="0"/>
                <a:cs typeface="Arial Unicode MS" pitchFamily="32" charset="0"/>
              </a:defRPr>
            </a:lvl4pPr>
            <a:lvl5pPr eaLnBrk="0" hangingPunct="0">
              <a:spcBef>
                <a:spcPts val="4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073E87"/>
                </a:solidFill>
                <a:latin typeface="Candara" pitchFamily="32" charset="0"/>
                <a:cs typeface="Arial Unicode MS" pitchFamily="32" charset="0"/>
              </a:defRPr>
            </a:lvl5pPr>
            <a:lvl6pPr marL="2514600" indent="-228600" defTabSz="449263" eaLnBrk="0" fontAlgn="base" hangingPunct="0">
              <a:spcBef>
                <a:spcPts val="400"/>
              </a:spcBef>
              <a:spcAft>
                <a:spcPct val="0"/>
              </a:spcAft>
              <a:buClr>
                <a:srgbClr val="000000"/>
              </a:buClr>
              <a:buSzPct val="100000"/>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073E87"/>
                </a:solidFill>
                <a:latin typeface="Candara" pitchFamily="32" charset="0"/>
                <a:cs typeface="Arial Unicode MS" pitchFamily="32" charset="0"/>
              </a:defRPr>
            </a:lvl6pPr>
            <a:lvl7pPr marL="2971800" indent="-228600" defTabSz="449263" eaLnBrk="0" fontAlgn="base" hangingPunct="0">
              <a:spcBef>
                <a:spcPts val="400"/>
              </a:spcBef>
              <a:spcAft>
                <a:spcPct val="0"/>
              </a:spcAft>
              <a:buClr>
                <a:srgbClr val="000000"/>
              </a:buClr>
              <a:buSzPct val="100000"/>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073E87"/>
                </a:solidFill>
                <a:latin typeface="Candara" pitchFamily="32" charset="0"/>
                <a:cs typeface="Arial Unicode MS" pitchFamily="32" charset="0"/>
              </a:defRPr>
            </a:lvl7pPr>
            <a:lvl8pPr marL="3429000" indent="-228600" defTabSz="449263" eaLnBrk="0" fontAlgn="base" hangingPunct="0">
              <a:spcBef>
                <a:spcPts val="400"/>
              </a:spcBef>
              <a:spcAft>
                <a:spcPct val="0"/>
              </a:spcAft>
              <a:buClr>
                <a:srgbClr val="000000"/>
              </a:buClr>
              <a:buSzPct val="100000"/>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073E87"/>
                </a:solidFill>
                <a:latin typeface="Candara" pitchFamily="32" charset="0"/>
                <a:cs typeface="Arial Unicode MS" pitchFamily="32" charset="0"/>
              </a:defRPr>
            </a:lvl8pPr>
            <a:lvl9pPr marL="3886200" indent="-228600" defTabSz="449263" eaLnBrk="0" fontAlgn="base" hangingPunct="0">
              <a:spcBef>
                <a:spcPts val="400"/>
              </a:spcBef>
              <a:spcAft>
                <a:spcPct val="0"/>
              </a:spcAft>
              <a:buClr>
                <a:srgbClr val="000000"/>
              </a:buClr>
              <a:buSzPct val="100000"/>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073E87"/>
                </a:solidFill>
                <a:latin typeface="Candara" pitchFamily="32" charset="0"/>
                <a:cs typeface="Arial Unicode MS" pitchFamily="32" charset="0"/>
              </a:defRPr>
            </a:lvl9pPr>
          </a:lstStyle>
          <a:p>
            <a:pPr algn="ctr" eaLnBrk="1" hangingPunct="1">
              <a:spcBef>
                <a:spcPct val="0"/>
              </a:spcBef>
              <a:buClrTx/>
              <a:buFontTx/>
              <a:buNone/>
              <a:defRPr/>
            </a:pPr>
            <a:r>
              <a:rPr lang="ru-RU" altLang="ru-RU" sz="4400" dirty="0">
                <a:solidFill>
                  <a:srgbClr val="7030A0"/>
                </a:solidFill>
              </a:rPr>
              <a:t>«Бюджет для граждан»</a:t>
            </a:r>
          </a:p>
        </p:txBody>
      </p:sp>
      <p:pic>
        <p:nvPicPr>
          <p:cNvPr id="3" name="Рисунок 2">
            <a:extLst>
              <a:ext uri="{FF2B5EF4-FFF2-40B4-BE49-F238E27FC236}">
                <a16:creationId xmlns:a16="http://schemas.microsoft.com/office/drawing/2014/main" id="{028D7B7A-0B51-4DAB-BB51-AF113779C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028700"/>
            <a:ext cx="7272808" cy="4223982"/>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457200" y="381000"/>
            <a:ext cx="82296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800" dirty="0">
                <a:solidFill>
                  <a:srgbClr val="7030A0"/>
                </a:solidFill>
                <a:latin typeface="Times New Roman" pitchFamily="16" charset="0"/>
                <a:cs typeface="Times New Roman" pitchFamily="16" charset="0"/>
              </a:rPr>
              <a:t>Налоговые доходы</a:t>
            </a:r>
          </a:p>
        </p:txBody>
      </p:sp>
      <p:sp>
        <p:nvSpPr>
          <p:cNvPr id="15363" name="AutoShape 2"/>
          <p:cNvSpPr>
            <a:spLocks noChangeArrowheads="1"/>
          </p:cNvSpPr>
          <p:nvPr/>
        </p:nvSpPr>
        <p:spPr bwMode="auto">
          <a:xfrm>
            <a:off x="0" y="1349375"/>
            <a:ext cx="2447925" cy="1081088"/>
          </a:xfrm>
          <a:prstGeom prst="downArrowCallout">
            <a:avLst>
              <a:gd name="adj1" fmla="val 24991"/>
              <a:gd name="adj2" fmla="val 25002"/>
              <a:gd name="adj3" fmla="val 25000"/>
              <a:gd name="adj4" fmla="val 64977"/>
            </a:avLst>
          </a:prstGeom>
          <a:solidFill>
            <a:schemeClr val="accent6">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600">
                <a:solidFill>
                  <a:srgbClr val="FFFFFF"/>
                </a:solidFill>
                <a:latin typeface="Times New Roman" pitchFamily="16" charset="0"/>
                <a:cs typeface="Times New Roman" pitchFamily="16" charset="0"/>
              </a:rPr>
              <a:t>Федеральные налоги</a:t>
            </a:r>
          </a:p>
        </p:txBody>
      </p:sp>
      <p:sp>
        <p:nvSpPr>
          <p:cNvPr id="15364" name="AutoShape 3"/>
          <p:cNvSpPr>
            <a:spLocks noChangeArrowheads="1"/>
          </p:cNvSpPr>
          <p:nvPr/>
        </p:nvSpPr>
        <p:spPr bwMode="auto">
          <a:xfrm>
            <a:off x="4895850" y="1347788"/>
            <a:ext cx="1800225" cy="1081087"/>
          </a:xfrm>
          <a:prstGeom prst="downArrowCallout">
            <a:avLst>
              <a:gd name="adj1" fmla="val 24993"/>
              <a:gd name="adj2" fmla="val 25001"/>
              <a:gd name="adj3" fmla="val 25000"/>
              <a:gd name="adj4" fmla="val 64977"/>
            </a:avLst>
          </a:prstGeom>
          <a:solidFill>
            <a:schemeClr val="accent6">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600" dirty="0">
                <a:solidFill>
                  <a:srgbClr val="FFFFFF"/>
                </a:solidFill>
                <a:latin typeface="Times New Roman" pitchFamily="16" charset="0"/>
                <a:cs typeface="Times New Roman" pitchFamily="16" charset="0"/>
              </a:rPr>
              <a:t>Местные налоги</a:t>
            </a:r>
          </a:p>
        </p:txBody>
      </p:sp>
      <p:sp>
        <p:nvSpPr>
          <p:cNvPr id="15365" name="AutoShape 4"/>
          <p:cNvSpPr>
            <a:spLocks noChangeArrowheads="1"/>
          </p:cNvSpPr>
          <p:nvPr/>
        </p:nvSpPr>
        <p:spPr bwMode="auto">
          <a:xfrm>
            <a:off x="2700338" y="1341438"/>
            <a:ext cx="1933575" cy="1079500"/>
          </a:xfrm>
          <a:prstGeom prst="downArrowCallout">
            <a:avLst>
              <a:gd name="adj1" fmla="val 24994"/>
              <a:gd name="adj2" fmla="val 25002"/>
              <a:gd name="adj3" fmla="val 25000"/>
              <a:gd name="adj4" fmla="val 64977"/>
            </a:avLst>
          </a:prstGeom>
          <a:solidFill>
            <a:schemeClr val="accent6">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600" dirty="0">
                <a:solidFill>
                  <a:srgbClr val="FFFFFF"/>
                </a:solidFill>
                <a:latin typeface="Times New Roman" pitchFamily="16" charset="0"/>
                <a:cs typeface="Times New Roman" pitchFamily="16" charset="0"/>
              </a:rPr>
              <a:t>Региональные налоги</a:t>
            </a:r>
          </a:p>
        </p:txBody>
      </p:sp>
      <p:sp>
        <p:nvSpPr>
          <p:cNvPr id="15366" name="AutoShape 5"/>
          <p:cNvSpPr>
            <a:spLocks noChangeArrowheads="1"/>
          </p:cNvSpPr>
          <p:nvPr/>
        </p:nvSpPr>
        <p:spPr bwMode="auto">
          <a:xfrm>
            <a:off x="0" y="2565400"/>
            <a:ext cx="2627313" cy="4176713"/>
          </a:xfrm>
          <a:prstGeom prst="verticalScroll">
            <a:avLst>
              <a:gd name="adj" fmla="val 12500"/>
            </a:avLst>
          </a:prstGeom>
          <a:solidFill>
            <a:schemeClr val="accent2">
              <a:lumMod val="20000"/>
              <a:lumOff val="8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1) Налог на добавленную стоимость</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2) Акцизы</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3) Налог на доходы физических лиц</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 4) Налог на прибыль организаций </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5) Налог на добычу полезных ископаемых</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6)Водный налог</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7)Сборы за пользование объектами животного мира и за пользование объектами водных биологических ресурсов</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8) Государственная пошлина</a:t>
            </a:r>
          </a:p>
        </p:txBody>
      </p:sp>
      <p:sp>
        <p:nvSpPr>
          <p:cNvPr id="15367" name="AutoShape 6"/>
          <p:cNvSpPr>
            <a:spLocks noChangeArrowheads="1"/>
          </p:cNvSpPr>
          <p:nvPr/>
        </p:nvSpPr>
        <p:spPr bwMode="auto">
          <a:xfrm>
            <a:off x="2520950" y="2565400"/>
            <a:ext cx="2292350" cy="1674813"/>
          </a:xfrm>
          <a:prstGeom prst="verticalScroll">
            <a:avLst>
              <a:gd name="adj" fmla="val 12500"/>
            </a:avLst>
          </a:prstGeom>
          <a:solidFill>
            <a:schemeClr val="accent2">
              <a:lumMod val="20000"/>
              <a:lumOff val="8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1) Налог на имущество организаций</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2) Налог на игорный бизнес</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3) Транспортный налог</a:t>
            </a:r>
          </a:p>
        </p:txBody>
      </p:sp>
      <p:pic>
        <p:nvPicPr>
          <p:cNvPr id="1536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4651375"/>
            <a:ext cx="3816350" cy="1852613"/>
          </a:xfrm>
          <a:prstGeom prst="rect">
            <a:avLst/>
          </a:prstGeom>
          <a:solidFill>
            <a:schemeClr val="accent1">
              <a:lumMod val="75000"/>
            </a:schemeClr>
          </a:solidFill>
          <a:ln>
            <a:noFill/>
          </a:ln>
          <a:extLst/>
        </p:spPr>
      </p:pic>
      <p:sp>
        <p:nvSpPr>
          <p:cNvPr id="15369" name="AutoShape 8"/>
          <p:cNvSpPr>
            <a:spLocks noChangeArrowheads="1"/>
          </p:cNvSpPr>
          <p:nvPr/>
        </p:nvSpPr>
        <p:spPr bwMode="auto">
          <a:xfrm>
            <a:off x="5056188" y="2565400"/>
            <a:ext cx="1944687" cy="1368425"/>
          </a:xfrm>
          <a:prstGeom prst="verticalScroll">
            <a:avLst>
              <a:gd name="adj" fmla="val 12500"/>
            </a:avLst>
          </a:prstGeom>
          <a:solidFill>
            <a:schemeClr val="accent2">
              <a:lumMod val="20000"/>
              <a:lumOff val="8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1) Налог на имущество физических лиц</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2) Земельный налог</a:t>
            </a:r>
          </a:p>
        </p:txBody>
      </p:sp>
      <p:sp>
        <p:nvSpPr>
          <p:cNvPr id="15370" name="AutoShape 9"/>
          <p:cNvSpPr>
            <a:spLocks noChangeArrowheads="1"/>
          </p:cNvSpPr>
          <p:nvPr/>
        </p:nvSpPr>
        <p:spPr bwMode="auto">
          <a:xfrm>
            <a:off x="7062788" y="2587625"/>
            <a:ext cx="2089150" cy="3409950"/>
          </a:xfrm>
          <a:prstGeom prst="verticalScroll">
            <a:avLst>
              <a:gd name="adj" fmla="val 12500"/>
            </a:avLst>
          </a:prstGeom>
          <a:solidFill>
            <a:schemeClr val="accent2">
              <a:lumMod val="20000"/>
              <a:lumOff val="8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1) Единый сельскохозяйственный налог</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2) Упрощенная система налогообложения</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3) Патентная система налогообложения</a:t>
            </a:r>
          </a:p>
          <a:p>
            <a:pPr eaLnBrk="1" hangingPunct="1">
              <a:spcBef>
                <a:spcPct val="0"/>
              </a:spcBef>
              <a:spcAft>
                <a:spcPts val="600"/>
              </a:spcAft>
              <a:buClrTx/>
              <a:buSzPct val="100000"/>
              <a:buFontTx/>
              <a:buNone/>
            </a:pPr>
            <a:endParaRPr lang="ru-RU" altLang="ru-RU" sz="1100" b="1" dirty="0">
              <a:solidFill>
                <a:srgbClr val="990066"/>
              </a:solidFill>
              <a:latin typeface="Candara" pitchFamily="32" charset="0"/>
            </a:endParaRPr>
          </a:p>
          <a:p>
            <a:pPr eaLnBrk="1" hangingPunct="1">
              <a:spcBef>
                <a:spcPct val="0"/>
              </a:spcBef>
              <a:spcAft>
                <a:spcPts val="600"/>
              </a:spcAft>
              <a:buClrTx/>
              <a:buSzPct val="100000"/>
              <a:buFontTx/>
              <a:buNone/>
            </a:pPr>
            <a:endParaRPr lang="ru-RU" altLang="ru-RU" sz="1100" b="1" dirty="0">
              <a:solidFill>
                <a:srgbClr val="990066"/>
              </a:solidFill>
              <a:latin typeface="Candara" pitchFamily="32" charset="0"/>
            </a:endParaRPr>
          </a:p>
        </p:txBody>
      </p:sp>
      <p:sp>
        <p:nvSpPr>
          <p:cNvPr id="15371" name="AutoShape 10"/>
          <p:cNvSpPr>
            <a:spLocks noChangeArrowheads="1"/>
          </p:cNvSpPr>
          <p:nvPr/>
        </p:nvSpPr>
        <p:spPr bwMode="auto">
          <a:xfrm>
            <a:off x="6878638" y="1331913"/>
            <a:ext cx="1800225" cy="1081087"/>
          </a:xfrm>
          <a:prstGeom prst="downArrowCallout">
            <a:avLst>
              <a:gd name="adj1" fmla="val 24993"/>
              <a:gd name="adj2" fmla="val 25001"/>
              <a:gd name="adj3" fmla="val 25000"/>
              <a:gd name="adj4" fmla="val 64977"/>
            </a:avLst>
          </a:prstGeom>
          <a:solidFill>
            <a:schemeClr val="accent6">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ts val="450"/>
              </a:spcBef>
              <a:spcAft>
                <a:spcPct val="0"/>
              </a:spcAft>
              <a:buClrTx/>
              <a:buSzPct val="100000"/>
              <a:buFontTx/>
              <a:buNone/>
            </a:pPr>
            <a:r>
              <a:rPr lang="ru-RU" altLang="ru-RU" sz="1600" dirty="0">
                <a:solidFill>
                  <a:srgbClr val="FFFFFF"/>
                </a:solidFill>
                <a:latin typeface="Times New Roman" pitchFamily="16" charset="0"/>
                <a:cs typeface="Times New Roman" pitchFamily="16" charset="0"/>
              </a:rPr>
              <a:t>Специальные налоговые режимы</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395288" y="1484313"/>
            <a:ext cx="8229600" cy="5113337"/>
          </a:xfrm>
          <a:prstGeom prst="rect">
            <a:avLst/>
          </a:prstGeom>
          <a:noFill/>
          <a:ln w="9525" cap="flat">
            <a:noFill/>
            <a:round/>
            <a:headEnd/>
            <a:tailEnd/>
          </a:ln>
          <a:effectLst/>
        </p:spPr>
        <p:txBody>
          <a:bodyPr lIns="90000" tIns="46800" rIns="90000" bIns="46800"/>
          <a:lstStyle/>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Доходы от использования имущества и земельных участков, находящихся в государственной или  муниципальной собственности</a:t>
            </a: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Доходы от продажи имущества и земельных участков, находящихся в государственной или муниципальной собственности</a:t>
            </a: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Платежи при пользовании природными ресурсами</a:t>
            </a: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Доходы от платных услуг, оказываемых казенными учреждениями</a:t>
            </a: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Административные платежи и сборы</a:t>
            </a: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Штрафы, санкции, возмещение ущерба</a:t>
            </a: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Средства самообложения граждан</a:t>
            </a: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Иные неналоговые доходы</a:t>
            </a:r>
          </a:p>
          <a:p>
            <a:pPr marL="268288" indent="-265113">
              <a:spcBef>
                <a:spcPts val="500"/>
              </a:spcBef>
              <a:buClrTx/>
              <a:buFontTx/>
              <a:buNone/>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endParaRPr lang="ru-RU" dirty="0">
              <a:solidFill>
                <a:srgbClr val="052E65"/>
              </a:solidFill>
              <a:latin typeface="Times New Roman" pitchFamily="16" charset="0"/>
              <a:cs typeface="Times New Roman" pitchFamily="16" charset="0"/>
            </a:endParaRPr>
          </a:p>
        </p:txBody>
      </p:sp>
      <p:sp>
        <p:nvSpPr>
          <p:cNvPr id="16387" name="Text Box 2"/>
          <p:cNvSpPr txBox="1">
            <a:spLocks noChangeArrowheads="1"/>
          </p:cNvSpPr>
          <p:nvPr/>
        </p:nvSpPr>
        <p:spPr bwMode="auto">
          <a:xfrm>
            <a:off x="457200" y="381000"/>
            <a:ext cx="82296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800" dirty="0">
                <a:solidFill>
                  <a:srgbClr val="7030A0"/>
                </a:solidFill>
                <a:latin typeface="Times New Roman" pitchFamily="16" charset="0"/>
                <a:cs typeface="Times New Roman" pitchFamily="16" charset="0"/>
              </a:rPr>
              <a:t>Неналоговые доходы</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7411" name="Text Box 1"/>
          <p:cNvSpPr txBox="1">
            <a:spLocks noChangeArrowheads="1"/>
          </p:cNvSpPr>
          <p:nvPr/>
        </p:nvSpPr>
        <p:spPr bwMode="auto">
          <a:xfrm>
            <a:off x="250825" y="332655"/>
            <a:ext cx="8507412" cy="638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algn="ctr" eaLnBrk="1" hangingPunct="1">
              <a:spcBef>
                <a:spcPts val="400"/>
              </a:spcBef>
              <a:spcAft>
                <a:spcPct val="0"/>
              </a:spcAft>
              <a:buClrTx/>
              <a:buSzPct val="100000"/>
              <a:buFontTx/>
              <a:buNone/>
            </a:pPr>
            <a:r>
              <a:rPr lang="ru-RU" altLang="ru-RU" sz="1600" dirty="0">
                <a:solidFill>
                  <a:srgbClr val="073E87"/>
                </a:solidFill>
                <a:latin typeface="Candara" pitchFamily="32" charset="0"/>
              </a:rPr>
              <a:t>Это средства</a:t>
            </a:r>
            <a:r>
              <a:rPr lang="ru-RU" altLang="ru-RU" sz="2400" dirty="0">
                <a:solidFill>
                  <a:srgbClr val="073E87"/>
                </a:solidFill>
                <a:latin typeface="Candara" pitchFamily="32" charset="0"/>
              </a:rPr>
              <a:t> </a:t>
            </a:r>
            <a:r>
              <a:rPr lang="ru-RU" altLang="ru-RU" sz="1600" dirty="0">
                <a:solidFill>
                  <a:srgbClr val="073E87"/>
                </a:solidFill>
                <a:latin typeface="Candara" pitchFamily="32" charset="0"/>
              </a:rPr>
              <a:t>одного бюджета бюджетной системы РФ, перечисляемые</a:t>
            </a:r>
          </a:p>
          <a:p>
            <a:pPr algn="ctr" eaLnBrk="1" hangingPunct="1">
              <a:spcBef>
                <a:spcPts val="400"/>
              </a:spcBef>
              <a:spcAft>
                <a:spcPct val="0"/>
              </a:spcAft>
              <a:buClrTx/>
              <a:buSzPct val="100000"/>
              <a:buFontTx/>
              <a:buNone/>
            </a:pPr>
            <a:r>
              <a:rPr lang="ru-RU" altLang="ru-RU" sz="1600" dirty="0">
                <a:solidFill>
                  <a:srgbClr val="073E87"/>
                </a:solidFill>
                <a:latin typeface="Candara" pitchFamily="32" charset="0"/>
              </a:rPr>
              <a:t>другому бюджету бюджетной системы РФ</a:t>
            </a:r>
          </a:p>
          <a:p>
            <a:pPr eaLnBrk="1" hangingPunct="1">
              <a:spcBef>
                <a:spcPts val="400"/>
              </a:spcBef>
              <a:spcAft>
                <a:spcPct val="0"/>
              </a:spcAft>
              <a:buClrTx/>
              <a:buSzPct val="100000"/>
              <a:buFontTx/>
              <a:buNone/>
            </a:pPr>
            <a:endParaRPr lang="ru-RU" altLang="ru-RU" sz="1600" dirty="0">
              <a:solidFill>
                <a:srgbClr val="073E87"/>
              </a:solidFill>
              <a:latin typeface="Candara" pitchFamily="32" charset="0"/>
            </a:endParaRPr>
          </a:p>
          <a:p>
            <a:pPr eaLnBrk="1" hangingPunct="1">
              <a:spcBef>
                <a:spcPts val="400"/>
              </a:spcBef>
              <a:spcAft>
                <a:spcPct val="0"/>
              </a:spcAft>
              <a:buClrTx/>
              <a:buSzPct val="100000"/>
              <a:buFontTx/>
              <a:buNone/>
            </a:pPr>
            <a:endParaRPr lang="ru-RU" altLang="ru-RU" sz="1600" dirty="0">
              <a:solidFill>
                <a:srgbClr val="073E87"/>
              </a:solidFill>
              <a:latin typeface="Candara" pitchFamily="32" charset="0"/>
            </a:endParaRPr>
          </a:p>
          <a:p>
            <a:pPr eaLnBrk="1" hangingPunct="1">
              <a:spcBef>
                <a:spcPts val="400"/>
              </a:spcBef>
              <a:spcAft>
                <a:spcPct val="0"/>
              </a:spcAft>
              <a:buClrTx/>
              <a:buSzPct val="100000"/>
              <a:buFontTx/>
              <a:buNone/>
            </a:pPr>
            <a:endParaRPr lang="ru-RU" altLang="ru-RU" sz="1600" dirty="0">
              <a:solidFill>
                <a:srgbClr val="073E87"/>
              </a:solidFill>
              <a:latin typeface="Candara" pitchFamily="32" charset="0"/>
            </a:endParaRPr>
          </a:p>
        </p:txBody>
      </p:sp>
      <p:sp>
        <p:nvSpPr>
          <p:cNvPr id="17412" name="Text Box 2"/>
          <p:cNvSpPr txBox="1">
            <a:spLocks noChangeArrowheads="1"/>
          </p:cNvSpPr>
          <p:nvPr/>
        </p:nvSpPr>
        <p:spPr bwMode="auto">
          <a:xfrm>
            <a:off x="457200" y="200416"/>
            <a:ext cx="8229600" cy="25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Межбюджетные трансферты(безвозмездные поступления)</a:t>
            </a:r>
          </a:p>
        </p:txBody>
      </p:sp>
      <p:sp>
        <p:nvSpPr>
          <p:cNvPr id="17413" name="Rectangle 3"/>
          <p:cNvSpPr>
            <a:spLocks noChangeArrowheads="1"/>
          </p:cNvSpPr>
          <p:nvPr/>
        </p:nvSpPr>
        <p:spPr bwMode="auto">
          <a:xfrm>
            <a:off x="7589207" y="2384534"/>
            <a:ext cx="1413244" cy="1584320"/>
          </a:xfrm>
          <a:prstGeom prst="rect">
            <a:avLst/>
          </a:prstGeom>
          <a:solidFill>
            <a:srgbClr val="99FF99"/>
          </a:solidFill>
          <a:ln w="9360" cap="sq">
            <a:solidFill>
              <a:srgbClr val="000000"/>
            </a:solidFill>
            <a:miter lim="800000"/>
            <a:headEnd/>
            <a:tailEnd/>
          </a:ln>
          <a:effectLst>
            <a:outerShdw dist="50912" dir="2700000" algn="ctr" rotWithShape="0">
              <a:srgbClr val="808080">
                <a:alpha val="94002"/>
              </a:srgbClr>
            </a:outerShdw>
          </a:effectLst>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800" dirty="0">
                <a:solidFill>
                  <a:srgbClr val="000000"/>
                </a:solidFill>
                <a:latin typeface="Tahoma" pitchFamily="32" charset="0"/>
              </a:rPr>
              <a:t>Формы </a:t>
            </a:r>
          </a:p>
          <a:p>
            <a:pPr algn="ctr" eaLnBrk="1" hangingPunct="1">
              <a:spcBef>
                <a:spcPct val="0"/>
              </a:spcBef>
              <a:spcAft>
                <a:spcPct val="0"/>
              </a:spcAft>
              <a:buClrTx/>
              <a:buSzPct val="100000"/>
              <a:buFontTx/>
              <a:buNone/>
            </a:pPr>
            <a:r>
              <a:rPr lang="ru-RU" altLang="ru-RU" sz="1800" dirty="0">
                <a:solidFill>
                  <a:srgbClr val="000000"/>
                </a:solidFill>
                <a:latin typeface="Tahoma" pitchFamily="32" charset="0"/>
              </a:rPr>
              <a:t>бюджетных </a:t>
            </a:r>
          </a:p>
          <a:p>
            <a:pPr algn="ctr" eaLnBrk="1" hangingPunct="1">
              <a:spcBef>
                <a:spcPct val="0"/>
              </a:spcBef>
              <a:spcAft>
                <a:spcPct val="0"/>
              </a:spcAft>
              <a:buClrTx/>
              <a:buSzPct val="100000"/>
              <a:buFontTx/>
              <a:buNone/>
            </a:pPr>
            <a:r>
              <a:rPr lang="ru-RU" altLang="ru-RU" sz="1800" dirty="0">
                <a:solidFill>
                  <a:srgbClr val="000000"/>
                </a:solidFill>
                <a:latin typeface="Tahoma" pitchFamily="32" charset="0"/>
              </a:rPr>
              <a:t>трансфертов</a:t>
            </a:r>
          </a:p>
        </p:txBody>
      </p:sp>
      <p:sp>
        <p:nvSpPr>
          <p:cNvPr id="17414" name="Rectangle 4"/>
          <p:cNvSpPr>
            <a:spLocks noChangeArrowheads="1"/>
          </p:cNvSpPr>
          <p:nvPr/>
        </p:nvSpPr>
        <p:spPr bwMode="auto">
          <a:xfrm>
            <a:off x="179388" y="1054027"/>
            <a:ext cx="8785225" cy="736812"/>
          </a:xfrm>
          <a:prstGeom prst="rect">
            <a:avLst/>
          </a:prstGeom>
          <a:solidFill>
            <a:srgbClr val="CCECFF"/>
          </a:solidFill>
          <a:ln w="9360" cap="sq">
            <a:solidFill>
              <a:srgbClr val="333333"/>
            </a:solidFill>
            <a:miter lim="800000"/>
            <a:headEnd/>
            <a:tailEnd/>
          </a:ln>
          <a:effectLst>
            <a:outerShdw dist="139498" dir="2700000" algn="ctr" rotWithShape="0">
              <a:srgbClr val="808080">
                <a:alpha val="90004"/>
              </a:srgbClr>
            </a:outerShdw>
          </a:effectLst>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dirty="0">
                <a:solidFill>
                  <a:srgbClr val="000000"/>
                </a:solidFill>
                <a:latin typeface="Tahoma" pitchFamily="32" charset="0"/>
              </a:rPr>
              <a:t>Дотации- </a:t>
            </a:r>
            <a:r>
              <a:rPr lang="ru-RU" altLang="ru-RU" sz="1400" i="1" dirty="0">
                <a:solidFill>
                  <a:srgbClr val="000000"/>
                </a:solidFill>
                <a:latin typeface="Tahoma" pitchFamily="32" charset="0"/>
              </a:rPr>
              <a:t>межбюджетные трансферты, предоставляемые на безвозмездной и безвозвратной основе</a:t>
            </a:r>
          </a:p>
          <a:p>
            <a:pPr algn="ctr" eaLnBrk="1" hangingPunct="1">
              <a:spcBef>
                <a:spcPct val="0"/>
              </a:spcBef>
              <a:spcAft>
                <a:spcPct val="0"/>
              </a:spcAft>
              <a:buClrTx/>
              <a:buSzPct val="100000"/>
              <a:buFontTx/>
              <a:buNone/>
            </a:pPr>
            <a:r>
              <a:rPr lang="ru-RU" altLang="ru-RU" sz="1400" i="1" dirty="0">
                <a:solidFill>
                  <a:srgbClr val="000000"/>
                </a:solidFill>
                <a:latin typeface="Tahoma" pitchFamily="32" charset="0"/>
              </a:rPr>
              <a:t> без установления направлений и(или) условий их использования </a:t>
            </a:r>
          </a:p>
          <a:p>
            <a:pPr algn="ctr" eaLnBrk="1" hangingPunct="1">
              <a:spcBef>
                <a:spcPct val="0"/>
              </a:spcBef>
              <a:spcAft>
                <a:spcPct val="0"/>
              </a:spcAft>
              <a:buClrTx/>
              <a:buSzPct val="100000"/>
              <a:buFontTx/>
              <a:buNone/>
            </a:pPr>
            <a:r>
              <a:rPr lang="ru-RU" altLang="ru-RU" sz="1400" i="1" dirty="0">
                <a:solidFill>
                  <a:srgbClr val="000000"/>
                </a:solidFill>
                <a:latin typeface="Tahoma" pitchFamily="32" charset="0"/>
              </a:rPr>
              <a:t>Статья 6. Бюджетного кодекса Российской Федерации</a:t>
            </a:r>
          </a:p>
        </p:txBody>
      </p:sp>
      <p:sp>
        <p:nvSpPr>
          <p:cNvPr id="17415" name="Rectangle 5"/>
          <p:cNvSpPr>
            <a:spLocks noChangeArrowheads="1"/>
          </p:cNvSpPr>
          <p:nvPr/>
        </p:nvSpPr>
        <p:spPr bwMode="auto">
          <a:xfrm>
            <a:off x="179387" y="1916832"/>
            <a:ext cx="6913563" cy="1296144"/>
          </a:xfrm>
          <a:prstGeom prst="rect">
            <a:avLst/>
          </a:prstGeom>
          <a:solidFill>
            <a:srgbClr val="CCECFF"/>
          </a:solidFill>
          <a:ln w="9360" cap="sq">
            <a:solidFill>
              <a:srgbClr val="1C1C1C"/>
            </a:solidFill>
            <a:miter lim="800000"/>
            <a:headEnd/>
            <a:tailEnd/>
          </a:ln>
          <a:effectLst>
            <a:outerShdw dist="101823" dir="2700000" algn="ctr" rotWithShape="0">
              <a:srgbClr val="808080">
                <a:alpha val="95003"/>
              </a:srgbClr>
            </a:outerShdw>
          </a:effectLst>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dirty="0">
                <a:solidFill>
                  <a:srgbClr val="000000"/>
                </a:solidFill>
                <a:latin typeface="Tahoma" pitchFamily="32" charset="0"/>
              </a:rPr>
              <a:t>Субвенции</a:t>
            </a:r>
            <a:r>
              <a:rPr lang="ru-RU" altLang="ru-RU" sz="1400" dirty="0">
                <a:solidFill>
                  <a:srgbClr val="000000"/>
                </a:solidFill>
                <a:latin typeface="Tahoma" pitchFamily="32" charset="0"/>
              </a:rPr>
              <a:t>- </a:t>
            </a:r>
            <a:r>
              <a:rPr lang="ru-RU" altLang="ru-RU" sz="1400" i="1" dirty="0">
                <a:solidFill>
                  <a:srgbClr val="000000"/>
                </a:solidFill>
                <a:latin typeface="Tahoma" pitchFamily="32" charset="0"/>
              </a:rPr>
              <a:t>межбюджетные трансферты, предоставляемые местным бюджетам </a:t>
            </a:r>
          </a:p>
          <a:p>
            <a:pPr algn="ctr" eaLnBrk="1" hangingPunct="1">
              <a:spcBef>
                <a:spcPct val="0"/>
              </a:spcBef>
              <a:spcAft>
                <a:spcPct val="0"/>
              </a:spcAft>
              <a:buClrTx/>
              <a:buSzPct val="100000"/>
              <a:buFontTx/>
              <a:buNone/>
            </a:pPr>
            <a:r>
              <a:rPr lang="ru-RU" altLang="ru-RU" sz="1400" i="1" dirty="0">
                <a:solidFill>
                  <a:srgbClr val="000000"/>
                </a:solidFill>
                <a:latin typeface="Tahoma" pitchFamily="32" charset="0"/>
              </a:rPr>
              <a:t>в целях финансового обеспечения расходных обязательств муниципальных</a:t>
            </a:r>
          </a:p>
          <a:p>
            <a:pPr algn="ctr" eaLnBrk="1" hangingPunct="1">
              <a:spcBef>
                <a:spcPct val="0"/>
              </a:spcBef>
              <a:spcAft>
                <a:spcPct val="0"/>
              </a:spcAft>
              <a:buClrTx/>
              <a:buSzPct val="100000"/>
              <a:buFontTx/>
              <a:buNone/>
            </a:pPr>
            <a:r>
              <a:rPr lang="ru-RU" altLang="ru-RU" sz="1400" i="1" dirty="0">
                <a:solidFill>
                  <a:srgbClr val="000000"/>
                </a:solidFill>
                <a:latin typeface="Tahoma" pitchFamily="32" charset="0"/>
              </a:rPr>
              <a:t> образований, возникающих при выполнении государственных полномочий </a:t>
            </a:r>
          </a:p>
          <a:p>
            <a:pPr algn="ctr" eaLnBrk="1" hangingPunct="1">
              <a:spcBef>
                <a:spcPct val="0"/>
              </a:spcBef>
              <a:spcAft>
                <a:spcPct val="0"/>
              </a:spcAft>
              <a:buClrTx/>
              <a:buSzPct val="100000"/>
              <a:buFontTx/>
              <a:buNone/>
            </a:pPr>
            <a:r>
              <a:rPr lang="ru-RU" altLang="ru-RU" sz="1400" i="1" dirty="0">
                <a:solidFill>
                  <a:srgbClr val="000000"/>
                </a:solidFill>
                <a:latin typeface="Tahoma" pitchFamily="32" charset="0"/>
              </a:rPr>
              <a:t>Российской Федерации, субъектов Российской Федерации, переданных для </a:t>
            </a:r>
          </a:p>
          <a:p>
            <a:pPr algn="ctr" eaLnBrk="1" hangingPunct="1">
              <a:spcBef>
                <a:spcPct val="0"/>
              </a:spcBef>
              <a:spcAft>
                <a:spcPct val="0"/>
              </a:spcAft>
              <a:buClrTx/>
              <a:buSzPct val="100000"/>
              <a:buFontTx/>
              <a:buNone/>
            </a:pPr>
            <a:r>
              <a:rPr lang="ru-RU" altLang="ru-RU" sz="1400" i="1" dirty="0">
                <a:solidFill>
                  <a:srgbClr val="000000"/>
                </a:solidFill>
                <a:latin typeface="Tahoma" pitchFamily="32" charset="0"/>
              </a:rPr>
              <a:t>осуществления органами местного самоуправления в установленном порядке.</a:t>
            </a:r>
          </a:p>
          <a:p>
            <a:pPr algn="ctr" eaLnBrk="1" hangingPunct="1">
              <a:spcBef>
                <a:spcPct val="0"/>
              </a:spcBef>
              <a:spcAft>
                <a:spcPct val="0"/>
              </a:spcAft>
              <a:buClrTx/>
              <a:buSzPct val="100000"/>
              <a:buFontTx/>
              <a:buNone/>
            </a:pPr>
            <a:r>
              <a:rPr lang="ru-RU" altLang="ru-RU" sz="1400" i="1" dirty="0">
                <a:solidFill>
                  <a:srgbClr val="000000"/>
                </a:solidFill>
                <a:latin typeface="Tahoma" pitchFamily="32" charset="0"/>
              </a:rPr>
              <a:t>Статья 140. Бюджетного кодекса Российской Федерации</a:t>
            </a:r>
          </a:p>
        </p:txBody>
      </p:sp>
      <p:sp>
        <p:nvSpPr>
          <p:cNvPr id="17416" name="Rectangle 6"/>
          <p:cNvSpPr>
            <a:spLocks noChangeArrowheads="1"/>
          </p:cNvSpPr>
          <p:nvPr/>
        </p:nvSpPr>
        <p:spPr bwMode="auto">
          <a:xfrm>
            <a:off x="177800" y="3338969"/>
            <a:ext cx="6913563" cy="1080123"/>
          </a:xfrm>
          <a:prstGeom prst="rect">
            <a:avLst/>
          </a:prstGeom>
          <a:solidFill>
            <a:srgbClr val="CCECFF"/>
          </a:solidFill>
          <a:ln w="9360" cap="sq">
            <a:solidFill>
              <a:srgbClr val="000000"/>
            </a:solidFill>
            <a:miter lim="800000"/>
            <a:headEnd/>
            <a:tailEnd/>
          </a:ln>
          <a:effectLst>
            <a:outerShdw dist="114551" dir="2700000" algn="ctr" rotWithShape="0">
              <a:srgbClr val="808080">
                <a:alpha val="93004"/>
              </a:srgbClr>
            </a:outerShdw>
          </a:effectLst>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dirty="0">
                <a:solidFill>
                  <a:srgbClr val="000000"/>
                </a:solidFill>
                <a:latin typeface="Tahoma" pitchFamily="32" charset="0"/>
              </a:rPr>
              <a:t>Субсидии</a:t>
            </a:r>
            <a:r>
              <a:rPr lang="ru-RU" altLang="ru-RU" sz="1400" dirty="0">
                <a:solidFill>
                  <a:srgbClr val="000000"/>
                </a:solidFill>
                <a:latin typeface="Tahoma" pitchFamily="32" charset="0"/>
              </a:rPr>
              <a:t>- </a:t>
            </a:r>
            <a:r>
              <a:rPr lang="ru-RU" altLang="ru-RU" sz="1400" i="1" dirty="0">
                <a:solidFill>
                  <a:srgbClr val="000000"/>
                </a:solidFill>
                <a:latin typeface="Tahoma" pitchFamily="32" charset="0"/>
              </a:rPr>
              <a:t>бюджетные средства, предоставляемые бюджету другого </a:t>
            </a:r>
          </a:p>
          <a:p>
            <a:pPr algn="ctr" eaLnBrk="1" hangingPunct="1">
              <a:spcBef>
                <a:spcPct val="0"/>
              </a:spcBef>
              <a:spcAft>
                <a:spcPct val="0"/>
              </a:spcAft>
              <a:buClrTx/>
              <a:buSzPct val="100000"/>
              <a:buFontTx/>
              <a:buNone/>
            </a:pPr>
            <a:r>
              <a:rPr lang="ru-RU" altLang="ru-RU" sz="1400" i="1" dirty="0">
                <a:solidFill>
                  <a:srgbClr val="000000"/>
                </a:solidFill>
                <a:latin typeface="Tahoma" pitchFamily="32" charset="0"/>
              </a:rPr>
              <a:t>уровня бюджетной системы РФ, в целях </a:t>
            </a:r>
            <a:r>
              <a:rPr lang="ru-RU" altLang="ru-RU" sz="1400" i="1" dirty="0" err="1">
                <a:solidFill>
                  <a:srgbClr val="000000"/>
                </a:solidFill>
                <a:latin typeface="Tahoma" pitchFamily="32" charset="0"/>
              </a:rPr>
              <a:t>софинансирования</a:t>
            </a:r>
            <a:r>
              <a:rPr lang="ru-RU" altLang="ru-RU" sz="1400" i="1" dirty="0">
                <a:solidFill>
                  <a:srgbClr val="000000"/>
                </a:solidFill>
                <a:latin typeface="Tahoma" pitchFamily="32" charset="0"/>
              </a:rPr>
              <a:t>, </a:t>
            </a:r>
          </a:p>
          <a:p>
            <a:pPr algn="ctr" eaLnBrk="1" hangingPunct="1">
              <a:spcBef>
                <a:spcPct val="0"/>
              </a:spcBef>
              <a:spcAft>
                <a:spcPct val="0"/>
              </a:spcAft>
              <a:buClrTx/>
              <a:buSzPct val="100000"/>
              <a:buFontTx/>
              <a:buNone/>
            </a:pPr>
            <a:r>
              <a:rPr lang="ru-RU" altLang="ru-RU" sz="1400" i="1" dirty="0">
                <a:solidFill>
                  <a:srgbClr val="000000"/>
                </a:solidFill>
                <a:latin typeface="Tahoma" pitchFamily="32" charset="0"/>
              </a:rPr>
              <a:t>расходных обязательств, возникающих при выполнении </a:t>
            </a:r>
          </a:p>
          <a:p>
            <a:pPr algn="ctr" eaLnBrk="1" hangingPunct="1">
              <a:spcBef>
                <a:spcPct val="0"/>
              </a:spcBef>
              <a:spcAft>
                <a:spcPct val="0"/>
              </a:spcAft>
              <a:buClrTx/>
              <a:buSzPct val="100000"/>
              <a:buFontTx/>
              <a:buNone/>
            </a:pPr>
            <a:r>
              <a:rPr lang="ru-RU" altLang="ru-RU" sz="1400" i="1" dirty="0">
                <a:solidFill>
                  <a:srgbClr val="000000"/>
                </a:solidFill>
                <a:latin typeface="Tahoma" pitchFamily="32" charset="0"/>
              </a:rPr>
              <a:t>полномочий органов местного самоуправления по вопросам местного значения.</a:t>
            </a:r>
          </a:p>
          <a:p>
            <a:pPr algn="ctr" eaLnBrk="1" hangingPunct="1">
              <a:spcBef>
                <a:spcPct val="0"/>
              </a:spcBef>
              <a:spcAft>
                <a:spcPct val="0"/>
              </a:spcAft>
              <a:buClrTx/>
              <a:buSzPct val="100000"/>
              <a:buFontTx/>
              <a:buNone/>
            </a:pPr>
            <a:r>
              <a:rPr lang="ru-RU" altLang="ru-RU" sz="1400" i="1" dirty="0">
                <a:solidFill>
                  <a:srgbClr val="000000"/>
                </a:solidFill>
                <a:latin typeface="Tahoma" pitchFamily="32" charset="0"/>
              </a:rPr>
              <a:t>Статья 139. Бюджетного кодекса Российской Федерации</a:t>
            </a:r>
          </a:p>
        </p:txBody>
      </p:sp>
      <p:sp>
        <p:nvSpPr>
          <p:cNvPr id="17419" name="AutoShape 9"/>
          <p:cNvSpPr>
            <a:spLocks noChangeArrowheads="1"/>
          </p:cNvSpPr>
          <p:nvPr/>
        </p:nvSpPr>
        <p:spPr bwMode="auto">
          <a:xfrm>
            <a:off x="7238368" y="2384534"/>
            <a:ext cx="288925" cy="485775"/>
          </a:xfrm>
          <a:prstGeom prst="leftArrow">
            <a:avLst>
              <a:gd name="adj1" fmla="val 50000"/>
              <a:gd name="adj2" fmla="val 25000"/>
            </a:avLst>
          </a:prstGeom>
          <a:solidFill>
            <a:srgbClr val="333399"/>
          </a:solidFill>
          <a:ln w="9360" cap="sq">
            <a:solidFill>
              <a:srgbClr val="000000"/>
            </a:solidFill>
            <a:miter lim="800000"/>
            <a:headEnd/>
            <a:tailEnd/>
          </a:ln>
        </p:spPr>
        <p:txBody>
          <a:bodyPr wrap="none" anchor="ctr"/>
          <a:lstStyle/>
          <a:p>
            <a:endParaRPr lang="ru-RU" altLang="ru-RU"/>
          </a:p>
        </p:txBody>
      </p:sp>
      <p:sp>
        <p:nvSpPr>
          <p:cNvPr id="2" name="Стрелка вправо 1"/>
          <p:cNvSpPr/>
          <p:nvPr/>
        </p:nvSpPr>
        <p:spPr>
          <a:xfrm rot="16200000">
            <a:off x="7969013" y="1953021"/>
            <a:ext cx="387792" cy="3154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низ 2"/>
          <p:cNvSpPr/>
          <p:nvPr/>
        </p:nvSpPr>
        <p:spPr>
          <a:xfrm>
            <a:off x="7998673" y="4077281"/>
            <a:ext cx="368446"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AutoShape 9">
            <a:extLst>
              <a:ext uri="{FF2B5EF4-FFF2-40B4-BE49-F238E27FC236}">
                <a16:creationId xmlns:a16="http://schemas.microsoft.com/office/drawing/2014/main" id="{5DF091CF-8125-48B7-8969-55BAA5824EBB}"/>
              </a:ext>
            </a:extLst>
          </p:cNvPr>
          <p:cNvSpPr>
            <a:spLocks noChangeArrowheads="1"/>
          </p:cNvSpPr>
          <p:nvPr/>
        </p:nvSpPr>
        <p:spPr bwMode="auto">
          <a:xfrm>
            <a:off x="7262444" y="3613818"/>
            <a:ext cx="288925" cy="485775"/>
          </a:xfrm>
          <a:prstGeom prst="leftArrow">
            <a:avLst>
              <a:gd name="adj1" fmla="val 50000"/>
              <a:gd name="adj2" fmla="val 25000"/>
            </a:avLst>
          </a:prstGeom>
          <a:solidFill>
            <a:srgbClr val="333399"/>
          </a:solidFill>
          <a:ln w="9360" cap="sq">
            <a:solidFill>
              <a:srgbClr val="000000"/>
            </a:solidFill>
            <a:miter lim="800000"/>
            <a:headEnd/>
            <a:tailEnd/>
          </a:ln>
        </p:spPr>
        <p:txBody>
          <a:bodyPr wrap="none" anchor="ctr"/>
          <a:lstStyle/>
          <a:p>
            <a:endParaRPr lang="ru-RU" altLang="ru-RU"/>
          </a:p>
        </p:txBody>
      </p:sp>
      <p:sp>
        <p:nvSpPr>
          <p:cNvPr id="12" name="Rectangle 6">
            <a:extLst>
              <a:ext uri="{FF2B5EF4-FFF2-40B4-BE49-F238E27FC236}">
                <a16:creationId xmlns:a16="http://schemas.microsoft.com/office/drawing/2014/main" id="{43381918-6D0A-4FB6-A377-2A4EE6CFA6BA}"/>
              </a:ext>
            </a:extLst>
          </p:cNvPr>
          <p:cNvSpPr>
            <a:spLocks noChangeArrowheads="1"/>
          </p:cNvSpPr>
          <p:nvPr/>
        </p:nvSpPr>
        <p:spPr bwMode="auto">
          <a:xfrm rot="10800000" flipV="1">
            <a:off x="179384" y="4578913"/>
            <a:ext cx="8712199" cy="2078671"/>
          </a:xfrm>
          <a:prstGeom prst="rect">
            <a:avLst/>
          </a:prstGeom>
          <a:solidFill>
            <a:srgbClr val="CCECFF"/>
          </a:solidFill>
          <a:ln w="9360" cap="sq">
            <a:solidFill>
              <a:srgbClr val="000000"/>
            </a:solidFill>
            <a:miter lim="800000"/>
            <a:headEnd/>
            <a:tailEnd/>
          </a:ln>
          <a:effectLst>
            <a:outerShdw dist="114551" dir="2700000" algn="ctr" rotWithShape="0">
              <a:srgbClr val="808080">
                <a:alpha val="93004"/>
              </a:srgbClr>
            </a:outerShdw>
          </a:effectLst>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i="1" dirty="0">
                <a:solidFill>
                  <a:srgbClr val="000000"/>
                </a:solidFill>
                <a:latin typeface="Tahoma" panose="020B0604030504040204" pitchFamily="34" charset="0"/>
                <a:ea typeface="Tahoma" panose="020B0604030504040204" pitchFamily="34" charset="0"/>
                <a:cs typeface="Tahoma" panose="020B0604030504040204" pitchFamily="34" charset="0"/>
              </a:rPr>
              <a:t>Иные межбюджетные трансферты бюджетам городских, сельских поселений из бюджетов</a:t>
            </a:r>
          </a:p>
          <a:p>
            <a:pPr algn="ctr" eaLnBrk="1" hangingPunct="1">
              <a:spcBef>
                <a:spcPct val="0"/>
              </a:spcBef>
              <a:spcAft>
                <a:spcPct val="0"/>
              </a:spcAft>
              <a:buClrTx/>
              <a:buSzPct val="100000"/>
              <a:buFontTx/>
              <a:buNone/>
            </a:pPr>
            <a:r>
              <a:rPr lang="ru-RU" altLang="ru-RU" sz="1400" b="1" i="1" dirty="0">
                <a:solidFill>
                  <a:srgbClr val="000000"/>
                </a:solidFill>
                <a:latin typeface="Tahoma" panose="020B0604030504040204" pitchFamily="34" charset="0"/>
                <a:ea typeface="Tahoma" panose="020B0604030504040204" pitchFamily="34" charset="0"/>
                <a:cs typeface="Tahoma" panose="020B0604030504040204" pitchFamily="34" charset="0"/>
              </a:rPr>
              <a:t>муниципальных районов - </a:t>
            </a:r>
            <a:r>
              <a:rPr lang="ru-RU" altLang="ru-RU" sz="1400" i="1" dirty="0">
                <a:solidFill>
                  <a:srgbClr val="000000"/>
                </a:solidFill>
                <a:latin typeface="Tahoma" panose="020B0604030504040204" pitchFamily="34" charset="0"/>
                <a:ea typeface="Tahoma" panose="020B0604030504040204" pitchFamily="34" charset="0"/>
                <a:cs typeface="Tahoma" panose="020B0604030504040204" pitchFamily="34" charset="0"/>
              </a:rPr>
              <a:t>в</a:t>
            </a:r>
            <a:r>
              <a:rPr lang="ru-RU" sz="1400" i="1" dirty="0">
                <a:solidFill>
                  <a:srgbClr val="000000"/>
                </a:solidFill>
                <a:latin typeface="Tahoma" panose="020B0604030504040204" pitchFamily="34" charset="0"/>
                <a:ea typeface="Tahoma" panose="020B0604030504040204" pitchFamily="34" charset="0"/>
                <a:cs typeface="Tahoma" panose="020B0604030504040204" pitchFamily="34" charset="0"/>
              </a:rPr>
              <a:t> случаях и порядке, предусмотренных муниципальными правовыми </a:t>
            </a:r>
          </a:p>
          <a:p>
            <a:pPr algn="ctr" eaLnBrk="1" hangingPunct="1">
              <a:spcBef>
                <a:spcPct val="0"/>
              </a:spcBef>
              <a:spcAft>
                <a:spcPct val="0"/>
              </a:spcAft>
              <a:buClrTx/>
              <a:buSzPct val="100000"/>
              <a:buFontTx/>
              <a:buNone/>
            </a:pPr>
            <a:r>
              <a:rPr lang="ru-RU" sz="1400" i="1" dirty="0">
                <a:solidFill>
                  <a:srgbClr val="000000"/>
                </a:solidFill>
                <a:latin typeface="Tahoma" panose="020B0604030504040204" pitchFamily="34" charset="0"/>
                <a:ea typeface="Tahoma" panose="020B0604030504040204" pitchFamily="34" charset="0"/>
                <a:cs typeface="Tahoma" panose="020B0604030504040204" pitchFamily="34" charset="0"/>
              </a:rPr>
              <a:t>актами представительного органа муниципального района, принимаемыми в соответствии с </a:t>
            </a:r>
          </a:p>
          <a:p>
            <a:pPr algn="ctr" eaLnBrk="1" hangingPunct="1">
              <a:spcBef>
                <a:spcPct val="0"/>
              </a:spcBef>
              <a:spcAft>
                <a:spcPct val="0"/>
              </a:spcAft>
              <a:buClrTx/>
              <a:buSzPct val="100000"/>
              <a:buFontTx/>
              <a:buNone/>
            </a:pPr>
            <a:r>
              <a:rPr lang="ru-RU" sz="1400" i="1" dirty="0">
                <a:solidFill>
                  <a:srgbClr val="000000"/>
                </a:solidFill>
                <a:latin typeface="Tahoma" panose="020B0604030504040204" pitchFamily="34" charset="0"/>
                <a:ea typeface="Tahoma" panose="020B0604030504040204" pitchFamily="34" charset="0"/>
                <a:cs typeface="Tahoma" panose="020B0604030504040204" pitchFamily="34" charset="0"/>
              </a:rPr>
              <a:t>требованиями настоящего Кодекса и соответствующими им законами субъекта Российской Федерации, </a:t>
            </a:r>
          </a:p>
          <a:p>
            <a:pPr algn="ctr" eaLnBrk="1" hangingPunct="1">
              <a:spcBef>
                <a:spcPct val="0"/>
              </a:spcBef>
              <a:spcAft>
                <a:spcPct val="0"/>
              </a:spcAft>
              <a:buClrTx/>
              <a:buSzPct val="100000"/>
              <a:buFontTx/>
              <a:buNone/>
            </a:pPr>
            <a:r>
              <a:rPr lang="ru-RU" sz="1400" i="1" dirty="0">
                <a:solidFill>
                  <a:srgbClr val="000000"/>
                </a:solidFill>
                <a:latin typeface="Tahoma" panose="020B0604030504040204" pitchFamily="34" charset="0"/>
                <a:ea typeface="Tahoma" panose="020B0604030504040204" pitchFamily="34" charset="0"/>
                <a:cs typeface="Tahoma" panose="020B0604030504040204" pitchFamily="34" charset="0"/>
              </a:rPr>
              <a:t>бюджетам городских, сельских поселений могут быть предоставлены иные межбюджетные трансферты </a:t>
            </a:r>
          </a:p>
          <a:p>
            <a:pPr algn="ctr" eaLnBrk="1" hangingPunct="1">
              <a:spcBef>
                <a:spcPct val="0"/>
              </a:spcBef>
              <a:spcAft>
                <a:spcPct val="0"/>
              </a:spcAft>
              <a:buClrTx/>
              <a:buSzPct val="100000"/>
              <a:buFontTx/>
              <a:buNone/>
            </a:pPr>
            <a:r>
              <a:rPr lang="ru-RU" sz="1400" i="1" dirty="0">
                <a:solidFill>
                  <a:srgbClr val="000000"/>
                </a:solidFill>
                <a:latin typeface="Tahoma" panose="020B0604030504040204" pitchFamily="34" charset="0"/>
                <a:ea typeface="Tahoma" panose="020B0604030504040204" pitchFamily="34" charset="0"/>
                <a:cs typeface="Tahoma" panose="020B0604030504040204" pitchFamily="34" charset="0"/>
              </a:rPr>
              <a:t>из бюджета муниципального района, в том числе межбюджетные трансферты на осуществление части </a:t>
            </a:r>
          </a:p>
          <a:p>
            <a:pPr algn="ctr" eaLnBrk="1" hangingPunct="1">
              <a:spcBef>
                <a:spcPct val="0"/>
              </a:spcBef>
              <a:spcAft>
                <a:spcPct val="0"/>
              </a:spcAft>
              <a:buClrTx/>
              <a:buSzPct val="100000"/>
              <a:buFontTx/>
              <a:buNone/>
            </a:pPr>
            <a:r>
              <a:rPr lang="ru-RU" sz="1400" i="1" dirty="0">
                <a:solidFill>
                  <a:srgbClr val="000000"/>
                </a:solidFill>
                <a:latin typeface="Tahoma" panose="020B0604030504040204" pitchFamily="34" charset="0"/>
                <a:ea typeface="Tahoma" panose="020B0604030504040204" pitchFamily="34" charset="0"/>
                <a:cs typeface="Tahoma" panose="020B0604030504040204" pitchFamily="34" charset="0"/>
              </a:rPr>
              <a:t>полномочий по решению вопросов местного значения в соответствии с заключенными соглашениями.</a:t>
            </a:r>
          </a:p>
          <a:p>
            <a:pPr algn="ctr" eaLnBrk="1" hangingPunct="1">
              <a:spcBef>
                <a:spcPct val="0"/>
              </a:spcBef>
              <a:spcAft>
                <a:spcPct val="0"/>
              </a:spcAft>
              <a:buClrTx/>
              <a:buSzPct val="100000"/>
              <a:buFontTx/>
              <a:buNone/>
            </a:pPr>
            <a:r>
              <a:rPr lang="ru-RU" altLang="ru-RU" sz="1400" i="1" dirty="0">
                <a:solidFill>
                  <a:srgbClr val="000000"/>
                </a:solidFill>
                <a:latin typeface="Tahoma" panose="020B0604030504040204" pitchFamily="34" charset="0"/>
                <a:ea typeface="Tahoma" panose="020B0604030504040204" pitchFamily="34" charset="0"/>
                <a:cs typeface="Tahoma" panose="020B0604030504040204" pitchFamily="34" charset="0"/>
              </a:rPr>
              <a:t>Статья 142.4. Бюджетного кодекса Российской Федерации</a:t>
            </a:r>
          </a:p>
          <a:p>
            <a:pPr algn="ctr" eaLnBrk="1" hangingPunct="1">
              <a:spcBef>
                <a:spcPct val="0"/>
              </a:spcBef>
              <a:spcAft>
                <a:spcPct val="0"/>
              </a:spcAft>
              <a:buClrTx/>
              <a:buSzPct val="100000"/>
              <a:buFontTx/>
              <a:buNone/>
            </a:pPr>
            <a:r>
              <a:rPr lang="ru-RU" altLang="ru-RU" sz="1400" dirty="0">
                <a:solidFill>
                  <a:srgbClr val="000000"/>
                </a:solidFill>
                <a:latin typeface="Tahoma" pitchFamily="32" charset="0"/>
              </a:rPr>
              <a:t> </a:t>
            </a:r>
            <a:endParaRPr lang="ru-RU" altLang="ru-RU" sz="1400" i="1" dirty="0">
              <a:solidFill>
                <a:srgbClr val="000000"/>
              </a:solidFill>
              <a:latin typeface="Tahoma" pitchFamily="32"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7" name="Рисунок 36" descr="http://www.molchanovo.ru/image/resize/800x600/upload/images/icon/xw_126453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0538" y="4043514"/>
            <a:ext cx="1249470" cy="814731"/>
          </a:xfrm>
          <a:prstGeom prst="rect">
            <a:avLst/>
          </a:prstGeom>
          <a:noFill/>
          <a:ln>
            <a:noFill/>
          </a:ln>
        </p:spPr>
      </p:pic>
      <p:sp>
        <p:nvSpPr>
          <p:cNvPr id="18434" name="Text Box 1"/>
          <p:cNvSpPr txBox="1">
            <a:spLocks noChangeArrowheads="1"/>
          </p:cNvSpPr>
          <p:nvPr/>
        </p:nvSpPr>
        <p:spPr bwMode="auto">
          <a:xfrm>
            <a:off x="182563" y="115888"/>
            <a:ext cx="849312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FF0000"/>
                </a:solidFill>
                <a:latin typeface="Candara" pitchFamily="32" charset="0"/>
              </a:rPr>
              <a:t>Расходы бюджета </a:t>
            </a:r>
            <a:r>
              <a:rPr lang="ru-RU" altLang="ru-RU" sz="1600" dirty="0">
                <a:solidFill>
                  <a:srgbClr val="7030A0"/>
                </a:solidFill>
                <a:latin typeface="Candara" pitchFamily="32" charset="0"/>
              </a:rPr>
              <a:t>– </a:t>
            </a:r>
            <a:r>
              <a:rPr lang="ru-RU" altLang="ru-RU" sz="1600" dirty="0">
                <a:solidFill>
                  <a:srgbClr val="0D0D0D"/>
                </a:solidFill>
                <a:latin typeface="Times New Roman" pitchFamily="16" charset="0"/>
                <a:cs typeface="Times New Roman" pitchFamily="16" charset="0"/>
              </a:rPr>
              <a:t>выплачиваемые из бюджета денежные средства, за </a:t>
            </a:r>
          </a:p>
          <a:p>
            <a:pPr algn="ctr" eaLnBrk="1" hangingPunct="1">
              <a:spcBef>
                <a:spcPct val="0"/>
              </a:spcBef>
              <a:spcAft>
                <a:spcPct val="0"/>
              </a:spcAft>
              <a:buClrTx/>
              <a:buSzPct val="100000"/>
              <a:buFontTx/>
              <a:buNone/>
            </a:pPr>
            <a:r>
              <a:rPr lang="ru-RU" altLang="ru-RU" sz="1600" dirty="0">
                <a:solidFill>
                  <a:srgbClr val="0D0D0D"/>
                </a:solidFill>
                <a:latin typeface="Times New Roman" pitchFamily="16" charset="0"/>
                <a:cs typeface="Times New Roman" pitchFamily="16" charset="0"/>
              </a:rPr>
              <a:t>исключением средств, являющихся источниками финансирования дефицита бюджета  </a:t>
            </a:r>
          </a:p>
        </p:txBody>
      </p:sp>
      <p:sp>
        <p:nvSpPr>
          <p:cNvPr id="18435" name="Text Box 2"/>
          <p:cNvSpPr txBox="1">
            <a:spLocks noChangeArrowheads="1"/>
          </p:cNvSpPr>
          <p:nvPr/>
        </p:nvSpPr>
        <p:spPr bwMode="auto">
          <a:xfrm>
            <a:off x="266700" y="1231106"/>
            <a:ext cx="8075612"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350"/>
              </a:spcBef>
              <a:spcAft>
                <a:spcPct val="0"/>
              </a:spcAft>
              <a:buClrTx/>
              <a:buSzPct val="100000"/>
              <a:buFontTx/>
              <a:buNone/>
            </a:pPr>
            <a:r>
              <a:rPr lang="ru-RU" altLang="ru-RU" sz="1400">
                <a:solidFill>
                  <a:srgbClr val="073E87"/>
                </a:solidFill>
                <a:latin typeface="Candara" pitchFamily="32" charset="0"/>
              </a:rPr>
              <a:t>                                                          </a:t>
            </a:r>
          </a:p>
          <a:p>
            <a:pPr eaLnBrk="1" hangingPunct="1">
              <a:spcBef>
                <a:spcPts val="350"/>
              </a:spcBef>
              <a:spcAft>
                <a:spcPct val="0"/>
              </a:spcAft>
              <a:buClrTx/>
              <a:buSzPct val="100000"/>
              <a:buFontTx/>
              <a:buNone/>
            </a:pPr>
            <a:r>
              <a:rPr lang="ru-RU" altLang="ru-RU" sz="1400">
                <a:solidFill>
                  <a:srgbClr val="073E87"/>
                </a:solidFill>
                <a:latin typeface="Candara" pitchFamily="32" charset="0"/>
              </a:rPr>
              <a:t>                                         </a:t>
            </a:r>
          </a:p>
        </p:txBody>
      </p:sp>
      <p:pic>
        <p:nvPicPr>
          <p:cNvPr id="1843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5563" y="1287463"/>
            <a:ext cx="1600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3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 y="4005263"/>
            <a:ext cx="149701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988" y="2560638"/>
            <a:ext cx="1439862"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440" name="Text Box 7"/>
          <p:cNvSpPr txBox="1">
            <a:spLocks noChangeArrowheads="1"/>
          </p:cNvSpPr>
          <p:nvPr/>
        </p:nvSpPr>
        <p:spPr bwMode="auto">
          <a:xfrm>
            <a:off x="301625" y="2235200"/>
            <a:ext cx="2087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На социальную политику</a:t>
            </a:r>
          </a:p>
        </p:txBody>
      </p:sp>
      <p:sp>
        <p:nvSpPr>
          <p:cNvPr id="18441" name="Text Box 8"/>
          <p:cNvSpPr txBox="1">
            <a:spLocks noChangeArrowheads="1"/>
          </p:cNvSpPr>
          <p:nvPr/>
        </p:nvSpPr>
        <p:spPr bwMode="auto">
          <a:xfrm>
            <a:off x="1254125" y="1006475"/>
            <a:ext cx="223678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           На ЖКХ</a:t>
            </a:r>
          </a:p>
        </p:txBody>
      </p:sp>
      <p:sp>
        <p:nvSpPr>
          <p:cNvPr id="18442" name="Text Box 9"/>
          <p:cNvSpPr txBox="1">
            <a:spLocks noChangeArrowheads="1"/>
          </p:cNvSpPr>
          <p:nvPr/>
        </p:nvSpPr>
        <p:spPr bwMode="auto">
          <a:xfrm>
            <a:off x="7046913" y="2276475"/>
            <a:ext cx="144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    На культуру</a:t>
            </a:r>
          </a:p>
        </p:txBody>
      </p:sp>
      <p:sp>
        <p:nvSpPr>
          <p:cNvPr id="18443" name="Text Box 10"/>
          <p:cNvSpPr txBox="1">
            <a:spLocks noChangeArrowheads="1"/>
          </p:cNvSpPr>
          <p:nvPr/>
        </p:nvSpPr>
        <p:spPr bwMode="auto">
          <a:xfrm>
            <a:off x="3754438" y="5408613"/>
            <a:ext cx="2419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 На охрану окружающей среды </a:t>
            </a:r>
          </a:p>
        </p:txBody>
      </p:sp>
      <p:sp>
        <p:nvSpPr>
          <p:cNvPr id="18444" name="Text Box 11"/>
          <p:cNvSpPr txBox="1">
            <a:spLocks noChangeArrowheads="1"/>
          </p:cNvSpPr>
          <p:nvPr/>
        </p:nvSpPr>
        <p:spPr bwMode="auto">
          <a:xfrm>
            <a:off x="179388" y="3644900"/>
            <a:ext cx="2303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На физ.культуру и спорт</a:t>
            </a:r>
          </a:p>
        </p:txBody>
      </p:sp>
      <p:sp>
        <p:nvSpPr>
          <p:cNvPr id="18445" name="AutoShape 12"/>
          <p:cNvSpPr>
            <a:spLocks noChangeArrowheads="1"/>
          </p:cNvSpPr>
          <p:nvPr/>
        </p:nvSpPr>
        <p:spPr bwMode="auto">
          <a:xfrm rot="3180000">
            <a:off x="5772944" y="4483894"/>
            <a:ext cx="976313"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46" name="AutoShape 13"/>
          <p:cNvSpPr>
            <a:spLocks noChangeArrowheads="1"/>
          </p:cNvSpPr>
          <p:nvPr/>
        </p:nvSpPr>
        <p:spPr bwMode="auto">
          <a:xfrm rot="18840000">
            <a:off x="5383531" y="2340520"/>
            <a:ext cx="976312"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47" name="AutoShape 14"/>
          <p:cNvSpPr>
            <a:spLocks noChangeArrowheads="1"/>
          </p:cNvSpPr>
          <p:nvPr/>
        </p:nvSpPr>
        <p:spPr bwMode="auto">
          <a:xfrm rot="9840000">
            <a:off x="2498512" y="3839959"/>
            <a:ext cx="976313"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48" name="AutoShape 15"/>
          <p:cNvSpPr>
            <a:spLocks noChangeArrowheads="1"/>
          </p:cNvSpPr>
          <p:nvPr/>
        </p:nvSpPr>
        <p:spPr bwMode="auto">
          <a:xfrm rot="8280000">
            <a:off x="2599772" y="4521652"/>
            <a:ext cx="976312"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49" name="AutoShape 16"/>
          <p:cNvSpPr>
            <a:spLocks noChangeArrowheads="1"/>
          </p:cNvSpPr>
          <p:nvPr/>
        </p:nvSpPr>
        <p:spPr bwMode="auto">
          <a:xfrm>
            <a:off x="4399098" y="2219325"/>
            <a:ext cx="485775" cy="576263"/>
          </a:xfrm>
          <a:prstGeom prst="upArrow">
            <a:avLst>
              <a:gd name="adj1" fmla="val 50000"/>
              <a:gd name="adj2" fmla="val 29657"/>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50" name="AutoShape 17"/>
          <p:cNvSpPr>
            <a:spLocks noChangeArrowheads="1"/>
          </p:cNvSpPr>
          <p:nvPr/>
        </p:nvSpPr>
        <p:spPr bwMode="auto">
          <a:xfrm>
            <a:off x="4457700" y="4656138"/>
            <a:ext cx="485775" cy="577850"/>
          </a:xfrm>
          <a:prstGeom prst="downArrow">
            <a:avLst>
              <a:gd name="adj1" fmla="val 50000"/>
              <a:gd name="adj2" fmla="val 29739"/>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51" name="Text Box 19"/>
          <p:cNvSpPr txBox="1">
            <a:spLocks noChangeArrowheads="1"/>
          </p:cNvSpPr>
          <p:nvPr/>
        </p:nvSpPr>
        <p:spPr bwMode="auto">
          <a:xfrm>
            <a:off x="3789363" y="1046163"/>
            <a:ext cx="1719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 На образование</a:t>
            </a:r>
          </a:p>
        </p:txBody>
      </p:sp>
      <p:pic>
        <p:nvPicPr>
          <p:cNvPr id="18452"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5563" y="5572125"/>
            <a:ext cx="171608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53"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5805488"/>
            <a:ext cx="1643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56"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0667" y="1387475"/>
            <a:ext cx="16160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457" name="Text Box 25"/>
          <p:cNvSpPr txBox="1">
            <a:spLocks noChangeArrowheads="1"/>
          </p:cNvSpPr>
          <p:nvPr/>
        </p:nvSpPr>
        <p:spPr bwMode="auto">
          <a:xfrm>
            <a:off x="6216650" y="5154613"/>
            <a:ext cx="28479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На национальную безопасность</a:t>
            </a:r>
          </a:p>
          <a:p>
            <a:pPr eaLnBrk="1" hangingPunct="1">
              <a:spcBef>
                <a:spcPct val="0"/>
              </a:spcBef>
              <a:spcAft>
                <a:spcPct val="0"/>
              </a:spcAft>
              <a:buClrTx/>
              <a:buSzPct val="100000"/>
              <a:buFontTx/>
              <a:buNone/>
            </a:pPr>
            <a:r>
              <a:rPr lang="ru-RU" altLang="ru-RU" sz="1200">
                <a:solidFill>
                  <a:srgbClr val="000000"/>
                </a:solidFill>
                <a:latin typeface="Tahoma" pitchFamily="32" charset="0"/>
              </a:rPr>
              <a:t> и правоохранительную деятельность</a:t>
            </a:r>
          </a:p>
        </p:txBody>
      </p:sp>
      <p:sp>
        <p:nvSpPr>
          <p:cNvPr id="18458" name="Text Box 26"/>
          <p:cNvSpPr txBox="1">
            <a:spLocks noChangeArrowheads="1"/>
          </p:cNvSpPr>
          <p:nvPr/>
        </p:nvSpPr>
        <p:spPr bwMode="auto">
          <a:xfrm>
            <a:off x="6896100" y="3609975"/>
            <a:ext cx="221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На национальную экономику</a:t>
            </a:r>
          </a:p>
        </p:txBody>
      </p:sp>
      <p:sp>
        <p:nvSpPr>
          <p:cNvPr id="18459" name="Text Box 27"/>
          <p:cNvSpPr txBox="1">
            <a:spLocks noChangeArrowheads="1"/>
          </p:cNvSpPr>
          <p:nvPr/>
        </p:nvSpPr>
        <p:spPr bwMode="auto">
          <a:xfrm>
            <a:off x="1060450" y="5191125"/>
            <a:ext cx="2659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На средства массовой информации</a:t>
            </a:r>
          </a:p>
        </p:txBody>
      </p:sp>
      <p:sp>
        <p:nvSpPr>
          <p:cNvPr id="18460" name="Text Box 28"/>
          <p:cNvSpPr txBox="1">
            <a:spLocks noChangeArrowheads="1"/>
          </p:cNvSpPr>
          <p:nvPr/>
        </p:nvSpPr>
        <p:spPr bwMode="auto">
          <a:xfrm>
            <a:off x="5802313" y="1006475"/>
            <a:ext cx="269206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dirty="0">
                <a:solidFill>
                  <a:srgbClr val="000000"/>
                </a:solidFill>
                <a:latin typeface="Tahoma" pitchFamily="32" charset="0"/>
              </a:rPr>
              <a:t>На общегосударственные вопросы </a:t>
            </a:r>
          </a:p>
        </p:txBody>
      </p:sp>
      <p:sp>
        <p:nvSpPr>
          <p:cNvPr id="18462" name="AutoShape 29"/>
          <p:cNvSpPr>
            <a:spLocks noChangeArrowheads="1"/>
          </p:cNvSpPr>
          <p:nvPr/>
        </p:nvSpPr>
        <p:spPr bwMode="auto">
          <a:xfrm rot="-9240000">
            <a:off x="2619705" y="3006054"/>
            <a:ext cx="976312"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63" name="AutoShape 30"/>
          <p:cNvSpPr>
            <a:spLocks noChangeArrowheads="1"/>
          </p:cNvSpPr>
          <p:nvPr/>
        </p:nvSpPr>
        <p:spPr bwMode="auto">
          <a:xfrm rot="-7680000">
            <a:off x="2809269" y="2354855"/>
            <a:ext cx="976312"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64" name="AutoShape 31"/>
          <p:cNvSpPr>
            <a:spLocks noChangeArrowheads="1"/>
          </p:cNvSpPr>
          <p:nvPr/>
        </p:nvSpPr>
        <p:spPr bwMode="auto">
          <a:xfrm rot="1560000">
            <a:off x="5862717" y="3699557"/>
            <a:ext cx="976313"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65" name="AutoShape 32"/>
          <p:cNvSpPr>
            <a:spLocks noChangeArrowheads="1"/>
          </p:cNvSpPr>
          <p:nvPr/>
        </p:nvSpPr>
        <p:spPr bwMode="auto">
          <a:xfrm rot="20280000">
            <a:off x="5797999" y="2868562"/>
            <a:ext cx="976312"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pic>
        <p:nvPicPr>
          <p:cNvPr id="18466" name="Рисунок 39" descr="https://2019gd.ru/wp-content/uploads/2016/06/%D0%A4%D0%B5%D0%B4%D0%B5%D1%80%D0%B0%D0%BB%D1%8C%D0%BD%D1%8B%D0%B9-%D0%BF%D0%B5%D1%80%D0%B5%D1%87%D0%B5%D0%BD%D1%8C-%D1%83%D1%87%D0%B5%D0%B1%D0%BD%D0%B8%D0%BA%D0%BE%D0%B2-201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65563" y="1344613"/>
            <a:ext cx="1098550"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48860" y="5613401"/>
            <a:ext cx="1782366"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0" name="Picture 2" descr="https://asninfo.ru/images/articles/9cb1dd28/ded5750b1ca4b83dff44985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5896" y="3031125"/>
            <a:ext cx="2106661" cy="14908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trategy24.ru/images/news/201909/8d889abe9494a97e8811d3465de57a5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96260" y="2549193"/>
            <a:ext cx="1647497" cy="1078576"/>
          </a:xfrm>
          <a:prstGeom prst="rect">
            <a:avLst/>
          </a:prstGeom>
          <a:noFill/>
          <a:extLst>
            <a:ext uri="{909E8E84-426E-40DD-AFC4-6F175D3DCCD1}">
              <a14:hiddenFill xmlns:a14="http://schemas.microsoft.com/office/drawing/2010/main">
                <a:solidFill>
                  <a:srgbClr val="FFFFFF"/>
                </a:solidFill>
              </a14:hiddenFill>
            </a:ext>
          </a:extLst>
        </p:spPr>
      </p:pic>
      <p:pic>
        <p:nvPicPr>
          <p:cNvPr id="38" name="Рисунок 37" descr="http://vbryanske.com/media/imgs2018/avtobusjpg.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67638" y="4257398"/>
            <a:ext cx="1340866" cy="827786"/>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2674938"/>
            <a:ext cx="2979738"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59" name="Text Box 2"/>
          <p:cNvSpPr txBox="1">
            <a:spLocks noChangeArrowheads="1"/>
          </p:cNvSpPr>
          <p:nvPr/>
        </p:nvSpPr>
        <p:spPr bwMode="auto">
          <a:xfrm>
            <a:off x="457200" y="333375"/>
            <a:ext cx="822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br>
              <a:rPr lang="ru-RU" altLang="ru-RU" sz="1400" b="1" i="1" dirty="0">
                <a:solidFill>
                  <a:srgbClr val="FFFFFF"/>
                </a:solidFill>
                <a:latin typeface="Candara" pitchFamily="32" charset="0"/>
              </a:rPr>
            </a:br>
            <a:br>
              <a:rPr lang="ru-RU" altLang="ru-RU" sz="1400" b="1" i="1" dirty="0">
                <a:solidFill>
                  <a:srgbClr val="FFFFFF"/>
                </a:solidFill>
                <a:latin typeface="Candara" pitchFamily="32" charset="0"/>
              </a:rPr>
            </a:br>
            <a:r>
              <a:rPr lang="ru-RU" altLang="ru-RU" sz="2000" i="1" dirty="0">
                <a:solidFill>
                  <a:srgbClr val="7030A0"/>
                </a:solidFill>
                <a:latin typeface="Times New Roman" pitchFamily="16" charset="0"/>
                <a:cs typeface="Times New Roman" pitchFamily="16" charset="0"/>
              </a:rPr>
              <a:t>ЧТО ТАКОЕ «ДЕФИЦИТ» И «ПРОФИЦИТ» БЮДЖЕТА?</a:t>
            </a:r>
            <a:r>
              <a:rPr lang="ru-RU" altLang="ru-RU" sz="2000" dirty="0">
                <a:solidFill>
                  <a:srgbClr val="7030A0"/>
                </a:solidFill>
                <a:latin typeface="Times New Roman" pitchFamily="16" charset="0"/>
                <a:cs typeface="Times New Roman" pitchFamily="16" charset="0"/>
              </a:rPr>
              <a:t> </a:t>
            </a:r>
            <a:br>
              <a:rPr lang="ru-RU" altLang="ru-RU" sz="2000" dirty="0">
                <a:solidFill>
                  <a:srgbClr val="7030A0"/>
                </a:solidFill>
                <a:latin typeface="Times New Roman" pitchFamily="16" charset="0"/>
                <a:cs typeface="Times New Roman" pitchFamily="16" charset="0"/>
              </a:rPr>
            </a:br>
            <a:endParaRPr lang="en-US" altLang="ru-RU" sz="2000" dirty="0">
              <a:solidFill>
                <a:srgbClr val="7030A0"/>
              </a:solidFill>
              <a:latin typeface="Times New Roman" pitchFamily="16" charset="0"/>
              <a:cs typeface="Times New Roman" pitchFamily="16" charset="0"/>
            </a:endParaRPr>
          </a:p>
          <a:p>
            <a:pPr algn="ctr" eaLnBrk="1" hangingPunct="1">
              <a:spcBef>
                <a:spcPct val="0"/>
              </a:spcBef>
              <a:spcAft>
                <a:spcPct val="0"/>
              </a:spcAft>
              <a:buClrTx/>
              <a:buSzPct val="100000"/>
              <a:buFontTx/>
              <a:buNone/>
            </a:pPr>
            <a:r>
              <a:rPr lang="ru-RU" altLang="ru-RU" sz="1800" dirty="0">
                <a:solidFill>
                  <a:srgbClr val="000000"/>
                </a:solidFill>
                <a:latin typeface="Times New Roman" pitchFamily="16" charset="0"/>
                <a:cs typeface="Times New Roman" pitchFamily="16" charset="0"/>
              </a:rPr>
              <a:t>Не всегда доходы бывают равны расходам, поэтому бюджет бывает</a:t>
            </a:r>
            <a:r>
              <a:rPr lang="ru-RU" altLang="ru-RU" sz="1600" dirty="0">
                <a:solidFill>
                  <a:srgbClr val="000000"/>
                </a:solidFill>
                <a:latin typeface="Times New Roman" pitchFamily="16" charset="0"/>
                <a:cs typeface="Times New Roman" pitchFamily="16" charset="0"/>
              </a:rPr>
              <a:t> </a:t>
            </a:r>
          </a:p>
        </p:txBody>
      </p:sp>
      <p:sp>
        <p:nvSpPr>
          <p:cNvPr id="19460" name="Oval 3"/>
          <p:cNvSpPr>
            <a:spLocks noChangeArrowheads="1"/>
          </p:cNvSpPr>
          <p:nvPr/>
        </p:nvSpPr>
        <p:spPr bwMode="auto">
          <a:xfrm>
            <a:off x="179388" y="1863725"/>
            <a:ext cx="2736850" cy="1512888"/>
          </a:xfrm>
          <a:prstGeom prst="flowChartAlternateProcess">
            <a:avLst/>
          </a:prstGeom>
          <a:solidFill>
            <a:srgbClr val="C5F28E"/>
          </a:solidFill>
          <a:ln w="936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800" u="sng" dirty="0" err="1">
                <a:solidFill>
                  <a:srgbClr val="262626"/>
                </a:solidFill>
              </a:rPr>
              <a:t>Профицитный</a:t>
            </a:r>
            <a:endParaRPr lang="ru-RU" altLang="ru-RU" sz="1800" u="sng" dirty="0">
              <a:solidFill>
                <a:srgbClr val="262626"/>
              </a:solidFill>
            </a:endParaRPr>
          </a:p>
          <a:p>
            <a:pPr algn="ctr" eaLnBrk="1" hangingPunct="1">
              <a:buClrTx/>
              <a:buFontTx/>
              <a:buNone/>
              <a:defRPr/>
            </a:pPr>
            <a:r>
              <a:rPr lang="ru-RU" altLang="ru-RU" sz="1800" dirty="0">
                <a:solidFill>
                  <a:srgbClr val="262626"/>
                </a:solidFill>
              </a:rPr>
              <a:t>Превышение доходов</a:t>
            </a:r>
          </a:p>
          <a:p>
            <a:pPr algn="ctr" eaLnBrk="1" hangingPunct="1">
              <a:buClrTx/>
              <a:buFontTx/>
              <a:buNone/>
              <a:defRPr/>
            </a:pPr>
            <a:r>
              <a:rPr lang="ru-RU" altLang="ru-RU" sz="1800" dirty="0">
                <a:solidFill>
                  <a:srgbClr val="262626"/>
                </a:solidFill>
              </a:rPr>
              <a:t>бюджета над его </a:t>
            </a:r>
          </a:p>
          <a:p>
            <a:pPr algn="ctr" eaLnBrk="1" hangingPunct="1">
              <a:buClrTx/>
              <a:buFontTx/>
              <a:buNone/>
              <a:defRPr/>
            </a:pPr>
            <a:r>
              <a:rPr lang="ru-RU" altLang="ru-RU" sz="1800" dirty="0">
                <a:solidFill>
                  <a:srgbClr val="262626"/>
                </a:solidFill>
              </a:rPr>
              <a:t>расходами</a:t>
            </a:r>
          </a:p>
        </p:txBody>
      </p:sp>
      <p:sp>
        <p:nvSpPr>
          <p:cNvPr id="19461" name="AutoShape 4"/>
          <p:cNvSpPr>
            <a:spLocks noChangeArrowheads="1"/>
          </p:cNvSpPr>
          <p:nvPr/>
        </p:nvSpPr>
        <p:spPr bwMode="auto">
          <a:xfrm>
            <a:off x="1331913" y="3500438"/>
            <a:ext cx="485775" cy="976312"/>
          </a:xfrm>
          <a:prstGeom prst="downArrow">
            <a:avLst>
              <a:gd name="adj1" fmla="val 50000"/>
              <a:gd name="adj2" fmla="val 50245"/>
            </a:avLst>
          </a:prstGeom>
          <a:solidFill>
            <a:schemeClr val="accent3">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9462" name="Oval 5"/>
          <p:cNvSpPr>
            <a:spLocks noChangeArrowheads="1"/>
          </p:cNvSpPr>
          <p:nvPr/>
        </p:nvSpPr>
        <p:spPr bwMode="auto">
          <a:xfrm>
            <a:off x="6199188" y="2620963"/>
            <a:ext cx="2736850" cy="1368425"/>
          </a:xfrm>
          <a:prstGeom prst="flowChartAlternateProcess">
            <a:avLst/>
          </a:prstGeom>
          <a:solidFill>
            <a:srgbClr val="C5F28E"/>
          </a:solidFill>
          <a:ln w="936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800" u="sng" dirty="0">
                <a:solidFill>
                  <a:srgbClr val="262626"/>
                </a:solidFill>
              </a:rPr>
              <a:t>Дефицитный</a:t>
            </a:r>
          </a:p>
          <a:p>
            <a:pPr algn="ctr" eaLnBrk="1" hangingPunct="1">
              <a:buClrTx/>
              <a:buFontTx/>
              <a:buNone/>
              <a:defRPr/>
            </a:pPr>
            <a:r>
              <a:rPr lang="ru-RU" altLang="ru-RU" sz="1800" dirty="0">
                <a:solidFill>
                  <a:srgbClr val="262626"/>
                </a:solidFill>
              </a:rPr>
              <a:t>Превышение расходов</a:t>
            </a:r>
          </a:p>
          <a:p>
            <a:pPr algn="ctr" eaLnBrk="1" hangingPunct="1">
              <a:buClrTx/>
              <a:buFontTx/>
              <a:buNone/>
              <a:defRPr/>
            </a:pPr>
            <a:r>
              <a:rPr lang="ru-RU" altLang="ru-RU" sz="1800" dirty="0">
                <a:solidFill>
                  <a:srgbClr val="262626"/>
                </a:solidFill>
              </a:rPr>
              <a:t>бюджета над </a:t>
            </a:r>
          </a:p>
          <a:p>
            <a:pPr algn="ctr" eaLnBrk="1" hangingPunct="1">
              <a:buClrTx/>
              <a:buFontTx/>
              <a:buNone/>
              <a:defRPr/>
            </a:pPr>
            <a:r>
              <a:rPr lang="ru-RU" altLang="ru-RU" sz="1800" dirty="0">
                <a:solidFill>
                  <a:srgbClr val="262626"/>
                </a:solidFill>
              </a:rPr>
              <a:t>его доходами</a:t>
            </a:r>
          </a:p>
        </p:txBody>
      </p:sp>
      <p:sp>
        <p:nvSpPr>
          <p:cNvPr id="19463" name="AutoShape 6"/>
          <p:cNvSpPr>
            <a:spLocks noChangeArrowheads="1"/>
          </p:cNvSpPr>
          <p:nvPr/>
        </p:nvSpPr>
        <p:spPr bwMode="auto">
          <a:xfrm>
            <a:off x="7353300" y="4395788"/>
            <a:ext cx="485775" cy="977900"/>
          </a:xfrm>
          <a:prstGeom prst="upArrow">
            <a:avLst>
              <a:gd name="adj1" fmla="val 50000"/>
              <a:gd name="adj2" fmla="val 50327"/>
            </a:avLst>
          </a:prstGeom>
          <a:solidFill>
            <a:schemeClr val="accent3">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9464" name="Text Box 7"/>
          <p:cNvSpPr txBox="1">
            <a:spLocks noChangeArrowheads="1"/>
          </p:cNvSpPr>
          <p:nvPr/>
        </p:nvSpPr>
        <p:spPr bwMode="auto">
          <a:xfrm>
            <a:off x="323850" y="4884738"/>
            <a:ext cx="29527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800" b="1">
                <a:solidFill>
                  <a:srgbClr val="000000"/>
                </a:solidFill>
                <a:latin typeface="Tahoma" pitchFamily="32" charset="0"/>
              </a:rPr>
              <a:t>Свободные средства</a:t>
            </a:r>
          </a:p>
          <a:p>
            <a:pPr eaLnBrk="1" hangingPunct="1">
              <a:spcBef>
                <a:spcPct val="0"/>
              </a:spcBef>
              <a:spcAft>
                <a:spcPct val="0"/>
              </a:spcAft>
              <a:buClrTx/>
              <a:buSzPct val="100000"/>
              <a:buFontTx/>
              <a:buNone/>
            </a:pPr>
            <a:r>
              <a:rPr lang="ru-RU" altLang="ru-RU" sz="1800" b="1">
                <a:solidFill>
                  <a:srgbClr val="000000"/>
                </a:solidFill>
                <a:latin typeface="Tahoma" pitchFamily="32" charset="0"/>
              </a:rPr>
              <a:t>направляются на покрытие</a:t>
            </a:r>
          </a:p>
          <a:p>
            <a:pPr eaLnBrk="1" hangingPunct="1">
              <a:spcBef>
                <a:spcPct val="0"/>
              </a:spcBef>
              <a:spcAft>
                <a:spcPct val="0"/>
              </a:spcAft>
              <a:buClrTx/>
              <a:buSzPct val="100000"/>
              <a:buFontTx/>
              <a:buNone/>
            </a:pPr>
            <a:r>
              <a:rPr lang="ru-RU" altLang="ru-RU" sz="1800" b="1">
                <a:solidFill>
                  <a:srgbClr val="000000"/>
                </a:solidFill>
                <a:latin typeface="Tahoma" pitchFamily="32" charset="0"/>
              </a:rPr>
              <a:t> долга</a:t>
            </a:r>
          </a:p>
        </p:txBody>
      </p:sp>
      <p:sp>
        <p:nvSpPr>
          <p:cNvPr id="19465" name="Text Box 8"/>
          <p:cNvSpPr txBox="1">
            <a:spLocks noChangeArrowheads="1"/>
          </p:cNvSpPr>
          <p:nvPr/>
        </p:nvSpPr>
        <p:spPr bwMode="auto">
          <a:xfrm>
            <a:off x="6516688" y="5492750"/>
            <a:ext cx="223202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800" b="1">
                <a:solidFill>
                  <a:srgbClr val="000000"/>
                </a:solidFill>
                <a:latin typeface="Tahoma" pitchFamily="32" charset="0"/>
              </a:rPr>
              <a:t>Недостающие средства берутся в долг</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2" name="Рисунок 11" descr="https://avatars.mds.yandex.net/get-zen_doc/1545908/pub_5d93384b0a451800b12d38b6_5d933c7592414d00ae292401/scale_1200">
            <a:extLst>
              <a:ext uri="{FF2B5EF4-FFF2-40B4-BE49-F238E27FC236}">
                <a16:creationId xmlns:a16="http://schemas.microsoft.com/office/drawing/2014/main" id="{2B89EC67-AA77-416E-A6DF-58D28CE5C2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03960"/>
            <a:ext cx="8903145" cy="5654040"/>
          </a:xfrm>
          <a:prstGeom prst="rect">
            <a:avLst/>
          </a:prstGeom>
          <a:noFill/>
          <a:ln>
            <a:noFill/>
          </a:ln>
        </p:spPr>
      </p:pic>
      <p:sp>
        <p:nvSpPr>
          <p:cNvPr id="21506" name="Text Box 1"/>
          <p:cNvSpPr txBox="1">
            <a:spLocks noChangeArrowheads="1"/>
          </p:cNvSpPr>
          <p:nvPr/>
        </p:nvSpPr>
        <p:spPr bwMode="auto">
          <a:xfrm>
            <a:off x="2895716" y="1554783"/>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dirty="0"/>
          </a:p>
        </p:txBody>
      </p:sp>
      <p:sp>
        <p:nvSpPr>
          <p:cNvPr id="21507" name="Text Box 2"/>
          <p:cNvSpPr txBox="1">
            <a:spLocks noChangeArrowheads="1"/>
          </p:cNvSpPr>
          <p:nvPr/>
        </p:nvSpPr>
        <p:spPr bwMode="auto">
          <a:xfrm>
            <a:off x="323850" y="260350"/>
            <a:ext cx="8362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Показатели характеризующие муниципальное образование Красносельское</a:t>
            </a:r>
          </a:p>
        </p:txBody>
      </p:sp>
      <p:sp>
        <p:nvSpPr>
          <p:cNvPr id="21509" name="Oval 4"/>
          <p:cNvSpPr>
            <a:spLocks noChangeArrowheads="1"/>
          </p:cNvSpPr>
          <p:nvPr/>
        </p:nvSpPr>
        <p:spPr bwMode="auto">
          <a:xfrm>
            <a:off x="4412339" y="1705737"/>
            <a:ext cx="3671888" cy="1150937"/>
          </a:xfrm>
          <a:prstGeom prst="ellipse">
            <a:avLst/>
          </a:prstGeom>
          <a:solidFill>
            <a:srgbClr val="CCECFF"/>
          </a:solidFill>
          <a:ln w="9360" cap="sq">
            <a:solidFill>
              <a:srgbClr val="000000"/>
            </a:solidFill>
            <a:miter lim="800000"/>
            <a:headEnd/>
            <a:tailEnd/>
          </a:ln>
        </p:spPr>
        <p:txBody>
          <a:bodyPr wrap="none" anchor="ctr"/>
          <a:lstStyle/>
          <a:p>
            <a:endParaRPr lang="ru-RU" altLang="ru-RU"/>
          </a:p>
        </p:txBody>
      </p:sp>
      <p:sp>
        <p:nvSpPr>
          <p:cNvPr id="21510" name="Oval 5"/>
          <p:cNvSpPr>
            <a:spLocks noChangeArrowheads="1"/>
          </p:cNvSpPr>
          <p:nvPr/>
        </p:nvSpPr>
        <p:spPr bwMode="auto">
          <a:xfrm>
            <a:off x="4480505" y="5442013"/>
            <a:ext cx="3812625" cy="1202110"/>
          </a:xfrm>
          <a:prstGeom prst="ellipse">
            <a:avLst/>
          </a:prstGeom>
          <a:solidFill>
            <a:schemeClr val="accent3">
              <a:lumMod val="60000"/>
              <a:lumOff val="40000"/>
            </a:schemeClr>
          </a:solidFill>
          <a:ln w="9360" cap="sq">
            <a:solidFill>
              <a:srgbClr val="000000"/>
            </a:solidFill>
            <a:miter lim="800000"/>
            <a:headEnd/>
            <a:tailEnd/>
          </a:ln>
        </p:spPr>
        <p:txBody>
          <a:bodyPr wrap="none" anchor="ctr"/>
          <a:lstStyle/>
          <a:p>
            <a:endParaRPr lang="ru-RU" altLang="ru-RU"/>
          </a:p>
        </p:txBody>
      </p:sp>
      <p:sp>
        <p:nvSpPr>
          <p:cNvPr id="21511" name="Oval 6"/>
          <p:cNvSpPr>
            <a:spLocks noChangeArrowheads="1"/>
          </p:cNvSpPr>
          <p:nvPr/>
        </p:nvSpPr>
        <p:spPr bwMode="auto">
          <a:xfrm>
            <a:off x="290036" y="3321212"/>
            <a:ext cx="4712329" cy="1419535"/>
          </a:xfrm>
          <a:prstGeom prst="ellipse">
            <a:avLst/>
          </a:prstGeom>
          <a:solidFill>
            <a:srgbClr val="EEE986"/>
          </a:solidFill>
          <a:ln w="9360" cap="sq">
            <a:solidFill>
              <a:srgbClr val="000000"/>
            </a:solidFill>
            <a:miter lim="800000"/>
            <a:headEnd/>
            <a:tailEnd/>
          </a:ln>
        </p:spPr>
        <p:txBody>
          <a:bodyPr wrap="none" anchor="ctr"/>
          <a:lstStyle/>
          <a:p>
            <a:endParaRPr lang="ru-RU" altLang="ru-RU"/>
          </a:p>
        </p:txBody>
      </p:sp>
      <p:sp>
        <p:nvSpPr>
          <p:cNvPr id="21512" name="Text Box 7"/>
          <p:cNvSpPr txBox="1">
            <a:spLocks noChangeArrowheads="1"/>
          </p:cNvSpPr>
          <p:nvPr/>
        </p:nvSpPr>
        <p:spPr bwMode="auto">
          <a:xfrm>
            <a:off x="4814195" y="1901033"/>
            <a:ext cx="2810533" cy="7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dirty="0">
                <a:solidFill>
                  <a:srgbClr val="262626"/>
                </a:solidFill>
                <a:latin typeface="Arial" charset="0"/>
              </a:rPr>
              <a:t>        Площадь территории</a:t>
            </a:r>
          </a:p>
          <a:p>
            <a:pPr algn="ctr" eaLnBrk="1" hangingPunct="1">
              <a:spcBef>
                <a:spcPct val="0"/>
              </a:spcBef>
              <a:spcAft>
                <a:spcPct val="0"/>
              </a:spcAft>
              <a:buClrTx/>
              <a:buSzPct val="100000"/>
              <a:buFontTx/>
              <a:buNone/>
            </a:pPr>
            <a:r>
              <a:rPr lang="ru-RU" altLang="ru-RU" sz="1400" b="1" dirty="0">
                <a:solidFill>
                  <a:srgbClr val="262626"/>
                </a:solidFill>
                <a:latin typeface="Arial" charset="0"/>
              </a:rPr>
              <a:t> МО Красносельское</a:t>
            </a:r>
          </a:p>
          <a:p>
            <a:pPr eaLnBrk="1" hangingPunct="1">
              <a:spcBef>
                <a:spcPct val="0"/>
              </a:spcBef>
              <a:spcAft>
                <a:spcPct val="0"/>
              </a:spcAft>
              <a:buClrTx/>
              <a:buSzPct val="100000"/>
              <a:buFontTx/>
              <a:buNone/>
            </a:pPr>
            <a:r>
              <a:rPr lang="ru-RU" altLang="ru-RU" sz="1400" b="1" dirty="0">
                <a:solidFill>
                  <a:srgbClr val="262626"/>
                </a:solidFill>
                <a:latin typeface="Arial" charset="0"/>
              </a:rPr>
              <a:t>               – 949,71 кв. км.</a:t>
            </a:r>
          </a:p>
        </p:txBody>
      </p:sp>
      <p:sp>
        <p:nvSpPr>
          <p:cNvPr id="21513" name="Text Box 8"/>
          <p:cNvSpPr txBox="1">
            <a:spLocks noChangeArrowheads="1"/>
          </p:cNvSpPr>
          <p:nvPr/>
        </p:nvSpPr>
        <p:spPr bwMode="auto">
          <a:xfrm>
            <a:off x="4572000" y="5771027"/>
            <a:ext cx="3513824" cy="7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dirty="0">
                <a:solidFill>
                  <a:srgbClr val="262626"/>
                </a:solidFill>
                <a:latin typeface="Arial" charset="0"/>
              </a:rPr>
              <a:t>Численность постоянного населения</a:t>
            </a:r>
          </a:p>
          <a:p>
            <a:pPr algn="ctr" eaLnBrk="1" hangingPunct="1">
              <a:spcBef>
                <a:spcPct val="0"/>
              </a:spcBef>
              <a:spcAft>
                <a:spcPct val="0"/>
              </a:spcAft>
              <a:buClrTx/>
              <a:buSzPct val="100000"/>
              <a:buFontTx/>
              <a:buNone/>
            </a:pPr>
            <a:r>
              <a:rPr lang="ru-RU" altLang="ru-RU" sz="1400" b="1" dirty="0">
                <a:solidFill>
                  <a:srgbClr val="262626"/>
                </a:solidFill>
                <a:latin typeface="Arial" charset="0"/>
              </a:rPr>
              <a:t>по состоянию на 01.01.2022</a:t>
            </a:r>
          </a:p>
          <a:p>
            <a:pPr algn="ctr" eaLnBrk="1" hangingPunct="1">
              <a:spcBef>
                <a:spcPct val="0"/>
              </a:spcBef>
              <a:spcAft>
                <a:spcPct val="0"/>
              </a:spcAft>
              <a:buClrTx/>
              <a:buSzPct val="100000"/>
              <a:buFontTx/>
              <a:buNone/>
            </a:pPr>
            <a:r>
              <a:rPr lang="ru-RU" altLang="ru-RU" sz="1400" b="1" dirty="0">
                <a:solidFill>
                  <a:srgbClr val="262626"/>
                </a:solidFill>
                <a:latin typeface="Arial" charset="0"/>
              </a:rPr>
              <a:t>– 7006 человек</a:t>
            </a:r>
          </a:p>
        </p:txBody>
      </p:sp>
      <p:sp>
        <p:nvSpPr>
          <p:cNvPr id="21514" name="Rectangle 9"/>
          <p:cNvSpPr>
            <a:spLocks noChangeArrowheads="1"/>
          </p:cNvSpPr>
          <p:nvPr/>
        </p:nvSpPr>
        <p:spPr bwMode="auto">
          <a:xfrm>
            <a:off x="424036" y="3748863"/>
            <a:ext cx="4562475" cy="9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dirty="0">
                <a:solidFill>
                  <a:schemeClr val="tx1">
                    <a:lumMod val="95000"/>
                    <a:lumOff val="5000"/>
                  </a:schemeClr>
                </a:solidFill>
                <a:latin typeface="Arial" charset="0"/>
              </a:rPr>
              <a:t>Муниципальные учреждения муниципального образования Красносельское – 2:</a:t>
            </a:r>
          </a:p>
          <a:p>
            <a:pPr algn="ctr" eaLnBrk="1" hangingPunct="1">
              <a:spcBef>
                <a:spcPct val="0"/>
              </a:spcBef>
              <a:spcAft>
                <a:spcPct val="0"/>
              </a:spcAft>
              <a:buClrTx/>
              <a:buSzPct val="100000"/>
              <a:buFontTx/>
              <a:buNone/>
            </a:pPr>
            <a:r>
              <a:rPr lang="ru-RU" altLang="ru-RU" sz="1400" b="1" dirty="0">
                <a:solidFill>
                  <a:schemeClr val="tx1">
                    <a:lumMod val="95000"/>
                    <a:lumOff val="5000"/>
                  </a:schemeClr>
                </a:solidFill>
                <a:latin typeface="Arial" charset="0"/>
              </a:rPr>
              <a:t>- Казенных – 1</a:t>
            </a:r>
          </a:p>
          <a:p>
            <a:pPr algn="ctr" eaLnBrk="1" hangingPunct="1">
              <a:spcBef>
                <a:spcPct val="0"/>
              </a:spcBef>
              <a:spcAft>
                <a:spcPct val="0"/>
              </a:spcAft>
              <a:buClrTx/>
              <a:buSzPct val="100000"/>
              <a:buFontTx/>
              <a:buNone/>
            </a:pPr>
            <a:r>
              <a:rPr lang="ru-RU" altLang="ru-RU" sz="1400" b="1" dirty="0">
                <a:solidFill>
                  <a:schemeClr val="tx1">
                    <a:lumMod val="95000"/>
                    <a:lumOff val="5000"/>
                  </a:schemeClr>
                </a:solidFill>
                <a:latin typeface="Arial" charset="0"/>
              </a:rPr>
              <a:t>- ГРБС-1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0" y="333375"/>
            <a:ext cx="90154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algn="ctr" eaLnBrk="1" hangingPunct="1">
              <a:spcBef>
                <a:spcPts val="1000"/>
              </a:spcBef>
              <a:spcAft>
                <a:spcPct val="0"/>
              </a:spcAft>
              <a:buClrTx/>
              <a:buSzPct val="100000"/>
              <a:buFontTx/>
              <a:buNone/>
            </a:pPr>
            <a:r>
              <a:rPr lang="ru-RU" altLang="ru-RU" sz="3200" dirty="0">
                <a:solidFill>
                  <a:srgbClr val="073E87"/>
                </a:solidFill>
                <a:latin typeface="Times New Roman" pitchFamily="16" charset="0"/>
                <a:cs typeface="Times New Roman" pitchFamily="16" charset="0"/>
              </a:rPr>
              <a:t>Общие характеристики бюджета </a:t>
            </a:r>
          </a:p>
          <a:p>
            <a:pPr algn="ctr" eaLnBrk="1" hangingPunct="1">
              <a:spcBef>
                <a:spcPts val="1000"/>
              </a:spcBef>
              <a:spcAft>
                <a:spcPct val="0"/>
              </a:spcAft>
              <a:buClrTx/>
              <a:buSzPct val="100000"/>
              <a:buFontTx/>
              <a:buNone/>
            </a:pPr>
            <a:r>
              <a:rPr lang="ru-RU" altLang="ru-RU" sz="3200" dirty="0">
                <a:solidFill>
                  <a:srgbClr val="073E87"/>
                </a:solidFill>
                <a:latin typeface="Times New Roman" pitchFamily="16" charset="0"/>
                <a:cs typeface="Times New Roman" pitchFamily="16" charset="0"/>
              </a:rPr>
              <a:t>муниципального образования </a:t>
            </a:r>
          </a:p>
          <a:p>
            <a:pPr algn="ctr" eaLnBrk="1" hangingPunct="1">
              <a:spcBef>
                <a:spcPts val="1000"/>
              </a:spcBef>
              <a:spcAft>
                <a:spcPct val="0"/>
              </a:spcAft>
              <a:buClrTx/>
              <a:buSzPct val="100000"/>
              <a:buFontTx/>
              <a:buNone/>
            </a:pPr>
            <a:r>
              <a:rPr lang="ru-RU" altLang="ru-RU" sz="3200" dirty="0">
                <a:solidFill>
                  <a:srgbClr val="073E87"/>
                </a:solidFill>
                <a:latin typeface="Times New Roman" pitchFamily="16" charset="0"/>
                <a:cs typeface="Times New Roman" pitchFamily="16" charset="0"/>
              </a:rPr>
              <a:t>Красносельское на 2024 год</a:t>
            </a:r>
          </a:p>
        </p:txBody>
      </p:sp>
      <p:pic>
        <p:nvPicPr>
          <p:cNvPr id="245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132856"/>
            <a:ext cx="5821908" cy="4536504"/>
          </a:xfrm>
          <a:prstGeom prst="rect">
            <a:avLst/>
          </a:prstGeom>
          <a:noFill/>
          <a:ln>
            <a:noFill/>
          </a:ln>
          <a:effectLst>
            <a:outerShdw dist="228593" dir="2700000" algn="ctr" rotWithShape="0">
              <a:srgbClr val="808080">
                <a:alpha val="89005"/>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 y="305768"/>
            <a:ext cx="9015413" cy="74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marL="0" indent="0" algn="ctr" eaLnBrk="1" hangingPunct="1">
              <a:spcBef>
                <a:spcPct val="0"/>
              </a:spcBef>
              <a:spcAft>
                <a:spcPct val="0"/>
              </a:spcAft>
              <a:buClrTx/>
              <a:buSzPct val="100000"/>
              <a:buFont typeface="Georgia" pitchFamily="18" charset="0"/>
              <a:buNone/>
              <a:tabLst/>
            </a:pPr>
            <a:r>
              <a:rPr lang="ru-RU" altLang="ru-RU" sz="2000" dirty="0">
                <a:solidFill>
                  <a:srgbClr val="7030A0"/>
                </a:solidFill>
                <a:latin typeface="Times New Roman" panose="02020603050405020304" pitchFamily="18" charset="0"/>
                <a:cs typeface="Times New Roman" panose="02020603050405020304" pitchFamily="18" charset="0"/>
              </a:rPr>
              <a:t>Основные направления налоговой политики  муниципального образования Красносельское на 2024 год</a:t>
            </a:r>
          </a:p>
        </p:txBody>
      </p:sp>
      <p:sp>
        <p:nvSpPr>
          <p:cNvPr id="2" name="Прямоугольник 1"/>
          <p:cNvSpPr/>
          <p:nvPr/>
        </p:nvSpPr>
        <p:spPr>
          <a:xfrm>
            <a:off x="107504" y="1124744"/>
            <a:ext cx="8640960" cy="4832092"/>
          </a:xfrm>
          <a:prstGeom prst="rect">
            <a:avLst/>
          </a:prstGeom>
        </p:spPr>
        <p:txBody>
          <a:bodyPr wrap="square">
            <a:spAutoFit/>
          </a:bodyPr>
          <a:lstStyle/>
          <a:p>
            <a:pPr algn="ctr"/>
            <a:r>
              <a:rPr lang="ru-RU" sz="1400" b="1" dirty="0">
                <a:solidFill>
                  <a:schemeClr val="tx1"/>
                </a:solidFill>
                <a:latin typeface="Times New Roman" panose="02020603050405020304" pitchFamily="18" charset="0"/>
                <a:cs typeface="Times New Roman" panose="02020603050405020304" pitchFamily="18" charset="0"/>
              </a:rPr>
              <a:t>Основные направления налоговой политики муниципального образования Красносельское на 2024 год </a:t>
            </a:r>
          </a:p>
          <a:p>
            <a:pPr marL="400050" indent="-400050" algn="just">
              <a:buAutoNum type="romanUcPeriod"/>
            </a:pPr>
            <a:endParaRPr lang="ru-RU" sz="1400" dirty="0">
              <a:solidFill>
                <a:schemeClr val="tx1"/>
              </a:solidFill>
              <a:latin typeface="Times New Roman" panose="02020603050405020304" pitchFamily="18" charset="0"/>
              <a:cs typeface="Times New Roman" panose="02020603050405020304" pitchFamily="18" charset="0"/>
            </a:endParaRPr>
          </a:p>
          <a:p>
            <a:pPr indent="450215"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Основные направления налоговой политики муниципального образования Красносельское Юрьев-Польского района на 2024 год разработаны в соответствии со </a:t>
            </a:r>
            <a:r>
              <a:rPr lang="ru-RU" sz="1400" dirty="0">
                <a:solidFill>
                  <a:schemeClr val="tx1"/>
                </a:solidFill>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статьей 172</a:t>
            </a:r>
            <a:r>
              <a:rPr lang="ru-RU" sz="1400" dirty="0">
                <a:solidFill>
                  <a:schemeClr val="tx1"/>
                </a:solidFill>
                <a:latin typeface="Times New Roman" panose="02020603050405020304" pitchFamily="18" charset="0"/>
                <a:ea typeface="Times New Roman" panose="02020603050405020304" pitchFamily="18" charset="0"/>
              </a:rPr>
              <a:t> Бюджетного кодекса Российской Федерации, решением  Совета народных депутатов муниципального образования Красносельское от 15.04.2014г. №15 «Об утверждении положения о бюджетном процессе муниципального образования Красносельское».</a:t>
            </a:r>
          </a:p>
          <a:p>
            <a:pPr indent="450215"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Результатом реализации налоговой политики должно стать развитие и укрепление налогового потенциала муниципального образования Красносельское Юрьев-Польского района за счет роста экономических показателей.</a:t>
            </a:r>
          </a:p>
          <a:p>
            <a:pPr indent="450215"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Главным стратегическим ориентиром налоговой политики будет являться стабильность и предсказуемость налогового законодательства, повышение прозрачности налоговой политики.</a:t>
            </a:r>
          </a:p>
          <a:p>
            <a:pPr indent="450215"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Основные направления налоговой политики муниципального образования Красносельское Юрьев-Польского района являются базой для формирования налоговых и неналоговых доходов бюджета муниципального образования Красносельское Юрьев-Польского района и определяют условия, используемые при составлении проекта бюджета муниципального образования Красносельское Юрьев-Польского района на 2024 год и подходов к его формированию.</a:t>
            </a:r>
          </a:p>
          <a:p>
            <a:pPr indent="450215"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В случае изменений параметров налоговой системы Российской Федерации основные направления налоговой политики муниципального образования Красносельское Юрьев-Польского района могут быть скорректированы в 2024 году при определении налоговой политики на 2025 и последующие годы.</a:t>
            </a:r>
          </a:p>
          <a:p>
            <a:pPr algn="just"/>
            <a:endParaRPr lang="ru-RU" sz="1400" dirty="0">
              <a:solidFill>
                <a:schemeClr val="tx1"/>
              </a:solidFill>
              <a:latin typeface="Times New Roman" panose="02020603050405020304" pitchFamily="18" charset="0"/>
              <a:cs typeface="Times New Roman" panose="02020603050405020304" pitchFamily="18" charset="0"/>
            </a:endParaRPr>
          </a:p>
          <a:p>
            <a:pPr algn="just"/>
            <a:endParaRPr lang="ru-RU"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62100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64293" y="332656"/>
            <a:ext cx="90154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indent="0" algn="ctr">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a:t>
            </a:r>
            <a:r>
              <a:rPr lang="ru-RU" sz="1400" b="1" dirty="0">
                <a:solidFill>
                  <a:schemeClr val="tx1"/>
                </a:solidFill>
                <a:latin typeface="Times New Roman" panose="02020603050405020304" pitchFamily="18" charset="0"/>
                <a:ea typeface="Times New Roman" panose="02020603050405020304" pitchFamily="18" charset="0"/>
              </a:rPr>
              <a:t>Основные результаты реализации налоговой политики в 2022 году</a:t>
            </a:r>
            <a:endParaRPr lang="ru-RU" sz="1000" dirty="0">
              <a:solidFill>
                <a:schemeClr val="tx1"/>
              </a:solidFill>
              <a:latin typeface="Times New Roman" panose="02020603050405020304" pitchFamily="18" charset="0"/>
              <a:ea typeface="Times New Roman" panose="02020603050405020304" pitchFamily="18" charset="0"/>
            </a:endParaRP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2022 году налоговая политика муниципального образования Красносельское Юрьев-Польского района способствовала продолжению работы по увеличению налогового потенциала района за счет создания условий справедливой конкурентной среды,  совершенствования и оптимизации системы налогового администрирования, стимулирования развития малого и среднего предпринимательства, сохранения всех предоставляемых муниципальным образованием Красносельское Юрьев-Польского района налоговых льгот.  </a:t>
            </a:r>
            <a:endParaRPr lang="ru-RU" sz="1000" dirty="0">
              <a:solidFill>
                <a:schemeClr val="tx1"/>
              </a:solidFill>
              <a:latin typeface="Times New Roman" panose="02020603050405020304" pitchFamily="18" charset="0"/>
              <a:ea typeface="Times New Roman" panose="02020603050405020304" pitchFamily="18" charset="0"/>
            </a:endParaRP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Реестр налоговых расходов (налоговых льгот) бюджета МО Красносельское Юрьев-Польского района сформирован и проведена оценка их эффективности в соответствии с постановлением Правительства Российской Федерации от 2 июня 2019 года № 796 «Об общих требованиях к оценке налоговых расходов субъектов Российской Федерации и муниципальных образований».</a:t>
            </a:r>
            <a:endParaRPr lang="ru-RU" sz="1000" dirty="0">
              <a:solidFill>
                <a:schemeClr val="tx1"/>
              </a:solidFill>
              <a:latin typeface="Times New Roman" panose="02020603050405020304" pitchFamily="18" charset="0"/>
              <a:ea typeface="Times New Roman" panose="02020603050405020304" pitchFamily="18" charset="0"/>
            </a:endParaRP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Одним из направлений работы по росту доходного потенциала муниципального образования Красносельское Юрьев-Польского района является реализация мер по повышению эффективности налогового администрирования.</a:t>
            </a:r>
            <a:endParaRPr lang="ru-RU" sz="1000" dirty="0">
              <a:solidFill>
                <a:schemeClr val="tx1"/>
              </a:solidFill>
              <a:latin typeface="Times New Roman" panose="02020603050405020304" pitchFamily="18" charset="0"/>
              <a:ea typeface="Times New Roman" panose="02020603050405020304" pitchFamily="18" charset="0"/>
            </a:endParaRP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В результате реализации налоговой политики в 2022 году поступило налоговых и неналоговых доходов в бюджет муниципального образования Красносельское Юрьев-Польского района 25320 тыс. рублей с ростом 102,9 % к уровню 2021 года.</a:t>
            </a:r>
            <a:endParaRPr lang="ru-RU" sz="1000" dirty="0">
              <a:solidFill>
                <a:schemeClr val="tx1"/>
              </a:solidFill>
              <a:latin typeface="Times New Roman" panose="02020603050405020304" pitchFamily="18" charset="0"/>
              <a:ea typeface="Times New Roman" panose="02020603050405020304" pitchFamily="18" charset="0"/>
            </a:endParaRPr>
          </a:p>
          <a:p>
            <a:pPr marL="265113" indent="-261938" algn="just">
              <a:spcAft>
                <a:spcPts val="0"/>
              </a:spcAft>
              <a:buNone/>
              <a:tabLst>
                <a:tab pos="265113"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pPr>
            <a:r>
              <a:rPr lang="ru-RU" sz="1400" dirty="0">
                <a:solidFill>
                  <a:schemeClr val="tx1"/>
                </a:solidFill>
                <a:latin typeface="Times New Roman" panose="02020603050405020304" pitchFamily="18" charset="0"/>
                <a:ea typeface="Times New Roman" panose="02020603050405020304" pitchFamily="18" charset="0"/>
              </a:rPr>
              <a:t>                   В муниципальном образовании Красносельское Юрьев-Польского района принимаются меры по легализации «теневой» заработной платы. В муниципальном образовании Красносельское   Юрьев-Польского района постановлением администрации муниципального образования Красносельское Юрьев-Польского района от 08 июля 2014 года № 38 создана и работает комиссия по увеличению поступлений налоговых и неналоговых доходов, проводится работа по выявлению объектов недвижимости, не поставленных на кадастровый и налоговый учеты, а также разъяснительная работа по побуждению лиц к регистрации прав на имущество.                      </a:t>
            </a:r>
            <a:endParaRPr lang="ru-RU" sz="1000" dirty="0">
              <a:solidFill>
                <a:schemeClr val="tx1"/>
              </a:solidFill>
              <a:latin typeface="Times New Roman" panose="02020603050405020304" pitchFamily="18" charset="0"/>
              <a:ea typeface="Times New Roman" panose="02020603050405020304" pitchFamily="18" charset="0"/>
            </a:endParaRP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В 2022 году обеспечено выполнение плана мероприятий по исполнению принятых обязательств по социально-экономическому развитию и оздоровлению финансов муниципального образования Красносельское Юрьев-Польского района. Этому способствовало увеличение налогооблагаемой базы, улучшение администрирования платежей, поддержка субъектов малого и среднего предпринимательства, увеличение собираемости налогов. </a:t>
            </a:r>
            <a:endParaRPr lang="ru-RU" sz="1000" dirty="0">
              <a:solidFill>
                <a:schemeClr val="tx1"/>
              </a:solidFill>
              <a:latin typeface="Times New Roman" panose="02020603050405020304" pitchFamily="18" charset="0"/>
              <a:ea typeface="Times New Roman" panose="02020603050405020304" pitchFamily="18" charset="0"/>
            </a:endParaRPr>
          </a:p>
          <a:p>
            <a:pPr marL="3175" indent="0" algn="just">
              <a:buNone/>
            </a:pPr>
            <a:endParaRPr lang="ru-RU" sz="1400" dirty="0">
              <a:solidFill>
                <a:schemeClr val="tx1"/>
              </a:solidFill>
              <a:latin typeface="Times New Roman" panose="02020603050405020304" pitchFamily="18" charset="0"/>
              <a:cs typeface="Times New Roman" panose="02020603050405020304" pitchFamily="18" charset="0"/>
            </a:endParaRPr>
          </a:p>
          <a:p>
            <a:pPr marL="3175" indent="0" algn="just">
              <a:buNone/>
            </a:pPr>
            <a:endParaRPr lang="ru-RU" sz="1400" dirty="0">
              <a:solidFill>
                <a:schemeClr val="tx1"/>
              </a:solidFill>
              <a:latin typeface="Times New Roman" panose="02020603050405020304" pitchFamily="18" charset="0"/>
              <a:cs typeface="Times New Roman" panose="02020603050405020304" pitchFamily="18" charset="0"/>
            </a:endParaRPr>
          </a:p>
          <a:p>
            <a:pPr marL="3175" indent="0" algn="just">
              <a:buNone/>
            </a:pPr>
            <a:endParaRPr lang="ru-RU" sz="1400" dirty="0">
              <a:solidFill>
                <a:schemeClr val="tx1"/>
              </a:solidFill>
              <a:latin typeface="Times New Roman" panose="02020603050405020304" pitchFamily="18" charset="0"/>
              <a:cs typeface="Times New Roman" panose="02020603050405020304" pitchFamily="18" charset="0"/>
            </a:endParaRPr>
          </a:p>
          <a:p>
            <a:pPr marL="3175" indent="0" algn="just">
              <a:buNone/>
            </a:pP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08038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0" y="310754"/>
            <a:ext cx="9015413" cy="153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marL="3175" indent="0" algn="ctr">
              <a:spcAft>
                <a:spcPts val="0"/>
              </a:spcAft>
              <a:buNone/>
            </a:pPr>
            <a:r>
              <a:rPr lang="ru-RU" sz="1400" b="1" dirty="0">
                <a:solidFill>
                  <a:schemeClr val="tx1"/>
                </a:solidFill>
                <a:latin typeface="Times New Roman" panose="02020603050405020304" pitchFamily="18" charset="0"/>
                <a:ea typeface="Times New Roman" panose="02020603050405020304" pitchFamily="18" charset="0"/>
              </a:rPr>
              <a:t>2. Основные направления налоговой политики на 2024 год</a:t>
            </a:r>
            <a:endParaRPr lang="ru-RU" sz="1000" dirty="0">
              <a:solidFill>
                <a:schemeClr val="tx1"/>
              </a:solidFill>
              <a:latin typeface="Times New Roman" panose="02020603050405020304" pitchFamily="18" charset="0"/>
              <a:ea typeface="Times New Roman" panose="02020603050405020304" pitchFamily="18" charset="0"/>
            </a:endParaRP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a:t>
            </a:r>
            <a:r>
              <a:rPr lang="ru-RU" sz="1400" dirty="0">
                <a:solidFill>
                  <a:schemeClr val="tx1"/>
                </a:solidFill>
                <a:latin typeface="Times New Roman" panose="02020603050405020304" pitchFamily="18" charset="0"/>
                <a:ea typeface="Arial" panose="020B0604020202020204" pitchFamily="34" charset="0"/>
              </a:rPr>
              <a:t>          Основные направления налоговой политики на 2024 год формируются в условиях постепенного смещения от антикризисной политики, к достижению структурных изменений в экономике с акцентом на технологическое развитие и поддержку инфраструктуры.</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В 2024 году будет продолжена реализация основных целей и задач налоговой политики, предусмотренной в предыдущие годы.</a:t>
            </a:r>
            <a:endParaRPr lang="ru-RU" sz="1000" dirty="0">
              <a:solidFill>
                <a:schemeClr val="tx1"/>
              </a:solidFill>
              <a:latin typeface="Times New Roman" panose="02020603050405020304" pitchFamily="18" charset="0"/>
              <a:ea typeface="Times New Roman" panose="02020603050405020304" pitchFamily="18"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В целом в налоговой политике приоритетом остается обеспечение стабильных налоговых условий для хозяйствующих субъектов, повышение эффективности стимулирующей функции налоговой системы и улучшение качества администрирования с сопутствующим облегчением административной нагрузки для налогоплательщиков и повышением собираемости налогов.</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Налоговая политика муниципального образования Красносельское Юрьев-Польского района в 2023 году ориентирована на развитие доходного потенциала района на основе экономического роста, а не за счет повышения налоговой нагрузки на налогоплательщиков.</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Основными направлениями налоговой политики муниципального образования Красносельское Юрьев-Польского района в среднесрочной перспективе являются:</a:t>
            </a:r>
            <a:endParaRPr lang="ru-RU" sz="1000" dirty="0">
              <a:solidFill>
                <a:schemeClr val="tx1"/>
              </a:solidFill>
              <a:latin typeface="Times New Roman" panose="02020603050405020304" pitchFamily="18" charset="0"/>
              <a:ea typeface="Times New Roman" panose="02020603050405020304" pitchFamily="18"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совершенствование налогового законодательства района с учетом изменений в налоговом законодательстве Российской Федерации и Владимирской области;</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реализация механизмов налогового стимулирования в рамках приоритетных направлений промышленной и инвестиционной политики района;</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обеспечение бюджетной, экономической и социальной эффективности налоговых расходов;</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оказание содействия среднему и малому бизнесу для развития предпринимательской деятельности;</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усиление мер по укреплению налоговой дисциплины налогоплательщиков;</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повышение эффективности управления муниципальным имуществом и земельными участками муниципального образования Красносельское Юрьев-Польского района.</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Arial" panose="020B0604020202020204" pitchFamily="34" charset="0"/>
                <a:ea typeface="Arial" panose="020B0604020202020204" pitchFamily="34" charset="0"/>
              </a:rPr>
              <a:t>            </a:t>
            </a:r>
            <a:r>
              <a:rPr lang="ru-RU" sz="1400" dirty="0">
                <a:solidFill>
                  <a:schemeClr val="tx1"/>
                </a:solidFill>
                <a:latin typeface="Times New Roman" panose="02020603050405020304" pitchFamily="18" charset="0"/>
                <a:ea typeface="Arial" panose="020B0604020202020204" pitchFamily="34" charset="0"/>
              </a:rPr>
              <a:t>Основные усилия должны быть направлены на укрепление доходной базы бюджета муниципального образования Красносельское Юрьев-Польского района за счет наращивания стабильных доходных</a:t>
            </a:r>
            <a:r>
              <a:rPr lang="ru-RU" sz="1400" dirty="0">
                <a:solidFill>
                  <a:srgbClr val="000000"/>
                </a:solidFill>
                <a:latin typeface="Times New Roman" panose="02020603050405020304" pitchFamily="18" charset="0"/>
                <a:ea typeface="Arial" panose="020B0604020202020204" pitchFamily="34" charset="0"/>
              </a:rPr>
              <a:t> источников и мобилизации в бюджет имеющихся резервов.</a:t>
            </a:r>
            <a:endParaRPr lang="ru-RU" sz="1000" dirty="0">
              <a:solidFill>
                <a:srgbClr val="000000"/>
              </a:solidFill>
              <a:latin typeface="Arial" panose="020B0604020202020204" pitchFamily="34" charset="0"/>
              <a:ea typeface="Arial" panose="020B0604020202020204" pitchFamily="34" charset="0"/>
            </a:endParaRPr>
          </a:p>
          <a:p>
            <a:pPr marL="3175" indent="0" algn="just">
              <a:buNone/>
            </a:pP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6724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322263" y="404813"/>
            <a:ext cx="84470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lnSpc>
                <a:spcPct val="80000"/>
              </a:lnSpc>
              <a:spcBef>
                <a:spcPts val="1525"/>
              </a:spcBef>
              <a:spcAft>
                <a:spcPct val="0"/>
              </a:spcAft>
              <a:buClrTx/>
              <a:buSzPct val="100000"/>
              <a:buFontTx/>
              <a:buNone/>
            </a:pPr>
            <a:r>
              <a:rPr lang="ru-RU" altLang="ru-RU" sz="5400" dirty="0">
                <a:solidFill>
                  <a:srgbClr val="7030A0"/>
                </a:solidFill>
                <a:latin typeface="Candara" pitchFamily="32" charset="0"/>
              </a:rPr>
              <a:t>Вводная часть</a:t>
            </a:r>
          </a:p>
        </p:txBody>
      </p:sp>
      <p:pic>
        <p:nvPicPr>
          <p:cNvPr id="5" name="Рисунок 4" descr="http://images.myshared.ru/29/1306413/slide_1.jpg"/>
          <p:cNvPicPr/>
          <p:nvPr/>
        </p:nvPicPr>
        <p:blipFill>
          <a:blip r:embed="rId3">
            <a:extLst>
              <a:ext uri="{28A0092B-C50C-407E-A947-70E740481C1C}">
                <a14:useLocalDpi xmlns:a14="http://schemas.microsoft.com/office/drawing/2010/main" val="0"/>
              </a:ext>
            </a:extLst>
          </a:blip>
          <a:srcRect/>
          <a:stretch>
            <a:fillRect/>
          </a:stretch>
        </p:blipFill>
        <p:spPr bwMode="auto">
          <a:xfrm>
            <a:off x="585179" y="1169368"/>
            <a:ext cx="8019269" cy="5499992"/>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0" y="310754"/>
            <a:ext cx="90154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Рост бюджетных поступлений планируется достичь за счет:</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выявления и пресечения схем минимизации налогов, совершенствования методов контроля легализации «теневой» заработной платы;</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совершенствования применения специальных налоговых режимов для развития малого и среднего предпринимательства;</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совершенствование методов налогового администрирования, повышение уровня ответственности главных администраторов доходов за выполнение плановых показателей поступления доходов в бюджет муниципального образования Красносельское Юрьев-Польского района;</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проведение оценки социальной и бюджетной эффективности налоговых расходов;</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совершенствования управления муниципальной собственностью.</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Координация работы муниципального образования Красносельское Юрьев-Польского района по мобилизации доходов в местный бюджет будет осуществляться в рамках деятельности комиссии по увеличению поступления налоговых и неналоговых доходов в бюджет муниципального образования Красносельское Юрьев-Польского района и легализации объектов налогообложения.</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            Формирование налоговых и неналоговых доходов будет основываться на вступивших в силу, а также планируемых к принятию с 2024 года изменений федерального, регионального и местного законодательства.</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Изменения, внесенные на федеральном уровне:</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-с 1 января 2026 года увеличивается норматив зачисления акцизов на нефтепродукты в бюджеты субъектов Российской Федерации  с 74,9% до 88%, соответственно увеличится процент отчислений в бюджет муниципального района;</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-с 1 января 2024 года увеличиваются социальные налоговые вычеты по налогу на доходы физических лиц : за обучение - с 50000 рублей до 110000 рублей; за медицинские и физкультурно-оздоровительные услуги - со 120000 до 150000 рублей; </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-устанавливается первоочередной порядок зачисления налога на доходы физических лиц в бюджеты муниципальных районов из средств на едином налоговом счете;  </a:t>
            </a:r>
            <a:endParaRPr lang="ru-RU" sz="1000" dirty="0">
              <a:solidFill>
                <a:schemeClr val="tx1"/>
              </a:solidFill>
              <a:latin typeface="Arial" panose="020B0604020202020204" pitchFamily="34" charset="0"/>
              <a:ea typeface="Arial" panose="020B0604020202020204" pitchFamily="34" charset="0"/>
            </a:endParaRPr>
          </a:p>
          <a:p>
            <a:pPr indent="0" algn="just">
              <a:spcAft>
                <a:spcPts val="0"/>
              </a:spcAft>
              <a:buNone/>
            </a:pPr>
            <a:r>
              <a:rPr lang="ru-RU" sz="1400" dirty="0">
                <a:solidFill>
                  <a:schemeClr val="tx1"/>
                </a:solidFill>
                <a:latin typeface="Times New Roman" panose="02020603050405020304" pitchFamily="18" charset="0"/>
                <a:ea typeface="Arial" panose="020B0604020202020204" pitchFamily="34" charset="0"/>
              </a:rPr>
              <a:t>-усовершенствуется институт «единого налогового платежа», изменения направлены на повышение ритмичности поступления доходов в местные бюджеты;</a:t>
            </a:r>
            <a:endParaRPr lang="ru-RU" sz="1000" dirty="0">
              <a:solidFill>
                <a:schemeClr val="tx1"/>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1055095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0" y="310754"/>
            <a:ext cx="90154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indent="0" algn="just">
              <a:spcAft>
                <a:spcPts val="0"/>
              </a:spcAft>
              <a:buNone/>
            </a:pPr>
            <a:r>
              <a:rPr lang="ru-RU" sz="1400" dirty="0">
                <a:solidFill>
                  <a:srgbClr val="000000"/>
                </a:solidFill>
                <a:latin typeface="Times New Roman" panose="02020603050405020304" pitchFamily="18" charset="0"/>
                <a:ea typeface="Arial" panose="020B0604020202020204" pitchFamily="34" charset="0"/>
              </a:rPr>
              <a:t>-упрощается порядок освобождения от транспортного налога автомобилей в розыске. Без заявления налогоплательщика будет прекращено исчисление налога с начала розыска автомобиля до его возврата владельцу. </a:t>
            </a:r>
            <a:endParaRPr lang="ru-RU" sz="1000" dirty="0">
              <a:solidFill>
                <a:srgbClr val="000000"/>
              </a:solidFill>
              <a:latin typeface="Arial" panose="020B0604020202020204" pitchFamily="34" charset="0"/>
              <a:ea typeface="Arial" panose="020B0604020202020204" pitchFamily="34" charset="0"/>
            </a:endParaRPr>
          </a:p>
          <a:p>
            <a:pPr indent="0" algn="just">
              <a:spcAft>
                <a:spcPts val="0"/>
              </a:spcAft>
              <a:buNone/>
            </a:pPr>
            <a:r>
              <a:rPr lang="ru-RU" sz="1400" dirty="0">
                <a:solidFill>
                  <a:srgbClr val="000000"/>
                </a:solidFill>
                <a:latin typeface="Times New Roman" panose="02020603050405020304" pitchFamily="18" charset="0"/>
                <a:ea typeface="Arial" panose="020B0604020202020204" pitchFamily="34" charset="0"/>
              </a:rPr>
              <a:t>              Изменения, внесенные на региональном уровне:</a:t>
            </a:r>
            <a:endParaRPr lang="ru-RU" sz="1000" dirty="0">
              <a:solidFill>
                <a:srgbClr val="000000"/>
              </a:solidFill>
              <a:latin typeface="Arial" panose="020B0604020202020204" pitchFamily="34" charset="0"/>
              <a:ea typeface="Arial" panose="020B0604020202020204" pitchFamily="34" charset="0"/>
            </a:endParaRPr>
          </a:p>
          <a:p>
            <a:pPr indent="0" algn="just">
              <a:spcAft>
                <a:spcPts val="0"/>
              </a:spcAft>
              <a:buNone/>
            </a:pPr>
            <a:r>
              <a:rPr lang="ru-RU" sz="1400" dirty="0">
                <a:solidFill>
                  <a:srgbClr val="000000"/>
                </a:solidFill>
                <a:latin typeface="Times New Roman" panose="02020603050405020304" pitchFamily="18" charset="0"/>
                <a:ea typeface="Arial" panose="020B0604020202020204" pitchFamily="34" charset="0"/>
              </a:rPr>
              <a:t>-по упрощенной и патентной системам налогообложения до 1 января 2025 года устанавливается налоговая ставка в размере 0 процентов для налогоплательщиков-индивидуальных предпринимателей, впервые зарегистрированных и осуществляющих предпринимательскую деятельность в производственной, социальной и (или) научной сферах, а также в сфере бытовых услуг населению и услуг по предоставлению мест для временного проживания;</a:t>
            </a:r>
            <a:endParaRPr lang="ru-RU" sz="1000" dirty="0">
              <a:solidFill>
                <a:srgbClr val="000000"/>
              </a:solidFill>
              <a:latin typeface="Arial" panose="020B0604020202020204" pitchFamily="34" charset="0"/>
              <a:ea typeface="Arial" panose="020B0604020202020204" pitchFamily="34" charset="0"/>
            </a:endParaRPr>
          </a:p>
          <a:p>
            <a:pPr indent="0" algn="just">
              <a:spcAft>
                <a:spcPts val="0"/>
              </a:spcAft>
              <a:buNone/>
            </a:pPr>
            <a:r>
              <a:rPr lang="ru-RU" sz="1400" dirty="0">
                <a:solidFill>
                  <a:srgbClr val="000000"/>
                </a:solidFill>
                <a:latin typeface="Times New Roman" panose="02020603050405020304" pitchFamily="18" charset="0"/>
                <a:ea typeface="Arial" panose="020B0604020202020204" pitchFamily="34" charset="0"/>
              </a:rPr>
              <a:t>-принят Закон Владимирской области «О поддержке семейных предприятий во Владимирской области», позволяющий стимулировать развитие на территории области семейного бизнеса, как особого сегмента малого и среднего предпринимательства; </a:t>
            </a:r>
            <a:endParaRPr lang="ru-RU" sz="1000" dirty="0">
              <a:solidFill>
                <a:srgbClr val="000000"/>
              </a:solidFill>
              <a:latin typeface="Arial" panose="020B0604020202020204" pitchFamily="34" charset="0"/>
              <a:ea typeface="Arial" panose="020B0604020202020204" pitchFamily="34" charset="0"/>
            </a:endParaRPr>
          </a:p>
          <a:p>
            <a:pPr indent="0" algn="just">
              <a:spcAft>
                <a:spcPts val="0"/>
              </a:spcAft>
              <a:buNone/>
            </a:pPr>
            <a:r>
              <a:rPr lang="ru-RU" sz="1400" dirty="0">
                <a:solidFill>
                  <a:srgbClr val="000000"/>
                </a:solidFill>
                <a:latin typeface="Times New Roman" panose="02020603050405020304" pitchFamily="18" charset="0"/>
                <a:ea typeface="Arial" panose="020B0604020202020204" pitchFamily="34" charset="0"/>
              </a:rPr>
              <a:t>-планируется введение инвестиционного налогового вычета для организаций, осуществляющих деятельность в сфере телекоммуникаций, заключивших соглашение о взаимодействии при реализации мероприятий                                  Государственной программы области «Информационное общество».</a:t>
            </a:r>
            <a:endParaRPr lang="ru-RU" sz="1000" dirty="0">
              <a:solidFill>
                <a:srgbClr val="000000"/>
              </a:solidFill>
              <a:latin typeface="Arial" panose="020B0604020202020204" pitchFamily="34" charset="0"/>
              <a:ea typeface="Arial" panose="020B0604020202020204" pitchFamily="34" charset="0"/>
            </a:endParaRPr>
          </a:p>
          <a:p>
            <a:pPr indent="0" algn="just">
              <a:spcAft>
                <a:spcPts val="0"/>
              </a:spcAft>
              <a:buNone/>
            </a:pPr>
            <a:r>
              <a:rPr lang="ru-RU" sz="1400" dirty="0">
                <a:solidFill>
                  <a:srgbClr val="000000"/>
                </a:solidFill>
                <a:latin typeface="Times New Roman" panose="02020603050405020304" pitchFamily="18" charset="0"/>
                <a:ea typeface="Arial" panose="020B0604020202020204" pitchFamily="34" charset="0"/>
              </a:rPr>
              <a:t>               На региональном и местном уровне сохраняются все ранее установленные налоговые расходы для физических лиц (налоговые льготы и налоговые вычеты).</a:t>
            </a:r>
            <a:endParaRPr lang="ru-RU" sz="1000" dirty="0">
              <a:solidFill>
                <a:srgbClr val="000000"/>
              </a:solidFill>
              <a:latin typeface="Arial" panose="020B0604020202020204" pitchFamily="34" charset="0"/>
              <a:ea typeface="Arial" panose="020B0604020202020204" pitchFamily="34" charset="0"/>
            </a:endParaRPr>
          </a:p>
          <a:p>
            <a:pPr indent="0" algn="just">
              <a:spcAft>
                <a:spcPts val="0"/>
              </a:spcAft>
              <a:buNone/>
            </a:pPr>
            <a:r>
              <a:rPr lang="ru-RU" sz="1400" dirty="0">
                <a:solidFill>
                  <a:srgbClr val="000000"/>
                </a:solidFill>
                <a:latin typeface="Times New Roman" panose="02020603050405020304" pitchFamily="18" charset="0"/>
                <a:ea typeface="Arial" panose="020B0604020202020204" pitchFamily="34" charset="0"/>
              </a:rPr>
              <a:t> </a:t>
            </a:r>
            <a:endParaRPr lang="ru-RU" sz="1000" dirty="0">
              <a:solidFill>
                <a:srgbClr val="00000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0827442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395536" y="188640"/>
            <a:ext cx="8619876"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marL="3175" indent="0" algn="just">
              <a:buNone/>
            </a:pPr>
            <a:endParaRPr lang="ru-RU" sz="1400" dirty="0">
              <a:latin typeface="Times New Roman" panose="02020603050405020304" pitchFamily="18" charset="0"/>
              <a:cs typeface="Times New Roman" panose="02020603050405020304" pitchFamily="18" charset="0"/>
            </a:endParaRPr>
          </a:p>
          <a:p>
            <a:pPr indent="0" algn="just">
              <a:spcAft>
                <a:spcPts val="0"/>
              </a:spcAft>
              <a:buNone/>
            </a:pPr>
            <a:r>
              <a:rPr lang="ru-RU" sz="1400" dirty="0">
                <a:latin typeface="Times New Roman" panose="02020603050405020304" pitchFamily="18" charset="0"/>
                <a:ea typeface="Times New Roman" panose="02020603050405020304" pitchFamily="18" charset="0"/>
              </a:rPr>
              <a:t> 3</a:t>
            </a:r>
            <a:r>
              <a:rPr lang="ru-RU" sz="1400" b="1" dirty="0">
                <a:latin typeface="Times New Roman" panose="02020603050405020304" pitchFamily="18" charset="0"/>
                <a:ea typeface="Times New Roman" panose="02020603050405020304" pitchFamily="18" charset="0"/>
              </a:rPr>
              <a:t>. Основные параметры налоговых и неналоговых доходов бюджета    муниципального образования Красносельское Юрьев-Польского района </a:t>
            </a:r>
            <a:endParaRPr lang="ru-RU" sz="1000" dirty="0">
              <a:latin typeface="Times New Roman" panose="02020603050405020304" pitchFamily="18" charset="0"/>
              <a:ea typeface="Times New Roman" panose="02020603050405020304" pitchFamily="18" charset="0"/>
            </a:endParaRPr>
          </a:p>
          <a:p>
            <a:pPr indent="0" algn="just">
              <a:spcAft>
                <a:spcPts val="0"/>
              </a:spcAft>
              <a:buNone/>
            </a:pPr>
            <a:r>
              <a:rPr lang="ru-RU" sz="1400" dirty="0">
                <a:latin typeface="Times New Roman" panose="02020603050405020304" pitchFamily="18" charset="0"/>
                <a:ea typeface="Times New Roman" panose="02020603050405020304" pitchFamily="18" charset="0"/>
              </a:rPr>
              <a:t> </a:t>
            </a:r>
            <a:endParaRPr lang="ru-RU" sz="1000" dirty="0">
              <a:latin typeface="Times New Roman" panose="02020603050405020304" pitchFamily="18" charset="0"/>
              <a:ea typeface="Times New Roman" panose="02020603050405020304" pitchFamily="18" charset="0"/>
            </a:endParaRPr>
          </a:p>
          <a:p>
            <a:pPr indent="0" algn="just">
              <a:spcAft>
                <a:spcPts val="0"/>
              </a:spcAft>
              <a:buNone/>
            </a:pPr>
            <a:r>
              <a:rPr lang="ru-RU" sz="1400" dirty="0">
                <a:latin typeface="Times New Roman" panose="02020603050405020304" pitchFamily="18" charset="0"/>
                <a:ea typeface="Times New Roman" panose="02020603050405020304" pitchFamily="18" charset="0"/>
              </a:rPr>
              <a:t>Основой для расчета налоговых и неналоговых доходов являются основные показатели прогноза социально-экономического развития на 2024-2026 годы.</a:t>
            </a:r>
            <a:endParaRPr lang="ru-RU" sz="1000" dirty="0">
              <a:latin typeface="Times New Roman" panose="02020603050405020304" pitchFamily="18" charset="0"/>
              <a:ea typeface="Times New Roman" panose="02020603050405020304" pitchFamily="18" charset="0"/>
            </a:endParaRPr>
          </a:p>
          <a:p>
            <a:pPr indent="0" algn="just">
              <a:spcAft>
                <a:spcPts val="0"/>
              </a:spcAft>
              <a:buNone/>
            </a:pPr>
            <a:r>
              <a:rPr lang="ru-RU" sz="1400" dirty="0">
                <a:latin typeface="Times New Roman" panose="02020603050405020304" pitchFamily="18" charset="0"/>
                <a:ea typeface="Times New Roman" panose="02020603050405020304" pitchFamily="18" charset="0"/>
              </a:rPr>
              <a:t>Основные направления налоговой политики муниципального образования Красносельское Юрьев-Польского района определяют параметры налоговых и неналоговых доходов бюджета муниципального образования Красносельское Юрьев-Польского района на 2024 год (таблица 2).</a:t>
            </a:r>
            <a:endParaRPr lang="ru-RU" sz="1000" dirty="0">
              <a:latin typeface="Times New Roman" panose="02020603050405020304" pitchFamily="18" charset="0"/>
              <a:ea typeface="Times New Roman" panose="02020603050405020304" pitchFamily="18" charset="0"/>
            </a:endParaRPr>
          </a:p>
          <a:p>
            <a:pPr marL="3175" indent="0" algn="just">
              <a:buNone/>
            </a:pPr>
            <a:endParaRPr lang="ru-RU" sz="1400" dirty="0">
              <a:latin typeface="Times New Roman" panose="02020603050405020304" pitchFamily="18" charset="0"/>
              <a:cs typeface="Times New Roman" panose="02020603050405020304" pitchFamily="18" charset="0"/>
            </a:endParaRPr>
          </a:p>
          <a:p>
            <a:pPr marL="3175" indent="0" algn="just">
              <a:buNone/>
            </a:pPr>
            <a:endParaRPr lang="ru-RU" sz="1400" dirty="0">
              <a:latin typeface="Times New Roman" panose="02020603050405020304" pitchFamily="18" charset="0"/>
              <a:cs typeface="Times New Roman" panose="02020603050405020304" pitchFamily="18" charset="0"/>
            </a:endParaRPr>
          </a:p>
          <a:p>
            <a:pPr marL="3175" indent="0" algn="just">
              <a:buNone/>
            </a:pPr>
            <a:endParaRPr lang="ru-RU" sz="1400" dirty="0">
              <a:latin typeface="Times New Roman" panose="02020603050405020304" pitchFamily="18" charset="0"/>
              <a:cs typeface="Times New Roman" panose="02020603050405020304" pitchFamily="18" charset="0"/>
            </a:endParaRPr>
          </a:p>
          <a:p>
            <a:pPr marL="3175" indent="0" algn="just">
              <a:buNone/>
            </a:pPr>
            <a:endParaRPr lang="ru-RU" sz="1400" dirty="0">
              <a:latin typeface="Times New Roman" panose="02020603050405020304" pitchFamily="18" charset="0"/>
              <a:cs typeface="Times New Roman" panose="02020603050405020304" pitchFamily="18" charset="0"/>
            </a:endParaRPr>
          </a:p>
          <a:p>
            <a:pPr marL="3175" indent="0" algn="ctr">
              <a:buNone/>
            </a:pPr>
            <a:r>
              <a:rPr lang="ru-RU" sz="1400" b="1" dirty="0">
                <a:latin typeface="Times New Roman" panose="02020603050405020304" pitchFamily="18" charset="0"/>
                <a:cs typeface="Times New Roman" panose="02020603050405020304" pitchFamily="18" charset="0"/>
              </a:rPr>
              <a:t>Прогноз поступления налоговых и неналоговых доходов бюджета муниципального образования Красносельское Юрьев-Польского района на 2023-2026 годы</a:t>
            </a:r>
            <a:endParaRPr lang="ru-RU" sz="1400" dirty="0">
              <a:latin typeface="Times New Roman" panose="02020603050405020304" pitchFamily="18" charset="0"/>
              <a:cs typeface="Times New Roman" panose="02020603050405020304" pitchFamily="18"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708550786"/>
              </p:ext>
            </p:extLst>
          </p:nvPr>
        </p:nvGraphicFramePr>
        <p:xfrm>
          <a:off x="715904" y="4653136"/>
          <a:ext cx="8280920" cy="1440159"/>
        </p:xfrm>
        <a:graphic>
          <a:graphicData uri="http://schemas.openxmlformats.org/drawingml/2006/table">
            <a:tbl>
              <a:tblPr>
                <a:tableStyleId>{5C22544A-7EE6-4342-B048-85BDC9FD1C3A}</a:tableStyleId>
              </a:tblPr>
              <a:tblGrid>
                <a:gridCol w="3528392">
                  <a:extLst>
                    <a:ext uri="{9D8B030D-6E8A-4147-A177-3AD203B41FA5}">
                      <a16:colId xmlns:a16="http://schemas.microsoft.com/office/drawing/2014/main" val="1361642465"/>
                    </a:ext>
                  </a:extLst>
                </a:gridCol>
                <a:gridCol w="947060">
                  <a:extLst>
                    <a:ext uri="{9D8B030D-6E8A-4147-A177-3AD203B41FA5}">
                      <a16:colId xmlns:a16="http://schemas.microsoft.com/office/drawing/2014/main" val="2657915375"/>
                    </a:ext>
                  </a:extLst>
                </a:gridCol>
                <a:gridCol w="1301584">
                  <a:extLst>
                    <a:ext uri="{9D8B030D-6E8A-4147-A177-3AD203B41FA5}">
                      <a16:colId xmlns:a16="http://schemas.microsoft.com/office/drawing/2014/main" val="788683947"/>
                    </a:ext>
                  </a:extLst>
                </a:gridCol>
                <a:gridCol w="1251525">
                  <a:extLst>
                    <a:ext uri="{9D8B030D-6E8A-4147-A177-3AD203B41FA5}">
                      <a16:colId xmlns:a16="http://schemas.microsoft.com/office/drawing/2014/main" val="1127528212"/>
                    </a:ext>
                  </a:extLst>
                </a:gridCol>
                <a:gridCol w="1252359">
                  <a:extLst>
                    <a:ext uri="{9D8B030D-6E8A-4147-A177-3AD203B41FA5}">
                      <a16:colId xmlns:a16="http://schemas.microsoft.com/office/drawing/2014/main" val="1983975635"/>
                    </a:ext>
                  </a:extLst>
                </a:gridCol>
              </a:tblGrid>
              <a:tr h="883448">
                <a:tc>
                  <a:txBody>
                    <a:bodyPr/>
                    <a:lstStyle/>
                    <a:p>
                      <a:pPr algn="ctr">
                        <a:spcAft>
                          <a:spcPts val="0"/>
                        </a:spcAft>
                      </a:pPr>
                      <a:r>
                        <a:rPr lang="ru-RU" sz="1200" dirty="0">
                          <a:effectLst/>
                        </a:rPr>
                        <a:t>Показатели</a:t>
                      </a:r>
                      <a:endParaRPr lang="ru-RU" sz="1000" dirty="0">
                        <a:effectLst/>
                        <a:latin typeface="Times New Roman" panose="02020603050405020304" pitchFamily="18" charset="0"/>
                        <a:ea typeface="Times New Roman" panose="02020603050405020304" pitchFamily="18" charset="0"/>
                      </a:endParaRPr>
                    </a:p>
                  </a:txBody>
                  <a:tcPr marL="34925" marR="34925" marT="34925" marB="34925" anchor="ctr"/>
                </a:tc>
                <a:tc>
                  <a:txBody>
                    <a:bodyPr/>
                    <a:lstStyle/>
                    <a:p>
                      <a:pPr algn="ctr">
                        <a:spcAft>
                          <a:spcPts val="0"/>
                        </a:spcAft>
                      </a:pPr>
                      <a:r>
                        <a:rPr lang="ru-RU" sz="1200" dirty="0">
                          <a:effectLst/>
                        </a:rPr>
                        <a:t>Ожидаемое исполнение 2023 года</a:t>
                      </a:r>
                      <a:endParaRPr lang="ru-RU" sz="1000" dirty="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ru-RU" sz="1200" dirty="0">
                          <a:effectLst/>
                        </a:rPr>
                        <a:t>Прогноз  на 2024 год</a:t>
                      </a:r>
                      <a:endParaRPr lang="ru-RU" sz="1000" dirty="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ru-RU" sz="1200" dirty="0">
                          <a:effectLst/>
                        </a:rPr>
                        <a:t>Прогноз на 2025 год</a:t>
                      </a:r>
                      <a:endParaRPr lang="ru-RU" sz="1000" dirty="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marL="38100" marR="38100" indent="114300" algn="ctr">
                        <a:spcAft>
                          <a:spcPts val="0"/>
                        </a:spcAft>
                      </a:pPr>
                      <a:r>
                        <a:rPr lang="ru-RU" sz="1200" dirty="0">
                          <a:effectLst/>
                        </a:rPr>
                        <a:t> Прогноз на  2026 год</a:t>
                      </a:r>
                      <a:endParaRPr lang="ru-RU" sz="1000" dirty="0">
                        <a:effectLst/>
                        <a:latin typeface="Times New Roman" panose="02020603050405020304" pitchFamily="18" charset="0"/>
                        <a:ea typeface="Times New Roman" panose="02020603050405020304" pitchFamily="18" charset="0"/>
                      </a:endParaRPr>
                    </a:p>
                  </a:txBody>
                  <a:tcPr marL="34925" marR="34925" marT="34925" marB="34925"/>
                </a:tc>
                <a:extLst>
                  <a:ext uri="{0D108BD9-81ED-4DB2-BD59-A6C34878D82A}">
                    <a16:rowId xmlns:a16="http://schemas.microsoft.com/office/drawing/2014/main" val="1187749732"/>
                  </a:ext>
                </a:extLst>
              </a:tr>
              <a:tr h="556711">
                <a:tc>
                  <a:txBody>
                    <a:bodyPr/>
                    <a:lstStyle/>
                    <a:p>
                      <a:pPr algn="just">
                        <a:spcAft>
                          <a:spcPts val="0"/>
                        </a:spcAft>
                      </a:pPr>
                      <a:r>
                        <a:rPr lang="ru-RU" sz="1200" dirty="0">
                          <a:effectLst/>
                        </a:rPr>
                        <a:t>Налоговые и неналоговые доходы, тыс. руб.</a:t>
                      </a:r>
                      <a:endParaRPr lang="ru-RU" sz="1000" dirty="0">
                        <a:effectLst/>
                        <a:latin typeface="Times New Roman" panose="02020603050405020304" pitchFamily="18" charset="0"/>
                        <a:ea typeface="Times New Roman" panose="02020603050405020304" pitchFamily="18" charset="0"/>
                      </a:endParaRPr>
                    </a:p>
                  </a:txBody>
                  <a:tcPr marL="34925" marR="34925" marT="34925" marB="34925" anchor="ctr"/>
                </a:tc>
                <a:tc>
                  <a:txBody>
                    <a:bodyPr/>
                    <a:lstStyle/>
                    <a:p>
                      <a:pPr algn="ctr">
                        <a:spcAft>
                          <a:spcPts val="0"/>
                        </a:spcAft>
                      </a:pPr>
                      <a:r>
                        <a:rPr lang="ru-RU" sz="1200" dirty="0">
                          <a:effectLst/>
                        </a:rPr>
                        <a:t>23387</a:t>
                      </a:r>
                      <a:endParaRPr lang="ru-RU" sz="1000" dirty="0">
                        <a:effectLst/>
                        <a:latin typeface="Times New Roman" panose="02020603050405020304" pitchFamily="18" charset="0"/>
                        <a:ea typeface="Times New Roman" panose="02020603050405020304" pitchFamily="18" charset="0"/>
                      </a:endParaRPr>
                    </a:p>
                  </a:txBody>
                  <a:tcPr marL="34925" marR="34925" marT="34925" marB="34925" anchor="ctr"/>
                </a:tc>
                <a:tc>
                  <a:txBody>
                    <a:bodyPr/>
                    <a:lstStyle/>
                    <a:p>
                      <a:pPr algn="ctr">
                        <a:spcAft>
                          <a:spcPts val="0"/>
                        </a:spcAft>
                      </a:pPr>
                      <a:r>
                        <a:rPr lang="ru-RU" sz="1200" dirty="0">
                          <a:effectLst/>
                        </a:rPr>
                        <a:t>19512</a:t>
                      </a:r>
                      <a:endParaRPr lang="ru-RU" sz="1000" dirty="0">
                        <a:effectLst/>
                        <a:latin typeface="Times New Roman" panose="02020603050405020304" pitchFamily="18" charset="0"/>
                        <a:ea typeface="Times New Roman" panose="02020603050405020304" pitchFamily="18" charset="0"/>
                      </a:endParaRPr>
                    </a:p>
                  </a:txBody>
                  <a:tcPr marL="34925" marR="34925" marT="34925" marB="34925" anchor="ctr"/>
                </a:tc>
                <a:tc>
                  <a:txBody>
                    <a:bodyPr/>
                    <a:lstStyle/>
                    <a:p>
                      <a:pPr algn="ctr">
                        <a:spcAft>
                          <a:spcPts val="0"/>
                        </a:spcAft>
                      </a:pPr>
                      <a:r>
                        <a:rPr lang="ru-RU" sz="1200" dirty="0">
                          <a:effectLst/>
                        </a:rPr>
                        <a:t>19269</a:t>
                      </a:r>
                      <a:endParaRPr lang="ru-RU" sz="1000" dirty="0">
                        <a:effectLst/>
                        <a:latin typeface="Times New Roman" panose="02020603050405020304" pitchFamily="18" charset="0"/>
                        <a:ea typeface="Times New Roman" panose="02020603050405020304" pitchFamily="18" charset="0"/>
                      </a:endParaRPr>
                    </a:p>
                  </a:txBody>
                  <a:tcPr marL="34925" marR="34925" marT="34925" marB="34925" anchor="ctr"/>
                </a:tc>
                <a:tc>
                  <a:txBody>
                    <a:bodyPr/>
                    <a:lstStyle/>
                    <a:p>
                      <a:pPr algn="ctr">
                        <a:spcAft>
                          <a:spcPts val="0"/>
                        </a:spcAft>
                      </a:pPr>
                      <a:r>
                        <a:rPr lang="ru-RU" sz="1200" dirty="0">
                          <a:effectLst/>
                        </a:rPr>
                        <a:t>18707</a:t>
                      </a:r>
                      <a:endParaRPr lang="ru-RU" sz="1000" dirty="0">
                        <a:effectLst/>
                        <a:latin typeface="Times New Roman" panose="02020603050405020304" pitchFamily="18" charset="0"/>
                        <a:ea typeface="Times New Roman" panose="02020603050405020304" pitchFamily="18" charset="0"/>
                      </a:endParaRPr>
                    </a:p>
                  </a:txBody>
                  <a:tcPr marL="34925" marR="34925" marT="34925" marB="34925" anchor="ctr"/>
                </a:tc>
                <a:extLst>
                  <a:ext uri="{0D108BD9-81ED-4DB2-BD59-A6C34878D82A}">
                    <a16:rowId xmlns:a16="http://schemas.microsoft.com/office/drawing/2014/main" val="4120604214"/>
                  </a:ext>
                </a:extLst>
              </a:tr>
            </a:tbl>
          </a:graphicData>
        </a:graphic>
      </p:graphicFrame>
    </p:spTree>
    <p:extLst>
      <p:ext uri="{BB962C8B-B14F-4D97-AF65-F5344CB8AC3E}">
        <p14:creationId xmlns:p14="http://schemas.microsoft.com/office/powerpoint/2010/main" val="27189933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467544" y="305768"/>
            <a:ext cx="8547869" cy="642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marL="3175" indent="0" algn="ctr">
              <a:buNone/>
            </a:pPr>
            <a:r>
              <a:rPr lang="ru-RU" sz="1400" b="1" dirty="0">
                <a:latin typeface="Times New Roman" panose="02020603050405020304" pitchFamily="18" charset="0"/>
                <a:cs typeface="Times New Roman" panose="02020603050405020304" pitchFamily="18" charset="0"/>
              </a:rPr>
              <a:t>Основные направления бюджетной политики</a:t>
            </a:r>
          </a:p>
          <a:p>
            <a:pPr marL="3175" indent="0" algn="ctr">
              <a:buNone/>
            </a:pPr>
            <a:r>
              <a:rPr lang="ru-RU" sz="1400" b="1" dirty="0">
                <a:latin typeface="Times New Roman" panose="02020603050405020304" pitchFamily="18" charset="0"/>
                <a:cs typeface="Times New Roman" panose="02020603050405020304" pitchFamily="18" charset="0"/>
              </a:rPr>
              <a:t>муниципального образования Красносельское на 2024 год</a:t>
            </a:r>
          </a:p>
          <a:p>
            <a:pPr marL="3175" indent="0" algn="just">
              <a:spcAft>
                <a:spcPts val="0"/>
              </a:spcAft>
              <a:buNone/>
            </a:pPr>
            <a:r>
              <a:rPr lang="ru-RU" sz="1400" dirty="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ea typeface="Times New Roman" panose="02020603050405020304" pitchFamily="18" charset="0"/>
              </a:rPr>
              <a:t> Основные направления бюджетной политики муниципального образования Юрьев-Польский район на 2024 год (далее – основные направления бюджетной политики) разработаны в соответствии со статьей 172 Бюджетного кодекса Российской Федерации. </a:t>
            </a:r>
            <a:endParaRPr lang="ru-RU" sz="1400" b="1" dirty="0">
              <a:solidFill>
                <a:schemeClr val="tx1"/>
              </a:solidFill>
              <a:latin typeface="Times New Roman" panose="02020603050405020304" pitchFamily="18" charset="0"/>
              <a:ea typeface="Times New Roman" panose="02020603050405020304" pitchFamily="18" charset="0"/>
            </a:endParaRPr>
          </a:p>
          <a:p>
            <a:pPr indent="0" algn="just">
              <a:spcAft>
                <a:spcPts val="0"/>
              </a:spcAft>
              <a:buNone/>
            </a:pPr>
            <a:r>
              <a:rPr lang="ru-RU" sz="1400" b="1" dirty="0">
                <a:solidFill>
                  <a:schemeClr val="tx1"/>
                </a:solidFill>
                <a:latin typeface="Arial" panose="020B0604020202020204" pitchFamily="34" charset="0"/>
                <a:ea typeface="Times New Roman" panose="02020603050405020304" pitchFamily="18" charset="0"/>
              </a:rPr>
              <a:t> </a:t>
            </a:r>
            <a:endParaRPr lang="ru-RU" sz="1400" dirty="0">
              <a:solidFill>
                <a:schemeClr val="tx1"/>
              </a:solidFill>
              <a:latin typeface="Arial" panose="020B0604020202020204" pitchFamily="34" charset="0"/>
              <a:ea typeface="Times New Roman" panose="02020603050405020304" pitchFamily="18" charset="0"/>
            </a:endParaRPr>
          </a:p>
          <a:p>
            <a:pPr marL="3175" indent="0" algn="ctr">
              <a:spcAft>
                <a:spcPts val="0"/>
              </a:spcAft>
              <a:buNone/>
            </a:pPr>
            <a:r>
              <a:rPr lang="ru-RU" sz="1400" b="1" dirty="0">
                <a:solidFill>
                  <a:schemeClr val="tx1"/>
                </a:solidFill>
                <a:latin typeface="Times New Roman" panose="02020603050405020304" pitchFamily="18" charset="0"/>
                <a:ea typeface="Times New Roman" panose="02020603050405020304" pitchFamily="18" charset="0"/>
              </a:rPr>
              <a:t>1. Основные цели и задачи бюджетной политики на 2024 год</a:t>
            </a:r>
            <a:endParaRPr lang="ru-RU" sz="1400" dirty="0">
              <a:solidFill>
                <a:schemeClr val="tx1"/>
              </a:solidFill>
              <a:latin typeface="Times New Roman" panose="02020603050405020304" pitchFamily="18" charset="0"/>
              <a:ea typeface="Times New Roman" panose="02020603050405020304" pitchFamily="18" charset="0"/>
            </a:endParaRPr>
          </a:p>
          <a:p>
            <a:pPr indent="0" algn="just">
              <a:buNone/>
            </a:pPr>
            <a:r>
              <a:rPr lang="ru-RU" sz="1400" dirty="0">
                <a:solidFill>
                  <a:schemeClr val="tx1"/>
                </a:solidFill>
              </a:rPr>
              <a:t>      </a:t>
            </a:r>
            <a:r>
              <a:rPr lang="ru-RU" sz="1400" dirty="0">
                <a:solidFill>
                  <a:schemeClr val="tx1"/>
                </a:solidFill>
                <a:latin typeface="Times New Roman" panose="02020603050405020304" pitchFamily="18" charset="0"/>
                <a:ea typeface="Times New Roman" panose="02020603050405020304" pitchFamily="18" charset="0"/>
              </a:rPr>
              <a:t>Целью бюджетной политики является определение основных подходов к формированию проекта бюджета муниципального образования Красносельское Юрьев-Польского района на 2024 год.</a:t>
            </a: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Задачей бюджетной политики является переход от антикризисной повестки к реализации национальных целей развития, направленных на социальную поддержку нуждающихся граждан, повышение благосостояния граждан и </a:t>
            </a:r>
            <a:r>
              <a:rPr lang="ru-RU" sz="1400" dirty="0" err="1">
                <a:solidFill>
                  <a:schemeClr val="tx1"/>
                </a:solidFill>
                <a:latin typeface="Times New Roman" panose="02020603050405020304" pitchFamily="18" charset="0"/>
                <a:ea typeface="Times New Roman" panose="02020603050405020304" pitchFamily="18" charset="0"/>
              </a:rPr>
              <a:t>народосбережение</a:t>
            </a:r>
            <a:r>
              <a:rPr lang="ru-RU" sz="1400" dirty="0">
                <a:solidFill>
                  <a:schemeClr val="tx1"/>
                </a:solidFill>
                <a:latin typeface="Times New Roman" panose="02020603050405020304" pitchFamily="18" charset="0"/>
                <a:ea typeface="Times New Roman" panose="02020603050405020304" pitchFamily="18" charset="0"/>
              </a:rPr>
              <a:t>, опережающее развитие транспортной, коммунальной и социальной инфраструктуры, проведение сбалансированной долговой политики, рациональное и эффективное использование имеющихся бюджетных средств. При этом выплаты социальных пособий и заработной платы работникам бюджетной сферы являются приоритетом бюджетной политики и будут исполнены в полном объеме в любой экономической ситуации. </a:t>
            </a: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Исходя из поставленной задачи бюджетной политики на 2024 год главные администраторы средств бюджета муниципального образования Красносельское Юрьев-Польского района должны обеспечить:</a:t>
            </a: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формирование реалистичного прогноза поступления налоговых и неналоговых доходов бюджета муниципального образования, осуществляемого на основе «базового» варианта прогноза социально-экономического развития муниципального образования Красносельское Юрьев-Польского района;</a:t>
            </a: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привлечение дополнительных межбюджетных трансфертов </a:t>
            </a:r>
            <a:br>
              <a:rPr lang="ru-RU" sz="1400" dirty="0">
                <a:solidFill>
                  <a:schemeClr val="tx1"/>
                </a:solidFill>
                <a:latin typeface="Times New Roman" panose="02020603050405020304" pitchFamily="18" charset="0"/>
                <a:ea typeface="Times New Roman" panose="02020603050405020304" pitchFamily="18" charset="0"/>
              </a:rPr>
            </a:br>
            <a:r>
              <a:rPr lang="ru-RU" sz="1400" dirty="0">
                <a:solidFill>
                  <a:schemeClr val="tx1"/>
                </a:solidFill>
                <a:latin typeface="Times New Roman" panose="02020603050405020304" pitchFamily="18" charset="0"/>
                <a:ea typeface="Times New Roman" panose="02020603050405020304" pitchFamily="18" charset="0"/>
              </a:rPr>
              <a:t>из областного и районного бюджетов в бюджет муниципального образования Красносельское Юрьев-Польского района в максимально возможном объеме; </a:t>
            </a:r>
          </a:p>
          <a:p>
            <a:pPr marL="3175" indent="0" algn="just">
              <a:spcAft>
                <a:spcPts val="0"/>
              </a:spcAft>
              <a:buNone/>
            </a:pPr>
            <a:endParaRPr lang="ru-RU" sz="1400" dirty="0">
              <a:effectLst/>
            </a:endParaRPr>
          </a:p>
        </p:txBody>
      </p:sp>
      <p:sp>
        <p:nvSpPr>
          <p:cNvPr id="2" name="Прямоугольник 1"/>
          <p:cNvSpPr/>
          <p:nvPr/>
        </p:nvSpPr>
        <p:spPr>
          <a:xfrm>
            <a:off x="223229" y="305768"/>
            <a:ext cx="8568952" cy="307777"/>
          </a:xfrm>
          <a:prstGeom prst="rect">
            <a:avLst/>
          </a:prstGeom>
        </p:spPr>
        <p:txBody>
          <a:bodyPr wrap="square">
            <a:spAutoFit/>
          </a:bodyPr>
          <a:lstStyle/>
          <a:p>
            <a:pPr algn="just"/>
            <a:r>
              <a:rPr lang="ru-RU" sz="1400" dirty="0">
                <a:solidFill>
                  <a:prstClr val="black">
                    <a:lumMod val="85000"/>
                    <a:lumOff val="15000"/>
                  </a:prst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203801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251520" y="404664"/>
            <a:ext cx="8763892" cy="162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marL="265113" lvl="0" algn="just">
              <a:lnSpc>
                <a:spcPts val="1585"/>
              </a:lnSpc>
              <a:spcAft>
                <a:spcPts val="0"/>
              </a:spcAft>
              <a:buClr>
                <a:srgbClr val="000000"/>
              </a:buClr>
              <a:buSzPts val="1400"/>
              <a:buNone/>
              <a:tabLst>
                <a:tab pos="622300" algn="l"/>
              </a:tabLst>
            </a:pP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сохранение уровня финансового обеспечения расходных обязательств муниципального образования Юрьев-Польский район по всем первоочередным и социально значимым направлениям. Во исполнение поручения Президента Российской Федерации от 10.12.2022 №Пр-2360 расходы на оплату труда отдельных категорий работников бюджетной сферы, поименованных в указах Президента Российской Федерации 2012 года, должны быть предусмотрены исходя из динамики темпа роста среднемесячной начисленной заработной платы работников, занятых в сфере экономики. Расходы на оплату труда категорий работников бюджетной сферы, не подпадающих под действие данных указов, на социальное обеспечение населения должны быть увеличены на прогнозный уровень инфляции, определенный на федеральном уровне. В необходимом объеме должны быть предусмотрены средства на повышение уровня минимального размера оплаты труда в учреждениях бюджетной сферы;</a:t>
            </a:r>
            <a:endParaRPr lang="ru-RU"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расстановку приоритетов в расходовании бюджетных средств, оптимизацию и повышение эффективности бюджетных расходов. В этой связи необходимо обеспечить распределение бюджетных расходов в прямой зависимости от достижения конкретных результатов от использования бюджетных ассигнований бюджета муниципального образования Красносельское Юрьев-Польского района, осуществляемых в рамках муниципальных программ муниципального образования, а также устранить замечания Контрольно-счетной палаты муниципального образования Юрьев-Польский район по отчету об  исполнении бюджета муниципального образования Красносельское Юрьев-Польского района за 2022 год в части</a:t>
            </a:r>
            <a:r>
              <a:rPr lang="ru-RU" sz="2000" dirty="0">
                <a:solidFill>
                  <a:schemeClr val="tx1"/>
                </a:solidFill>
                <a:latin typeface="Times New Roman" panose="02020603050405020304" pitchFamily="18" charset="0"/>
                <a:ea typeface="Times New Roman" panose="02020603050405020304" pitchFamily="18" charset="0"/>
              </a:rPr>
              <a:t> </a:t>
            </a:r>
            <a:r>
              <a:rPr lang="ru-RU" sz="1400" dirty="0">
                <a:solidFill>
                  <a:schemeClr val="tx1"/>
                </a:solidFill>
                <a:latin typeface="Times New Roman" panose="02020603050405020304" pitchFamily="18" charset="0"/>
                <a:ea typeface="Times New Roman" panose="02020603050405020304" pitchFamily="18" charset="0"/>
              </a:rPr>
              <a:t>усиления контроля за составлением годовых отчетов о реализации всех муниципальных программ.</a:t>
            </a:r>
            <a:endParaRPr lang="ru-RU" sz="1000" dirty="0">
              <a:solidFill>
                <a:schemeClr val="tx1"/>
              </a:solidFill>
              <a:latin typeface="Times New Roman" panose="02020603050405020304" pitchFamily="18" charset="0"/>
              <a:ea typeface="Times New Roman" panose="02020603050405020304" pitchFamily="18" charset="0"/>
            </a:endParaRPr>
          </a:p>
          <a:p>
            <a:pPr indent="0" algn="just">
              <a:spcAft>
                <a:spcPts val="0"/>
              </a:spcAft>
              <a:buNone/>
            </a:pPr>
            <a:r>
              <a:rPr lang="ru-RU" sz="1400" dirty="0">
                <a:solidFill>
                  <a:schemeClr val="tx1"/>
                </a:solidFill>
                <a:latin typeface="Times New Roman" panose="02020603050405020304" pitchFamily="18" charset="0"/>
                <a:ea typeface="Times New Roman" panose="02020603050405020304" pitchFamily="18" charset="0"/>
              </a:rPr>
              <a:t> </a:t>
            </a:r>
            <a:endParaRPr lang="ru-RU" sz="1000" dirty="0">
              <a:solidFill>
                <a:schemeClr val="tx1"/>
              </a:solidFill>
              <a:latin typeface="Times New Roman" panose="02020603050405020304" pitchFamily="18" charset="0"/>
              <a:ea typeface="Times New Roman" panose="02020603050405020304" pitchFamily="18" charset="0"/>
            </a:endParaRPr>
          </a:p>
        </p:txBody>
      </p:sp>
      <p:sp>
        <p:nvSpPr>
          <p:cNvPr id="3" name="Прямоугольник 2"/>
          <p:cNvSpPr/>
          <p:nvPr/>
        </p:nvSpPr>
        <p:spPr>
          <a:xfrm>
            <a:off x="539552" y="260648"/>
            <a:ext cx="8352928" cy="307777"/>
          </a:xfrm>
          <a:prstGeom prst="rect">
            <a:avLst/>
          </a:prstGeom>
        </p:spPr>
        <p:txBody>
          <a:bodyPr wrap="square">
            <a:spAutoFit/>
          </a:bodyPr>
          <a:lstStyle/>
          <a:p>
            <a:pPr algn="just"/>
            <a:r>
              <a:rPr lang="ru-RU" sz="1400" dirty="0">
                <a:solidFill>
                  <a:prstClr val="black">
                    <a:lumMod val="85000"/>
                    <a:lumOff val="1500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999213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flipV="1">
            <a:off x="-1" y="260049"/>
            <a:ext cx="9015413"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algn="ctr" eaLnBrk="1" hangingPunct="1">
              <a:spcBef>
                <a:spcPts val="1000"/>
              </a:spcBef>
              <a:spcAft>
                <a:spcPct val="0"/>
              </a:spcAft>
              <a:buClrTx/>
              <a:buSzPct val="100000"/>
              <a:buFontTx/>
              <a:buNone/>
            </a:pPr>
            <a:endParaRPr lang="ru-RU" altLang="ru-RU" sz="3200" dirty="0">
              <a:solidFill>
                <a:srgbClr val="073E87"/>
              </a:solidFill>
              <a:latin typeface="Times New Roman" pitchFamily="16" charset="0"/>
              <a:cs typeface="Times New Roman" pitchFamily="16" charset="0"/>
            </a:endParaRPr>
          </a:p>
        </p:txBody>
      </p:sp>
      <p:sp>
        <p:nvSpPr>
          <p:cNvPr id="3" name="Прямоугольник 2"/>
          <p:cNvSpPr/>
          <p:nvPr/>
        </p:nvSpPr>
        <p:spPr>
          <a:xfrm>
            <a:off x="755576" y="305768"/>
            <a:ext cx="7992888" cy="7012176"/>
          </a:xfrm>
          <a:prstGeom prst="rect">
            <a:avLst/>
          </a:prstGeom>
        </p:spPr>
        <p:txBody>
          <a:bodyPr wrap="square">
            <a:spAutoFit/>
          </a:bodyPr>
          <a:lstStyle/>
          <a:p>
            <a:pPr lvl="1" indent="0" algn="ctr">
              <a:spcAft>
                <a:spcPts val="0"/>
              </a:spcAft>
              <a:tabLst>
                <a:tab pos="457200" algn="l"/>
              </a:tabLst>
            </a:pPr>
            <a:r>
              <a:rPr lang="ru-RU" sz="1400" dirty="0">
                <a:solidFill>
                  <a:schemeClr val="tx1"/>
                </a:solidFill>
                <a:latin typeface="Times New Roman" panose="02020603050405020304" pitchFamily="18" charset="0"/>
                <a:cs typeface="Times New Roman" panose="02020603050405020304" pitchFamily="18" charset="0"/>
              </a:rPr>
              <a:t> </a:t>
            </a:r>
            <a:r>
              <a:rPr lang="ru-RU" sz="1400" b="1" dirty="0">
                <a:solidFill>
                  <a:srgbClr val="000000"/>
                </a:solidFill>
                <a:latin typeface="Times New Roman" panose="02020603050405020304" pitchFamily="18" charset="0"/>
                <a:ea typeface="Arial Unicode MS"/>
              </a:rPr>
              <a:t>2. </a:t>
            </a:r>
            <a:r>
              <a:rPr lang="ru-RU" sz="1400" b="1" dirty="0">
                <a:solidFill>
                  <a:schemeClr val="tx1"/>
                </a:solidFill>
                <a:latin typeface="Times New Roman" panose="02020603050405020304" pitchFamily="18" charset="0"/>
                <a:ea typeface="Times New Roman" panose="02020603050405020304" pitchFamily="18" charset="0"/>
              </a:rPr>
              <a:t>Методика расчета предельных базовых бюджетных ассигнований бюджета муниципального образования Красносельское Юрьев-Польского района на 2024 год</a:t>
            </a:r>
            <a:endParaRPr lang="ru-RU" sz="1000" dirty="0">
              <a:solidFill>
                <a:schemeClr val="tx1"/>
              </a:solidFill>
              <a:latin typeface="Arial" panose="020B0604020202020204" pitchFamily="34" charset="0"/>
              <a:ea typeface="Times New Roman" panose="02020603050405020304" pitchFamily="18" charset="0"/>
            </a:endParaRPr>
          </a:p>
          <a:p>
            <a:pPr indent="469900" algn="just">
              <a:lnSpc>
                <a:spcPts val="1630"/>
              </a:lnSpc>
              <a:spcAft>
                <a:spcPts val="0"/>
              </a:spcAft>
            </a:pPr>
            <a:r>
              <a:rPr lang="ru-RU" sz="1400" dirty="0">
                <a:solidFill>
                  <a:schemeClr val="tx1"/>
                </a:solidFill>
                <a:latin typeface="Times New Roman" panose="02020603050405020304" pitchFamily="18" charset="0"/>
                <a:ea typeface="Times New Roman" panose="02020603050405020304" pitchFamily="18" charset="0"/>
              </a:rPr>
              <a:t>Формирование расходной части бюджета муниципального образования Красносельское Юрьев-Польского района на 2024 год осуществляется исходя из необходимости решения задач, достижения целей и показателей национальных проектов, а также результатов входящих в их состав муниципальных проектов.</a:t>
            </a:r>
            <a:endParaRPr lang="ru-RU" sz="1000" dirty="0">
              <a:solidFill>
                <a:schemeClr val="tx1"/>
              </a:solidFill>
              <a:latin typeface="Times New Roman" panose="02020603050405020304" pitchFamily="18" charset="0"/>
              <a:ea typeface="Times New Roman" panose="02020603050405020304" pitchFamily="18" charset="0"/>
            </a:endParaRPr>
          </a:p>
          <a:p>
            <a:pPr indent="482600" algn="just">
              <a:lnSpc>
                <a:spcPts val="1610"/>
              </a:lnSpc>
              <a:spcAft>
                <a:spcPts val="0"/>
              </a:spcAft>
            </a:pPr>
            <a:r>
              <a:rPr lang="ru-RU" sz="1400" dirty="0">
                <a:solidFill>
                  <a:schemeClr val="tx1"/>
                </a:solidFill>
                <a:latin typeface="Times New Roman" panose="02020603050405020304" pitchFamily="18" charset="0"/>
                <a:ea typeface="Times New Roman" panose="02020603050405020304" pitchFamily="18" charset="0"/>
              </a:rPr>
              <a:t>Расходы за счет областных и районных трансфертов прогнозируются по проекту областного и районного бюджетов на 2024 год. Объемы </a:t>
            </a:r>
            <a:r>
              <a:rPr lang="ru-RU" sz="1400" dirty="0" err="1">
                <a:solidFill>
                  <a:schemeClr val="tx1"/>
                </a:solidFill>
                <a:latin typeface="Times New Roman" panose="02020603050405020304" pitchFamily="18" charset="0"/>
                <a:ea typeface="Times New Roman" panose="02020603050405020304" pitchFamily="18" charset="0"/>
              </a:rPr>
              <a:t>софинансирования</a:t>
            </a:r>
            <a:r>
              <a:rPr lang="ru-RU" sz="1400" dirty="0">
                <a:solidFill>
                  <a:schemeClr val="tx1"/>
                </a:solidFill>
                <a:latin typeface="Times New Roman" panose="02020603050405020304" pitchFamily="18" charset="0"/>
                <a:ea typeface="Times New Roman" panose="02020603050405020304" pitchFamily="18" charset="0"/>
              </a:rPr>
              <a:t> будут определяться с учетом предельных уровней </a:t>
            </a:r>
            <a:r>
              <a:rPr lang="ru-RU" sz="1400" dirty="0" err="1">
                <a:solidFill>
                  <a:schemeClr val="tx1"/>
                </a:solidFill>
                <a:latin typeface="Times New Roman" panose="02020603050405020304" pitchFamily="18" charset="0"/>
                <a:ea typeface="Times New Roman" panose="02020603050405020304" pitchFamily="18" charset="0"/>
              </a:rPr>
              <a:t>софинансирования</a:t>
            </a:r>
            <a:r>
              <a:rPr lang="ru-RU" sz="1400" dirty="0">
                <a:solidFill>
                  <a:schemeClr val="tx1"/>
                </a:solidFill>
                <a:latin typeface="Times New Roman" panose="02020603050405020304" pitchFamily="18" charset="0"/>
                <a:ea typeface="Times New Roman" panose="02020603050405020304" pitchFamily="18" charset="0"/>
              </a:rPr>
              <a:t> расходных обязательств из областного бюджета, установленных для муниципальных сельских поселений на областном уровне.</a:t>
            </a:r>
            <a:endParaRPr lang="ru-RU" sz="1000" dirty="0">
              <a:solidFill>
                <a:schemeClr val="tx1"/>
              </a:solidFill>
              <a:latin typeface="Times New Roman" panose="02020603050405020304" pitchFamily="18" charset="0"/>
              <a:ea typeface="Times New Roman" panose="02020603050405020304" pitchFamily="18" charset="0"/>
            </a:endParaRPr>
          </a:p>
          <a:p>
            <a:pPr indent="482600" algn="just">
              <a:lnSpc>
                <a:spcPts val="1610"/>
              </a:lnSpc>
              <a:spcAft>
                <a:spcPts val="600"/>
              </a:spcAft>
            </a:pPr>
            <a:r>
              <a:rPr lang="ru-RU" sz="1400" dirty="0">
                <a:solidFill>
                  <a:schemeClr val="tx1"/>
                </a:solidFill>
                <a:latin typeface="Times New Roman" panose="02020603050405020304" pitchFamily="18" charset="0"/>
                <a:ea typeface="Times New Roman" panose="02020603050405020304" pitchFamily="18" charset="0"/>
              </a:rPr>
              <a:t>В соответствии с действующим законодательством в расходах должен быть применен принцип раздельного планирования бюджетных ассигнований на исполнение действующих и вновь принимаемых расходных обязательств муниципального образования Красносельское Юрьев-Польского района.</a:t>
            </a:r>
            <a:endParaRPr lang="ru-RU" sz="1000" dirty="0">
              <a:solidFill>
                <a:schemeClr val="tx1"/>
              </a:solidFill>
              <a:latin typeface="Times New Roman" panose="02020603050405020304" pitchFamily="18" charset="0"/>
              <a:ea typeface="Times New Roman" panose="02020603050405020304" pitchFamily="18" charset="0"/>
            </a:endParaRPr>
          </a:p>
          <a:p>
            <a:pPr indent="450215"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Основой для формирования расходов бюджета муниципального образования Красносельское Юрьев-Польского района на 2024 год на исполнение действующих расходных обязательств муниципального образования является реестр, составленный главными распорядителями средств бюджета муниципального образования Красносельское Юрьев-Польского района (далее – главные распорядители).</a:t>
            </a:r>
            <a:endParaRPr lang="ru-RU" sz="1000" dirty="0">
              <a:solidFill>
                <a:schemeClr val="tx1"/>
              </a:solidFill>
              <a:latin typeface="Times New Roman" panose="02020603050405020304" pitchFamily="18" charset="0"/>
              <a:ea typeface="Times New Roman" panose="02020603050405020304" pitchFamily="18" charset="0"/>
            </a:endParaRPr>
          </a:p>
          <a:p>
            <a:pPr indent="450215"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При этом объемы расходов на исполнение действующих расходных обязательств на 2024 год соответствуют объемам бюджетных ассигнований, утвержденным решением Совета народных депутатов муниципального образования Красносельское Юрьев-Польского района от 23.12.2022 №49 «О бюджете муниципального образования Красносельское на 2023 год».</a:t>
            </a:r>
          </a:p>
          <a:p>
            <a:pPr indent="482600" algn="just">
              <a:lnSpc>
                <a:spcPts val="1610"/>
              </a:lnSpc>
              <a:spcAft>
                <a:spcPts val="0"/>
              </a:spcAft>
            </a:pPr>
            <a:r>
              <a:rPr lang="ru-RU" sz="1400" dirty="0">
                <a:solidFill>
                  <a:srgbClr val="000000"/>
                </a:solidFill>
                <a:latin typeface="Times New Roman" panose="02020603050405020304" pitchFamily="18" charset="0"/>
                <a:ea typeface="Times New Roman" panose="02020603050405020304" pitchFamily="18" charset="0"/>
              </a:rPr>
              <a:t>Бюджетные ассигнования на исполнение вновь принимаемых расходных обязательств муниципального образования Красносельское Юрьев-Польского района должны быть сформированы в целях реализации приоритетов бюджетной политики на 2024 год. В их составе учтены бюджетные ассигнования на реализацию решений Совета народных депутатов муниципального образования Красносельское Юрьев-Польского района и постановлений администрации муниципального образования Красносельское Юрьев-Польского района, устанавливающих новые расходные обязательства муниципального образования Красносельское Юрьев-Польского района, принятых в текущем году.</a:t>
            </a:r>
            <a:endParaRPr lang="ru-RU" sz="1400" dirty="0">
              <a:latin typeface="Times New Roman" panose="02020603050405020304" pitchFamily="18" charset="0"/>
              <a:ea typeface="Times New Roman" panose="02020603050405020304" pitchFamily="18" charset="0"/>
            </a:endParaRPr>
          </a:p>
          <a:p>
            <a:pPr indent="450215" algn="just">
              <a:spcAft>
                <a:spcPts val="0"/>
              </a:spcAft>
            </a:pPr>
            <a:endParaRPr lang="ru-RU" sz="1000" dirty="0">
              <a:solidFill>
                <a:schemeClr val="tx1"/>
              </a:solidFill>
              <a:latin typeface="Times New Roman" panose="02020603050405020304" pitchFamily="18" charset="0"/>
              <a:ea typeface="Times New Roman" panose="02020603050405020304" pitchFamily="18" charset="0"/>
            </a:endParaRPr>
          </a:p>
          <a:p>
            <a:pPr marL="3175" indent="0" algn="just">
              <a:buNone/>
            </a:pPr>
            <a:endParaRPr lang="ru-RU"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7469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 y="305768"/>
            <a:ext cx="90154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algn="ctr" eaLnBrk="1" hangingPunct="1">
              <a:spcBef>
                <a:spcPts val="1000"/>
              </a:spcBef>
              <a:spcAft>
                <a:spcPct val="0"/>
              </a:spcAft>
              <a:buClrTx/>
              <a:buSzPct val="100000"/>
              <a:buFontTx/>
              <a:buNone/>
            </a:pPr>
            <a:endParaRPr lang="ru-RU" altLang="ru-RU" sz="3200" dirty="0">
              <a:solidFill>
                <a:srgbClr val="073E87"/>
              </a:solidFill>
              <a:latin typeface="Times New Roman" pitchFamily="16" charset="0"/>
              <a:cs typeface="Times New Roman" pitchFamily="16" charset="0"/>
            </a:endParaRPr>
          </a:p>
        </p:txBody>
      </p:sp>
      <p:sp>
        <p:nvSpPr>
          <p:cNvPr id="2" name="Прямоугольник 1"/>
          <p:cNvSpPr/>
          <p:nvPr/>
        </p:nvSpPr>
        <p:spPr>
          <a:xfrm>
            <a:off x="395536" y="305767"/>
            <a:ext cx="8352928" cy="307777"/>
          </a:xfrm>
          <a:prstGeom prst="rect">
            <a:avLst/>
          </a:prstGeom>
        </p:spPr>
        <p:txBody>
          <a:bodyPr wrap="square">
            <a:spAutoFit/>
          </a:bodyPr>
          <a:lstStyle/>
          <a:p>
            <a:pPr algn="just"/>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a:t>
            </a:r>
          </a:p>
        </p:txBody>
      </p:sp>
      <p:sp>
        <p:nvSpPr>
          <p:cNvPr id="3" name="Прямоугольник 2"/>
          <p:cNvSpPr/>
          <p:nvPr/>
        </p:nvSpPr>
        <p:spPr>
          <a:xfrm>
            <a:off x="395536" y="312535"/>
            <a:ext cx="8424936" cy="5604098"/>
          </a:xfrm>
          <a:prstGeom prst="rect">
            <a:avLst/>
          </a:prstGeom>
        </p:spPr>
        <p:txBody>
          <a:bodyPr wrap="square">
            <a:spAutoFit/>
          </a:bodyPr>
          <a:lstStyle/>
          <a:p>
            <a:pPr indent="495300" algn="just">
              <a:lnSpc>
                <a:spcPts val="1610"/>
              </a:lnSpc>
              <a:spcBef>
                <a:spcPts val="1800"/>
              </a:spcBef>
              <a:spcAft>
                <a:spcPts val="300"/>
              </a:spcAft>
            </a:pPr>
            <a:r>
              <a:rPr lang="ru-RU" sz="1400" dirty="0">
                <a:solidFill>
                  <a:srgbClr val="000000"/>
                </a:solidFill>
                <a:latin typeface="Times New Roman" panose="02020603050405020304" pitchFamily="18" charset="0"/>
                <a:ea typeface="Times New Roman" panose="02020603050405020304" pitchFamily="18" charset="0"/>
              </a:rPr>
              <a:t>В соответствии с поручением Президента Российской Федерации от 10.12.2022 № Пр-2360 расходы на повышение оплаты труда работников бюджетной сферы, поименованных в указах Президента Российской Федерации 2012 года, планируются исходя из динамики темпа роста среднемесячной начисленной заработной платы работников, занятых в сфере экономики - 109% к 2023 году или до уровня 42,7 тыс. рублей в месяц. </a:t>
            </a:r>
            <a:endParaRPr lang="ru-RU" sz="1300" dirty="0">
              <a:latin typeface="Times New Roman" panose="02020603050405020304" pitchFamily="18" charset="0"/>
              <a:ea typeface="Times New Roman" panose="02020603050405020304" pitchFamily="18" charset="0"/>
            </a:endParaRPr>
          </a:p>
          <a:p>
            <a:pPr indent="495300" algn="just">
              <a:lnSpc>
                <a:spcPts val="1610"/>
              </a:lnSpc>
              <a:spcBef>
                <a:spcPts val="1800"/>
              </a:spcBef>
              <a:spcAft>
                <a:spcPts val="300"/>
              </a:spcAft>
            </a:pPr>
            <a:r>
              <a:rPr lang="ru-RU" sz="1400" dirty="0">
                <a:solidFill>
                  <a:srgbClr val="000000"/>
                </a:solidFill>
                <a:latin typeface="Times New Roman" panose="02020603050405020304" pitchFamily="18" charset="0"/>
                <a:ea typeface="Times New Roman" panose="02020603050405020304" pitchFamily="18" charset="0"/>
              </a:rPr>
              <a:t>Ассигнования на оплату труда работников муниципальных учреждений, на которых не распространяется действие указов Президента Российской Федерации 2012 года, и муниципальных служащих органов местного самоуправления будут рассчитываться с учетом индексации с 1 января ежегодно на прогнозный уровень инфляции, определенный на федеральном уровне (4%).</a:t>
            </a:r>
            <a:endParaRPr lang="ru-RU" sz="1300" dirty="0">
              <a:latin typeface="Times New Roman" panose="02020603050405020304" pitchFamily="18" charset="0"/>
              <a:ea typeface="Times New Roman" panose="02020603050405020304" pitchFamily="18" charset="0"/>
            </a:endParaRPr>
          </a:p>
          <a:p>
            <a:pPr indent="495300" algn="just">
              <a:lnSpc>
                <a:spcPts val="1610"/>
              </a:lnSpc>
              <a:spcAft>
                <a:spcPts val="300"/>
              </a:spcAft>
            </a:pPr>
            <a:r>
              <a:rPr lang="ru-RU" sz="1400" dirty="0">
                <a:solidFill>
                  <a:srgbClr val="000000"/>
                </a:solidFill>
                <a:latin typeface="Times New Roman" panose="02020603050405020304" pitchFamily="18" charset="0"/>
                <a:ea typeface="Times New Roman" panose="02020603050405020304" pitchFamily="18" charset="0"/>
              </a:rPr>
              <a:t>В соответствии с планируемым внесением изменений в статью 1 Федерального закона от 19 июня 2000 года № 82-ФЗ «О минимальном размере оплаты труда» будет предусмотрено повышение расходов на заработную плату низкооплачиваемых работников бюджетной сферы с 16242 рублей до 19242 рублей с 1 января 2024 года. </a:t>
            </a:r>
            <a:endParaRPr lang="ru-RU" sz="1000" dirty="0">
              <a:latin typeface="Times New Roman" panose="02020603050405020304" pitchFamily="18" charset="0"/>
              <a:ea typeface="Times New Roman" panose="02020603050405020304" pitchFamily="18" charset="0"/>
            </a:endParaRPr>
          </a:p>
          <a:p>
            <a:pPr indent="495300" algn="just">
              <a:lnSpc>
                <a:spcPts val="1610"/>
              </a:lnSpc>
              <a:spcAft>
                <a:spcPts val="300"/>
              </a:spcAft>
            </a:pPr>
            <a:r>
              <a:rPr lang="ru-RU" sz="1400" dirty="0">
                <a:solidFill>
                  <a:srgbClr val="000000"/>
                </a:solidFill>
                <a:latin typeface="Times New Roman" panose="02020603050405020304" pitchFamily="18" charset="0"/>
                <a:ea typeface="Times New Roman" panose="02020603050405020304" pitchFamily="18" charset="0"/>
              </a:rPr>
              <a:t>Бюджетные ассигнования на оплату коммунальных услуг на 2024 год рассчитываются исходя из планируемой индексации регулируемых цен и тарифов на продукцию (услуги) отраслей инфраструктурного сектора.</a:t>
            </a:r>
            <a:endParaRPr lang="ru-RU" sz="1000" dirty="0">
              <a:latin typeface="Times New Roman" panose="02020603050405020304" pitchFamily="18" charset="0"/>
              <a:ea typeface="Times New Roman" panose="02020603050405020304" pitchFamily="18" charset="0"/>
            </a:endParaRPr>
          </a:p>
          <a:p>
            <a:pPr indent="495300" algn="just">
              <a:lnSpc>
                <a:spcPts val="1610"/>
              </a:lnSpc>
              <a:spcAft>
                <a:spcPts val="0"/>
              </a:spcAft>
              <a:tabLst>
                <a:tab pos="3821430" algn="l"/>
              </a:tabLst>
            </a:pPr>
            <a:r>
              <a:rPr lang="ru-RU" sz="1400" dirty="0">
                <a:solidFill>
                  <a:srgbClr val="000000"/>
                </a:solidFill>
                <a:latin typeface="Times New Roman" panose="02020603050405020304" pitchFamily="18" charset="0"/>
                <a:ea typeface="Times New Roman" panose="02020603050405020304" pitchFamily="18" charset="0"/>
              </a:rPr>
              <a:t>Планируется увеличение расходов на оплату	суточных при направлении работников органов местного самоуправления и муниципальных учреждений в командировку за пределы Владимирской области со 100 рублей до 300 рублей в день.</a:t>
            </a:r>
            <a:endParaRPr lang="ru-RU" sz="1000" dirty="0">
              <a:latin typeface="Times New Roman" panose="02020603050405020304" pitchFamily="18" charset="0"/>
              <a:ea typeface="Times New Roman" panose="02020603050405020304" pitchFamily="18" charset="0"/>
            </a:endParaRPr>
          </a:p>
          <a:p>
            <a:pPr indent="469900" algn="just">
              <a:lnSpc>
                <a:spcPts val="1610"/>
              </a:lnSpc>
              <a:spcAft>
                <a:spcPts val="300"/>
              </a:spcAft>
            </a:pPr>
            <a:r>
              <a:rPr lang="ru-RU" sz="1400" dirty="0">
                <a:solidFill>
                  <a:srgbClr val="000000"/>
                </a:solidFill>
                <a:latin typeface="Times New Roman" panose="02020603050405020304" pitchFamily="18" charset="0"/>
                <a:ea typeface="Times New Roman" panose="02020603050405020304" pitchFamily="18" charset="0"/>
              </a:rPr>
              <a:t>В целях оперативного направления бюджетных ассигнований на финансирование непредвиденных расходов, возникающих в условиях текущей геополитической ситуации, необходимо сформировать резервный фонд администрации муниципального образования Красносельское Юрьев-Польского района на 2024 год на уровне не ниже текущего года.</a:t>
            </a:r>
            <a:endParaRPr lang="ru-RU" sz="1000" dirty="0">
              <a:latin typeface="Times New Roman" panose="02020603050405020304" pitchFamily="18" charset="0"/>
              <a:ea typeface="Times New Roman" panose="02020603050405020304" pitchFamily="18" charset="0"/>
            </a:endParaRPr>
          </a:p>
          <a:p>
            <a:pPr indent="450215" algn="just">
              <a:spcAft>
                <a:spcPts val="0"/>
              </a:spcAft>
            </a:pPr>
            <a:endParaRPr lang="ru-RU" sz="1000" dirty="0">
              <a:solidFill>
                <a:schemeClr val="tx1"/>
              </a:solidFill>
              <a:latin typeface="Times New Roman" panose="02020603050405020304" pitchFamily="18" charset="0"/>
              <a:ea typeface="Times New Roman" panose="02020603050405020304" pitchFamily="18" charset="0"/>
            </a:endParaRPr>
          </a:p>
          <a:p>
            <a:pPr algn="just"/>
            <a:endParaRPr lang="ru-RU"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4289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 y="305768"/>
            <a:ext cx="9015413"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algn="ctr" eaLnBrk="1" hangingPunct="1">
              <a:spcBef>
                <a:spcPts val="1000"/>
              </a:spcBef>
              <a:spcAft>
                <a:spcPct val="0"/>
              </a:spcAft>
              <a:buClrTx/>
              <a:buSzPct val="100000"/>
              <a:buFontTx/>
              <a:buNone/>
            </a:pPr>
            <a:endParaRPr lang="ru-RU" altLang="ru-RU" sz="3200" dirty="0">
              <a:solidFill>
                <a:srgbClr val="073E87"/>
              </a:solidFill>
              <a:latin typeface="Times New Roman" pitchFamily="16" charset="0"/>
              <a:cs typeface="Times New Roman" pitchFamily="16" charset="0"/>
            </a:endParaRPr>
          </a:p>
        </p:txBody>
      </p:sp>
      <p:sp>
        <p:nvSpPr>
          <p:cNvPr id="3" name="Прямоугольник 2"/>
          <p:cNvSpPr/>
          <p:nvPr/>
        </p:nvSpPr>
        <p:spPr>
          <a:xfrm>
            <a:off x="395536" y="275544"/>
            <a:ext cx="8424936" cy="7604646"/>
          </a:xfrm>
          <a:prstGeom prst="rect">
            <a:avLst/>
          </a:prstGeom>
        </p:spPr>
        <p:txBody>
          <a:bodyPr wrap="square">
            <a:spAutoFit/>
          </a:bodyPr>
          <a:lstStyle/>
          <a:p>
            <a:pPr lvl="0" algn="ctr">
              <a:lnSpc>
                <a:spcPts val="1400"/>
              </a:lnSpc>
              <a:spcAft>
                <a:spcPts val="0"/>
              </a:spcAft>
            </a:pPr>
            <a:r>
              <a:rPr lang="ru-RU" sz="1400" b="1" dirty="0">
                <a:solidFill>
                  <a:srgbClr val="000000"/>
                </a:solidFill>
                <a:latin typeface="Times New Roman" panose="02020603050405020304" pitchFamily="18" charset="0"/>
                <a:ea typeface="Times New Roman" panose="02020603050405020304" pitchFamily="18" charset="0"/>
              </a:rPr>
              <a:t>3. Реализация основных направлений бюджетной политики</a:t>
            </a:r>
            <a:endParaRPr lang="ru-RU" sz="1000" dirty="0">
              <a:latin typeface="Times New Roman" panose="02020603050405020304" pitchFamily="18" charset="0"/>
              <a:ea typeface="Times New Roman" panose="02020603050405020304" pitchFamily="18" charset="0"/>
            </a:endParaRPr>
          </a:p>
          <a:p>
            <a:pPr algn="ctr">
              <a:spcAft>
                <a:spcPts val="0"/>
              </a:spcAft>
            </a:pPr>
            <a:r>
              <a:rPr lang="ru-RU" sz="1400" b="1" dirty="0">
                <a:solidFill>
                  <a:srgbClr val="000000"/>
                </a:solidFill>
                <a:latin typeface="Times New Roman" panose="02020603050405020304" pitchFamily="18" charset="0"/>
                <a:ea typeface="Times New Roman" panose="02020603050405020304" pitchFamily="18" charset="0"/>
              </a:rPr>
              <a:t>на 2024</a:t>
            </a:r>
            <a:r>
              <a:rPr lang="ru-RU" sz="1400" b="1" dirty="0">
                <a:latin typeface="Times New Roman" panose="02020603050405020304" pitchFamily="18" charset="0"/>
                <a:ea typeface="Times New Roman" panose="02020603050405020304" pitchFamily="18" charset="0"/>
              </a:rPr>
              <a:t> год</a:t>
            </a:r>
            <a:endParaRPr lang="ru-RU" sz="1000" dirty="0">
              <a:latin typeface="Times New Roman" panose="02020603050405020304" pitchFamily="18" charset="0"/>
              <a:ea typeface="Times New Roman" panose="02020603050405020304" pitchFamily="18" charset="0"/>
            </a:endParaRPr>
          </a:p>
          <a:p>
            <a:pPr indent="450215" algn="just">
              <a:spcAft>
                <a:spcPts val="0"/>
              </a:spcAft>
            </a:pPr>
            <a:r>
              <a:rPr lang="ru-RU" sz="1400" b="1" dirty="0">
                <a:latin typeface="Times New Roman" panose="02020603050405020304" pitchFamily="18" charset="0"/>
                <a:ea typeface="Times New Roman" panose="02020603050405020304" pitchFamily="18" charset="0"/>
              </a:rPr>
              <a:t> </a:t>
            </a:r>
            <a:r>
              <a:rPr lang="ru-RU" sz="1400" dirty="0">
                <a:solidFill>
                  <a:schemeClr val="tx1"/>
                </a:solidFill>
                <a:latin typeface="Times New Roman" panose="02020603050405020304" pitchFamily="18" charset="0"/>
                <a:ea typeface="Times New Roman" panose="02020603050405020304" pitchFamily="18" charset="0"/>
              </a:rPr>
              <a:t>Главным распорядителям бюджетных средств при подготовке проекта бюджета муниципального образования Красносельское Юрьев-Польского района на 2024 год:</a:t>
            </a:r>
            <a:endParaRPr lang="ru-RU" sz="1000" dirty="0">
              <a:solidFill>
                <a:schemeClr val="tx1"/>
              </a:solidFill>
              <a:latin typeface="Times New Roman" panose="02020603050405020304" pitchFamily="18" charset="0"/>
              <a:ea typeface="Times New Roman" panose="02020603050405020304" pitchFamily="18" charset="0"/>
            </a:endParaRPr>
          </a:p>
          <a:p>
            <a:pPr indent="368300" algn="just">
              <a:lnSpc>
                <a:spcPts val="1610"/>
              </a:lnSpc>
              <a:spcAft>
                <a:spcPts val="280"/>
              </a:spcAft>
            </a:pPr>
            <a:r>
              <a:rPr lang="ru-RU" sz="1400" dirty="0">
                <a:solidFill>
                  <a:schemeClr val="tx1"/>
                </a:solidFill>
                <a:latin typeface="Times New Roman" panose="02020603050405020304" pitchFamily="18" charset="0"/>
                <a:ea typeface="Times New Roman" panose="02020603050405020304" pitchFamily="18" charset="0"/>
              </a:rPr>
              <a:t>1) до 20 августа 2023 года принять исчерпывающие меры по подготовке актуальной проектной документации на капитальный ремонт объектов муниципальной собственности по состоянию на 1 августа текущего года, капитальный ремонт которых планируется в 2024 году;</a:t>
            </a:r>
            <a:endParaRPr lang="ru-RU" sz="1000" dirty="0">
              <a:solidFill>
                <a:schemeClr val="tx1"/>
              </a:solidFill>
              <a:latin typeface="Times New Roman" panose="02020603050405020304" pitchFamily="18" charset="0"/>
              <a:ea typeface="Times New Roman" panose="02020603050405020304" pitchFamily="18" charset="0"/>
            </a:endParaRPr>
          </a:p>
          <a:p>
            <a:pPr indent="392430"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2) </a:t>
            </a:r>
            <a:r>
              <a:rPr lang="x-none" sz="1400" dirty="0">
                <a:solidFill>
                  <a:schemeClr val="tx1"/>
                </a:solidFill>
                <a:latin typeface="Times New Roman" panose="02020603050405020304" pitchFamily="18" charset="0"/>
                <a:ea typeface="Times New Roman" panose="02020603050405020304" pitchFamily="18" charset="0"/>
              </a:rPr>
              <a:t>подготовить в 2023 году необходимую конкурсную документацию по расходам капитального характера, в том числе осуществляемым в рамках национальных проектов, для проведения контрактации расходов до 1 марта 2024 года, по остальным расходам на закупку товаров, работ и услуг - до 1 июня 2024 года</a:t>
            </a:r>
            <a:r>
              <a:rPr lang="ru-RU" sz="1400" dirty="0">
                <a:solidFill>
                  <a:schemeClr val="tx1"/>
                </a:solidFill>
                <a:latin typeface="Times New Roman" panose="02020603050405020304" pitchFamily="18" charset="0"/>
                <a:ea typeface="Times New Roman" panose="02020603050405020304" pitchFamily="18" charset="0"/>
              </a:rPr>
              <a:t>;</a:t>
            </a:r>
            <a:endParaRPr lang="ru-RU" sz="1000" dirty="0">
              <a:solidFill>
                <a:schemeClr val="tx1"/>
              </a:solidFill>
              <a:latin typeface="Times New Roman" panose="02020603050405020304" pitchFamily="18" charset="0"/>
              <a:ea typeface="Times New Roman" panose="02020603050405020304" pitchFamily="18" charset="0"/>
            </a:endParaRPr>
          </a:p>
          <a:p>
            <a:pPr indent="392430"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3) в срок до 20 августа 2023 года направить заявки (с расчетами </a:t>
            </a:r>
            <a:br>
              <a:rPr lang="ru-RU" sz="1400" dirty="0">
                <a:solidFill>
                  <a:schemeClr val="tx1"/>
                </a:solidFill>
                <a:latin typeface="Times New Roman" panose="02020603050405020304" pitchFamily="18" charset="0"/>
                <a:ea typeface="Times New Roman" panose="02020603050405020304" pitchFamily="18" charset="0"/>
              </a:rPr>
            </a:br>
            <a:r>
              <a:rPr lang="ru-RU" sz="1400" dirty="0">
                <a:solidFill>
                  <a:schemeClr val="tx1"/>
                </a:solidFill>
                <a:latin typeface="Times New Roman" panose="02020603050405020304" pitchFamily="18" charset="0"/>
                <a:ea typeface="Times New Roman" panose="02020603050405020304" pitchFamily="18" charset="0"/>
              </a:rPr>
              <a:t>и обоснованиями) в областные органы исполнительной власти на участие муниципального образования Красносельское Юрьев-Польского района в реализации федеральных  и областных государственных программах и национальных проектов и в срок до 30 августа 2023 года предварительно согласовать </a:t>
            </a:r>
            <a:br>
              <a:rPr lang="ru-RU" sz="1400" dirty="0">
                <a:solidFill>
                  <a:schemeClr val="tx1"/>
                </a:solidFill>
                <a:latin typeface="Times New Roman" panose="02020603050405020304" pitchFamily="18" charset="0"/>
                <a:ea typeface="Times New Roman" panose="02020603050405020304" pitchFamily="18" charset="0"/>
              </a:rPr>
            </a:br>
            <a:r>
              <a:rPr lang="ru-RU" sz="1400" dirty="0">
                <a:solidFill>
                  <a:schemeClr val="tx1"/>
                </a:solidFill>
                <a:latin typeface="Times New Roman" panose="02020603050405020304" pitchFamily="18" charset="0"/>
                <a:ea typeface="Times New Roman" panose="02020603050405020304" pitchFamily="18" charset="0"/>
              </a:rPr>
              <a:t>в установленном порядке проекты соглашений о предоставлении субсидий бюджету муниципального образования Красносельское Юрьев-Польского района из областного  бюджета на 2024-2026 годы;</a:t>
            </a:r>
            <a:endParaRPr lang="ru-RU" sz="1000" dirty="0">
              <a:solidFill>
                <a:schemeClr val="tx1"/>
              </a:solidFill>
              <a:latin typeface="Times New Roman" panose="02020603050405020304" pitchFamily="18" charset="0"/>
              <a:ea typeface="Times New Roman" panose="02020603050405020304" pitchFamily="18" charset="0"/>
            </a:endParaRPr>
          </a:p>
          <a:p>
            <a:pPr indent="392430"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4) в срок до 20 августа 2023 года провести сверку исходных данных для расчета объема дотации на выравнивание бюджетной обеспеченности на 2024 год;</a:t>
            </a:r>
            <a:endParaRPr lang="ru-RU" sz="1000" dirty="0">
              <a:solidFill>
                <a:schemeClr val="tx1"/>
              </a:solidFill>
              <a:latin typeface="Times New Roman" panose="02020603050405020304" pitchFamily="18" charset="0"/>
              <a:ea typeface="Times New Roman" panose="02020603050405020304" pitchFamily="18" charset="0"/>
            </a:endParaRPr>
          </a:p>
          <a:p>
            <a:pPr indent="392430"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5)  до 1 сентября 2023 года, разработать новые и внести изменения в действующие муниципальные  программы;</a:t>
            </a:r>
            <a:endParaRPr lang="ru-RU" sz="1000" dirty="0">
              <a:solidFill>
                <a:schemeClr val="tx1"/>
              </a:solidFill>
              <a:latin typeface="Times New Roman" panose="02020603050405020304" pitchFamily="18" charset="0"/>
              <a:ea typeface="Times New Roman" panose="02020603050405020304" pitchFamily="18" charset="0"/>
            </a:endParaRPr>
          </a:p>
          <a:p>
            <a:pPr indent="392430"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6) учесть заключение муниципального казенного учреждения «Контрольно-счетный орган муниципального образования Юрьев-Польский район» по отчету об исполнении бюджета за 2022 год.</a:t>
            </a:r>
            <a:endParaRPr lang="ru-RU" sz="1000" dirty="0">
              <a:solidFill>
                <a:schemeClr val="tx1"/>
              </a:solidFill>
              <a:latin typeface="Times New Roman" panose="02020603050405020304" pitchFamily="18" charset="0"/>
              <a:ea typeface="Times New Roman" panose="02020603050405020304" pitchFamily="18" charset="0"/>
            </a:endParaRPr>
          </a:p>
          <a:p>
            <a:pPr indent="450215" algn="just">
              <a:spcAft>
                <a:spcPts val="0"/>
              </a:spcAft>
            </a:pPr>
            <a:r>
              <a:rPr lang="ru-RU" sz="1400" dirty="0">
                <a:solidFill>
                  <a:schemeClr val="tx1"/>
                </a:solidFill>
                <a:latin typeface="Times New Roman" panose="02020603050405020304" pitchFamily="18" charset="0"/>
                <a:ea typeface="Times New Roman" panose="02020603050405020304" pitchFamily="18" charset="0"/>
              </a:rPr>
              <a:t> </a:t>
            </a:r>
            <a:endParaRPr lang="ru-RU" sz="1000" dirty="0">
              <a:solidFill>
                <a:schemeClr val="tx1"/>
              </a:solidFill>
              <a:latin typeface="Times New Roman" panose="02020603050405020304" pitchFamily="18" charset="0"/>
              <a:ea typeface="Times New Roman" panose="02020603050405020304" pitchFamily="18" charset="0"/>
            </a:endParaRPr>
          </a:p>
          <a:p>
            <a:pPr indent="450215" algn="just">
              <a:spcAft>
                <a:spcPts val="0"/>
              </a:spcAft>
            </a:pPr>
            <a:r>
              <a:rPr lang="ru-RU" sz="1400" dirty="0">
                <a:solidFill>
                  <a:schemeClr val="tx1"/>
                </a:solidFill>
                <a:latin typeface="Times New Roman" panose="02020603050405020304" pitchFamily="18" charset="0"/>
                <a:ea typeface="Arial Unicode MS"/>
              </a:rPr>
              <a:t>Долговая политика муниципального образования Красносельское Юрьев-Польского района в 2024 году, как и в предыдущие годы, будет направлена на обеспечение сбалансированности и долговой устойчивости бюджета муниципального образования Красносельское Юрьев-Польского района.</a:t>
            </a:r>
            <a:endParaRPr lang="ru-RU" sz="1000" dirty="0">
              <a:solidFill>
                <a:schemeClr val="tx1"/>
              </a:solidFill>
              <a:latin typeface="Times New Roman" panose="02020603050405020304" pitchFamily="18" charset="0"/>
              <a:ea typeface="Times New Roman" panose="02020603050405020304" pitchFamily="18" charset="0"/>
            </a:endParaRPr>
          </a:p>
          <a:p>
            <a:pPr indent="449580" algn="just">
              <a:spcAft>
                <a:spcPts val="0"/>
              </a:spcAft>
              <a:tabLst>
                <a:tab pos="1266825" algn="l"/>
              </a:tabLst>
            </a:pPr>
            <a:r>
              <a:rPr lang="ru-RU" sz="1400" dirty="0">
                <a:solidFill>
                  <a:schemeClr val="tx1"/>
                </a:solidFill>
                <a:latin typeface="Times New Roman" panose="02020603050405020304" pitchFamily="18" charset="0"/>
                <a:ea typeface="Arial Unicode MS"/>
              </a:rPr>
              <a:t>Бюджет муниципального образования Красносельское Юрьев-Польского района на 2024 год планируется без привлечения муниципальных заимствований.</a:t>
            </a:r>
            <a:endParaRPr lang="ru-RU" sz="1000" dirty="0">
              <a:solidFill>
                <a:schemeClr val="tx1"/>
              </a:solidFill>
              <a:latin typeface="Times New Roman" panose="02020603050405020304" pitchFamily="18" charset="0"/>
              <a:ea typeface="Times New Roman" panose="02020603050405020304" pitchFamily="18" charset="0"/>
            </a:endParaRPr>
          </a:p>
          <a:p>
            <a:pPr algn="just"/>
            <a:endParaRPr lang="ru-RU" sz="1400" dirty="0">
              <a:solidFill>
                <a:schemeClr val="tx1"/>
              </a:solidFill>
              <a:latin typeface="Times New Roman" panose="02020603050405020304" pitchFamily="18" charset="0"/>
              <a:cs typeface="Times New Roman" panose="02020603050405020304" pitchFamily="18" charset="0"/>
            </a:endParaRPr>
          </a:p>
          <a:p>
            <a:pPr marL="342900" indent="-342900" algn="just">
              <a:buAutoNum type="arabicParenR"/>
            </a:pPr>
            <a:endParaRPr lang="ru-RU" sz="1400" dirty="0">
              <a:solidFill>
                <a:schemeClr val="tx1"/>
              </a:solidFill>
              <a:latin typeface="Times New Roman" panose="02020603050405020304" pitchFamily="18" charset="0"/>
              <a:cs typeface="Times New Roman" panose="02020603050405020304" pitchFamily="18" charset="0"/>
            </a:endParaRPr>
          </a:p>
          <a:p>
            <a:pPr marL="342900" indent="-342900" algn="just">
              <a:buAutoNum type="arabicParenR"/>
            </a:pPr>
            <a:endParaRPr lang="ru-RU" sz="1400" dirty="0">
              <a:solidFill>
                <a:schemeClr val="tx1"/>
              </a:solidFill>
              <a:latin typeface="Times New Roman" panose="02020603050405020304" pitchFamily="18" charset="0"/>
              <a:cs typeface="Times New Roman" panose="02020603050405020304" pitchFamily="18" charset="0"/>
            </a:endParaRPr>
          </a:p>
          <a:p>
            <a:pPr algn="ctr"/>
            <a:endParaRPr lang="ru-RU" sz="1400" b="1" dirty="0">
              <a:solidFill>
                <a:schemeClr val="tx1"/>
              </a:solidFill>
              <a:latin typeface="Times New Roman" panose="02020603050405020304" pitchFamily="18" charset="0"/>
              <a:cs typeface="Times New Roman" panose="02020603050405020304" pitchFamily="18" charset="0"/>
            </a:endParaRPr>
          </a:p>
          <a:p>
            <a:pPr algn="ctr"/>
            <a:endParaRPr lang="ru-RU"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7117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457200" y="338138"/>
            <a:ext cx="82248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br>
              <a:rPr lang="ru-RU" altLang="ru-RU" sz="2800" dirty="0">
                <a:solidFill>
                  <a:srgbClr val="7030A0"/>
                </a:solidFill>
                <a:latin typeface="Times New Roman" pitchFamily="16" charset="0"/>
                <a:cs typeface="Times New Roman" pitchFamily="16" charset="0"/>
              </a:rPr>
            </a:br>
            <a:r>
              <a:rPr lang="ru-RU" altLang="ru-RU" sz="2800" dirty="0">
                <a:solidFill>
                  <a:srgbClr val="7030A0"/>
                </a:solidFill>
                <a:latin typeface="Times New Roman" pitchFamily="16" charset="0"/>
                <a:cs typeface="Times New Roman" pitchFamily="16" charset="0"/>
              </a:rPr>
              <a:t>Доходы бюджета муниципального образования Красносельское на 2023 год</a:t>
            </a:r>
            <a:br>
              <a:rPr lang="ru-RU" altLang="ru-RU" sz="2800" dirty="0">
                <a:solidFill>
                  <a:srgbClr val="7030A0"/>
                </a:solidFill>
                <a:latin typeface="Times New Roman" pitchFamily="16" charset="0"/>
                <a:cs typeface="Times New Roman" pitchFamily="16" charset="0"/>
              </a:rPr>
            </a:br>
            <a:endParaRPr lang="ru-RU" altLang="ru-RU" sz="2800" dirty="0">
              <a:solidFill>
                <a:srgbClr val="7030A0"/>
              </a:solidFill>
              <a:latin typeface="Times New Roman" pitchFamily="16" charset="0"/>
              <a:cs typeface="Times New Roman" pitchFamily="16" charset="0"/>
            </a:endParaRPr>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1" y="1741191"/>
            <a:ext cx="6408712" cy="4082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312738" y="404813"/>
            <a:ext cx="84978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Основные характеристики бюджета муниципального образования </a:t>
            </a:r>
            <a:br>
              <a:rPr lang="ru-RU" altLang="ru-RU" sz="2000" dirty="0">
                <a:solidFill>
                  <a:srgbClr val="7030A0"/>
                </a:solidFill>
                <a:latin typeface="Times New Roman" pitchFamily="16" charset="0"/>
                <a:cs typeface="Times New Roman" pitchFamily="16" charset="0"/>
              </a:rPr>
            </a:br>
            <a:r>
              <a:rPr lang="ru-RU" altLang="ru-RU" sz="2000" dirty="0">
                <a:solidFill>
                  <a:srgbClr val="7030A0"/>
                </a:solidFill>
                <a:latin typeface="Times New Roman" pitchFamily="16" charset="0"/>
                <a:cs typeface="Times New Roman" pitchFamily="16" charset="0"/>
              </a:rPr>
              <a:t>Красносельское на 2024 (тыс. рублей)</a:t>
            </a:r>
          </a:p>
        </p:txBody>
      </p:sp>
      <p:graphicFrame>
        <p:nvGraphicFramePr>
          <p:cNvPr id="4" name="Диаграмма 3">
            <a:extLst>
              <a:ext uri="{FF2B5EF4-FFF2-40B4-BE49-F238E27FC236}">
                <a16:creationId xmlns:a16="http://schemas.microsoft.com/office/drawing/2014/main" id="{806856F8-2C55-4C74-82AC-5AD489BB613C}"/>
              </a:ext>
            </a:extLst>
          </p:cNvPr>
          <p:cNvGraphicFramePr/>
          <p:nvPr>
            <p:extLst>
              <p:ext uri="{D42A27DB-BD31-4B8C-83A1-F6EECF244321}">
                <p14:modId xmlns:p14="http://schemas.microsoft.com/office/powerpoint/2010/main" val="3222021936"/>
              </p:ext>
            </p:extLst>
          </p:nvPr>
        </p:nvGraphicFramePr>
        <p:xfrm>
          <a:off x="899592" y="1557338"/>
          <a:ext cx="7344816" cy="44639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250825" y="1844675"/>
            <a:ext cx="87534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indent="355600" algn="just" eaLnBrk="1" hangingPunct="1">
              <a:lnSpc>
                <a:spcPct val="90000"/>
              </a:lnSpc>
              <a:spcBef>
                <a:spcPts val="500"/>
              </a:spcBef>
              <a:spcAft>
                <a:spcPct val="0"/>
              </a:spcAft>
              <a:buClrTx/>
              <a:buSzPct val="100000"/>
              <a:buFontTx/>
              <a:buNone/>
            </a:pPr>
            <a:r>
              <a:rPr lang="ru-RU" altLang="ru-RU" sz="2000" dirty="0">
                <a:solidFill>
                  <a:schemeClr val="tx1">
                    <a:lumMod val="75000"/>
                    <a:lumOff val="25000"/>
                  </a:schemeClr>
                </a:solidFill>
                <a:latin typeface="Times New Roman" pitchFamily="16" charset="0"/>
                <a:cs typeface="Times New Roman" pitchFamily="16" charset="0"/>
              </a:rPr>
              <a:t> «Бюджет для граждан» познакомит Вас с положениями основного финансового документа – бюджетом муниципального образования Красносельское Юрьев-Польского района на 2024 год.</a:t>
            </a:r>
          </a:p>
          <a:p>
            <a:pPr indent="355600" algn="just" eaLnBrk="1" hangingPunct="1">
              <a:lnSpc>
                <a:spcPct val="90000"/>
              </a:lnSpc>
              <a:spcBef>
                <a:spcPts val="500"/>
              </a:spcBef>
              <a:spcAft>
                <a:spcPct val="0"/>
              </a:spcAft>
              <a:buClrTx/>
              <a:buSzPct val="100000"/>
              <a:buFontTx/>
              <a:buNone/>
            </a:pPr>
            <a:endParaRPr lang="ru-RU" altLang="ru-RU" sz="2000" dirty="0">
              <a:solidFill>
                <a:schemeClr val="tx1">
                  <a:lumMod val="75000"/>
                  <a:lumOff val="25000"/>
                </a:schemeClr>
              </a:solidFill>
              <a:latin typeface="Times New Roman" pitchFamily="16" charset="0"/>
              <a:cs typeface="Times New Roman" pitchFamily="16" charset="0"/>
            </a:endParaRPr>
          </a:p>
          <a:p>
            <a:pPr algn="just" eaLnBrk="1" hangingPunct="1">
              <a:lnSpc>
                <a:spcPct val="90000"/>
              </a:lnSpc>
              <a:spcBef>
                <a:spcPts val="500"/>
              </a:spcBef>
              <a:spcAft>
                <a:spcPct val="0"/>
              </a:spcAft>
              <a:buClrTx/>
              <a:buSzPct val="100000"/>
              <a:buFontTx/>
              <a:buNone/>
            </a:pPr>
            <a:r>
              <a:rPr lang="ru-RU" altLang="ru-RU" sz="2000" dirty="0">
                <a:solidFill>
                  <a:schemeClr val="tx1">
                    <a:lumMod val="75000"/>
                    <a:lumOff val="25000"/>
                  </a:schemeClr>
                </a:solidFill>
                <a:latin typeface="Times New Roman" pitchFamily="16" charset="0"/>
                <a:ea typeface="Calibri" pitchFamily="34" charset="0"/>
                <a:cs typeface="Times New Roman" pitchFamily="16" charset="0"/>
              </a:rPr>
              <a:t>          Представленная информация предназначена для широкого круга пользователей и будет интересна и полезна как студентам, педагогам, врачам, молодым семьям, так и муниципальным служащим, пенсионерам  и другим категориям населения, так как бюджет поселения затрагивает интересы каждого жителя.</a:t>
            </a:r>
          </a:p>
          <a:p>
            <a:pPr algn="just" eaLnBrk="1" hangingPunct="1">
              <a:lnSpc>
                <a:spcPct val="90000"/>
              </a:lnSpc>
              <a:spcBef>
                <a:spcPts val="500"/>
              </a:spcBef>
              <a:spcAft>
                <a:spcPct val="0"/>
              </a:spcAft>
              <a:buClrTx/>
              <a:buSzPct val="100000"/>
              <a:buFontTx/>
              <a:buNone/>
            </a:pPr>
            <a:r>
              <a:rPr lang="ru-RU" altLang="ru-RU" sz="2000" dirty="0">
                <a:solidFill>
                  <a:schemeClr val="tx1">
                    <a:lumMod val="75000"/>
                    <a:lumOff val="25000"/>
                  </a:schemeClr>
                </a:solidFill>
                <a:latin typeface="Times New Roman" pitchFamily="16" charset="0"/>
                <a:ea typeface="Calibri" pitchFamily="34" charset="0"/>
                <a:cs typeface="Times New Roman" pitchFamily="16" charset="0"/>
              </a:rPr>
              <a:t>      </a:t>
            </a:r>
          </a:p>
          <a:p>
            <a:pPr algn="just" eaLnBrk="1" hangingPunct="1">
              <a:lnSpc>
                <a:spcPct val="90000"/>
              </a:lnSpc>
              <a:spcBef>
                <a:spcPts val="500"/>
              </a:spcBef>
              <a:spcAft>
                <a:spcPct val="0"/>
              </a:spcAft>
              <a:buClrTx/>
              <a:buSzPct val="100000"/>
              <a:buFontTx/>
              <a:buNone/>
            </a:pPr>
            <a:r>
              <a:rPr lang="ru-RU" altLang="ru-RU" sz="2000" dirty="0">
                <a:solidFill>
                  <a:schemeClr val="tx1">
                    <a:lumMod val="75000"/>
                    <a:lumOff val="25000"/>
                  </a:schemeClr>
                </a:solidFill>
                <a:latin typeface="Times New Roman" pitchFamily="16" charset="0"/>
                <a:ea typeface="Calibri" pitchFamily="34" charset="0"/>
                <a:cs typeface="Times New Roman" pitchFamily="16" charset="0"/>
              </a:rPr>
              <a:t>         Мы постарались в доступной и понятной для граждан форме показать основные параметры бюджета муниципального образования Красносельское.</a:t>
            </a:r>
            <a:endParaRPr lang="ru-RU" altLang="ru-RU" sz="2000" dirty="0">
              <a:solidFill>
                <a:schemeClr val="tx1">
                  <a:lumMod val="75000"/>
                  <a:lumOff val="25000"/>
                </a:schemeClr>
              </a:solidFill>
              <a:latin typeface="Times New Roman" pitchFamily="16" charset="0"/>
              <a:cs typeface="Times New Roman" pitchFamily="16" charset="0"/>
            </a:endParaRPr>
          </a:p>
        </p:txBody>
      </p:sp>
      <p:sp>
        <p:nvSpPr>
          <p:cNvPr id="7171" name="Text Box 2"/>
          <p:cNvSpPr txBox="1">
            <a:spLocks noChangeArrowheads="1"/>
          </p:cNvSpPr>
          <p:nvPr/>
        </p:nvSpPr>
        <p:spPr bwMode="auto">
          <a:xfrm>
            <a:off x="907275" y="404813"/>
            <a:ext cx="77136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7030A0"/>
                </a:solidFill>
                <a:latin typeface="Times New Roman" pitchFamily="16" charset="0"/>
                <a:cs typeface="Times New Roman" pitchFamily="16" charset="0"/>
              </a:rPr>
              <a:t>Какие цели преследует документ </a:t>
            </a:r>
          </a:p>
          <a:p>
            <a:pPr algn="ctr" eaLnBrk="1" hangingPunct="1">
              <a:spcBef>
                <a:spcPct val="0"/>
              </a:spcBef>
              <a:spcAft>
                <a:spcPct val="0"/>
              </a:spcAft>
              <a:buClrTx/>
              <a:buSzPct val="100000"/>
              <a:buFontTx/>
              <a:buNone/>
            </a:pPr>
            <a:r>
              <a:rPr lang="ru-RU" altLang="ru-RU" sz="2400" dirty="0">
                <a:solidFill>
                  <a:srgbClr val="7030A0"/>
                </a:solidFill>
                <a:latin typeface="Times New Roman" pitchFamily="16" charset="0"/>
                <a:cs typeface="Times New Roman" pitchFamily="16" charset="0"/>
              </a:rPr>
              <a:t>«Бюджет для граждан»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0963" name="Text Box 2"/>
          <p:cNvSpPr txBox="1">
            <a:spLocks noChangeArrowheads="1"/>
          </p:cNvSpPr>
          <p:nvPr/>
        </p:nvSpPr>
        <p:spPr bwMode="auto">
          <a:xfrm>
            <a:off x="468313" y="404813"/>
            <a:ext cx="8229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Доходы бюджета муниципального образования</a:t>
            </a:r>
          </a:p>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 Красносельское на 2024 год</a:t>
            </a:r>
          </a:p>
        </p:txBody>
      </p:sp>
      <p:sp>
        <p:nvSpPr>
          <p:cNvPr id="2" name="Блок-схема: узел 1"/>
          <p:cNvSpPr/>
          <p:nvPr/>
        </p:nvSpPr>
        <p:spPr>
          <a:xfrm>
            <a:off x="5742685" y="1472961"/>
            <a:ext cx="2955228" cy="1271865"/>
          </a:xfrm>
          <a:prstGeom prst="flowChartConnector">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lumMod val="65000"/>
                    <a:lumOff val="35000"/>
                  </a:schemeClr>
                </a:solidFill>
              </a:rPr>
              <a:t>Неналоговые доходы  4377 тыс. руб. </a:t>
            </a:r>
          </a:p>
        </p:txBody>
      </p:sp>
      <p:sp>
        <p:nvSpPr>
          <p:cNvPr id="3" name="Блок-схема: узел 2"/>
          <p:cNvSpPr/>
          <p:nvPr/>
        </p:nvSpPr>
        <p:spPr>
          <a:xfrm>
            <a:off x="344549" y="1639944"/>
            <a:ext cx="2787292" cy="1429597"/>
          </a:xfrm>
          <a:prstGeom prst="flowChartConnector">
            <a:avLst/>
          </a:prstGeom>
          <a:solidFill>
            <a:srgbClr val="C7F7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lumMod val="65000"/>
                    <a:lumOff val="35000"/>
                  </a:schemeClr>
                </a:solidFill>
              </a:rPr>
              <a:t>Налоговые доходы </a:t>
            </a:r>
            <a:r>
              <a:rPr lang="en-US" sz="1400" b="1" dirty="0">
                <a:solidFill>
                  <a:schemeClr val="tx1">
                    <a:lumMod val="65000"/>
                    <a:lumOff val="35000"/>
                  </a:schemeClr>
                </a:solidFill>
              </a:rPr>
              <a:t> </a:t>
            </a:r>
            <a:r>
              <a:rPr lang="ru-RU" sz="1400" b="1" dirty="0">
                <a:solidFill>
                  <a:schemeClr val="tx1">
                    <a:lumMod val="65000"/>
                    <a:lumOff val="35000"/>
                  </a:schemeClr>
                </a:solidFill>
              </a:rPr>
              <a:t> 15438 тыс. руб.</a:t>
            </a:r>
          </a:p>
        </p:txBody>
      </p:sp>
      <p:sp>
        <p:nvSpPr>
          <p:cNvPr id="4" name="Блок-схема: узел 3"/>
          <p:cNvSpPr/>
          <p:nvPr/>
        </p:nvSpPr>
        <p:spPr>
          <a:xfrm>
            <a:off x="2984922" y="5301208"/>
            <a:ext cx="3391577" cy="1424726"/>
          </a:xfrm>
          <a:prstGeom prst="flowChartConnector">
            <a:avLst/>
          </a:prstGeom>
          <a:solidFill>
            <a:srgbClr val="C7F7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r>
              <a:rPr lang="ru-RU" altLang="ru-RU" sz="1400" b="1" dirty="0">
                <a:solidFill>
                  <a:schemeClr val="tx1">
                    <a:lumMod val="65000"/>
                    <a:lumOff val="35000"/>
                  </a:schemeClr>
                </a:solidFill>
              </a:rPr>
              <a:t>Безвозмездные поступления</a:t>
            </a:r>
          </a:p>
          <a:p>
            <a:pPr algn="ctr">
              <a:buClrTx/>
            </a:pPr>
            <a:r>
              <a:rPr lang="ru-RU" altLang="ru-RU" sz="1400" b="1" dirty="0">
                <a:solidFill>
                  <a:schemeClr val="tx1">
                    <a:lumMod val="65000"/>
                    <a:lumOff val="35000"/>
                  </a:schemeClr>
                </a:solidFill>
              </a:rPr>
              <a:t> 47205,3 тыс. руб</a:t>
            </a:r>
            <a:r>
              <a:rPr lang="ru-RU" altLang="ru-RU" sz="1400" dirty="0">
                <a:solidFill>
                  <a:schemeClr val="tx1">
                    <a:lumMod val="65000"/>
                    <a:lumOff val="35000"/>
                  </a:schemeClr>
                </a:solidFill>
                <a:latin typeface="Candara" pitchFamily="32" charset="0"/>
              </a:rPr>
              <a:t>.</a:t>
            </a:r>
          </a:p>
        </p:txBody>
      </p:sp>
      <p:sp>
        <p:nvSpPr>
          <p:cNvPr id="11" name="Стрелка вниз 10"/>
          <p:cNvSpPr/>
          <p:nvPr/>
        </p:nvSpPr>
        <p:spPr>
          <a:xfrm>
            <a:off x="4583112" y="4555570"/>
            <a:ext cx="276920" cy="6636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3349261" y="2922534"/>
            <a:ext cx="2662898" cy="1564881"/>
          </a:xfrm>
          <a:prstGeom prst="ellipse">
            <a:avLst/>
          </a:prstGeom>
          <a:solidFill>
            <a:srgbClr val="5EA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lumMod val="65000"/>
                    <a:lumOff val="35000"/>
                  </a:schemeClr>
                </a:solidFill>
              </a:rPr>
              <a:t>Доходы бюджета 67020,3тыс. руб.</a:t>
            </a:r>
          </a:p>
        </p:txBody>
      </p:sp>
      <p:sp>
        <p:nvSpPr>
          <p:cNvPr id="40974" name="Стрелка вверх 40973"/>
          <p:cNvSpPr/>
          <p:nvPr/>
        </p:nvSpPr>
        <p:spPr>
          <a:xfrm>
            <a:off x="2984922" y="2708920"/>
            <a:ext cx="364339" cy="720080"/>
          </a:xfrm>
          <a:prstGeom prst="upArrow">
            <a:avLst>
              <a:gd name="adj1" fmla="val 26474"/>
              <a:gd name="adj2" fmla="val 50000"/>
            </a:avLst>
          </a:prstGeom>
          <a:scene3d>
            <a:camera prst="orthographicFront">
              <a:rot lat="0" lon="0" rev="3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975" name="Стрелка вправо 40974"/>
          <p:cNvSpPr/>
          <p:nvPr/>
        </p:nvSpPr>
        <p:spPr>
          <a:xfrm>
            <a:off x="5580112" y="2781448"/>
            <a:ext cx="648072" cy="213613"/>
          </a:xfrm>
          <a:prstGeom prst="rightArrow">
            <a:avLst/>
          </a:prstGeom>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927822136"/>
              </p:ext>
            </p:extLst>
          </p:nvPr>
        </p:nvGraphicFramePr>
        <p:xfrm>
          <a:off x="179512" y="764704"/>
          <a:ext cx="8846118" cy="5904656"/>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467544" y="116633"/>
            <a:ext cx="8352928" cy="707886"/>
          </a:xfrm>
          <a:prstGeom prst="rect">
            <a:avLst/>
          </a:prstGeom>
        </p:spPr>
        <p:txBody>
          <a:bodyPr wrap="square">
            <a:spAutoFit/>
          </a:bodyPr>
          <a:lstStyle/>
          <a:p>
            <a:pPr algn="ctr">
              <a:buClrTx/>
            </a:pPr>
            <a:r>
              <a:rPr lang="ru-RU" altLang="ru-RU" dirty="0">
                <a:solidFill>
                  <a:srgbClr val="7030A0"/>
                </a:solidFill>
                <a:latin typeface="Times New Roman" pitchFamily="16" charset="0"/>
                <a:cs typeface="Times New Roman" pitchFamily="16" charset="0"/>
              </a:rPr>
              <a:t>Структура налоговых доходов местного бюджета в </a:t>
            </a:r>
            <a:r>
              <a:rPr lang="ru-RU" altLang="ru-RU" sz="1800" dirty="0">
                <a:solidFill>
                  <a:srgbClr val="7030A0"/>
                </a:solidFill>
                <a:latin typeface="Times New Roman" pitchFamily="16" charset="0"/>
                <a:cs typeface="Times New Roman" pitchFamily="16" charset="0"/>
              </a:rPr>
              <a:t>2024</a:t>
            </a:r>
            <a:r>
              <a:rPr lang="ru-RU" altLang="ru-RU" dirty="0">
                <a:solidFill>
                  <a:srgbClr val="7030A0"/>
                </a:solidFill>
                <a:latin typeface="Times New Roman" pitchFamily="16" charset="0"/>
                <a:cs typeface="Times New Roman" pitchFamily="16" charset="0"/>
              </a:rPr>
              <a:t> году, </a:t>
            </a:r>
          </a:p>
          <a:p>
            <a:pPr algn="ctr">
              <a:buClrTx/>
            </a:pPr>
            <a:r>
              <a:rPr lang="ru-RU" altLang="ru-RU" dirty="0">
                <a:solidFill>
                  <a:srgbClr val="7030A0"/>
                </a:solidFill>
                <a:latin typeface="Times New Roman" pitchFamily="16" charset="0"/>
                <a:cs typeface="Times New Roman" pitchFamily="16" charset="0"/>
              </a:rPr>
              <a:t>15438 тыс. </a:t>
            </a:r>
            <a:r>
              <a:rPr lang="ru-RU" altLang="ru-RU" sz="1800" dirty="0">
                <a:solidFill>
                  <a:srgbClr val="7030A0"/>
                </a:solidFill>
                <a:latin typeface="Times New Roman" pitchFamily="16" charset="0"/>
                <a:cs typeface="Times New Roman" pitchFamily="16" charset="0"/>
              </a:rPr>
              <a:t>рублей</a:t>
            </a:r>
          </a:p>
        </p:txBody>
      </p:sp>
    </p:spTree>
    <p:extLst>
      <p:ext uri="{BB962C8B-B14F-4D97-AF65-F5344CB8AC3E}">
        <p14:creationId xmlns:p14="http://schemas.microsoft.com/office/powerpoint/2010/main" val="3347952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3793264137"/>
              </p:ext>
            </p:extLst>
          </p:nvPr>
        </p:nvGraphicFramePr>
        <p:xfrm>
          <a:off x="323528" y="1365441"/>
          <a:ext cx="8640960" cy="5272360"/>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395536" y="188641"/>
            <a:ext cx="8496944" cy="707886"/>
          </a:xfrm>
          <a:prstGeom prst="rect">
            <a:avLst/>
          </a:prstGeom>
        </p:spPr>
        <p:txBody>
          <a:bodyPr wrap="square">
            <a:spAutoFit/>
          </a:bodyPr>
          <a:lstStyle/>
          <a:p>
            <a:pPr algn="ctr">
              <a:buClrTx/>
            </a:pPr>
            <a:r>
              <a:rPr lang="ru-RU" altLang="ru-RU" dirty="0">
                <a:solidFill>
                  <a:srgbClr val="7030A0"/>
                </a:solidFill>
                <a:latin typeface="Times New Roman" pitchFamily="16" charset="0"/>
                <a:cs typeface="Times New Roman" pitchFamily="16" charset="0"/>
              </a:rPr>
              <a:t>Структура неналоговых доходов местного бюджета в 2024 году,</a:t>
            </a:r>
            <a:br>
              <a:rPr lang="ru-RU" altLang="ru-RU" dirty="0">
                <a:solidFill>
                  <a:srgbClr val="7030A0"/>
                </a:solidFill>
                <a:latin typeface="Times New Roman" pitchFamily="16" charset="0"/>
                <a:cs typeface="Times New Roman" pitchFamily="16" charset="0"/>
              </a:rPr>
            </a:br>
            <a:r>
              <a:rPr lang="ru-RU" altLang="ru-RU" dirty="0">
                <a:solidFill>
                  <a:srgbClr val="7030A0"/>
                </a:solidFill>
                <a:latin typeface="Times New Roman" pitchFamily="16" charset="0"/>
                <a:cs typeface="Times New Roman" pitchFamily="16" charset="0"/>
              </a:rPr>
              <a:t>4377 тыс. рублей</a:t>
            </a:r>
          </a:p>
        </p:txBody>
      </p:sp>
    </p:spTree>
    <p:extLst>
      <p:ext uri="{BB962C8B-B14F-4D97-AF65-F5344CB8AC3E}">
        <p14:creationId xmlns:p14="http://schemas.microsoft.com/office/powerpoint/2010/main" val="3776514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Прямоугольник 2"/>
          <p:cNvSpPr/>
          <p:nvPr/>
        </p:nvSpPr>
        <p:spPr>
          <a:xfrm>
            <a:off x="251520" y="260648"/>
            <a:ext cx="8640960" cy="1323439"/>
          </a:xfrm>
          <a:prstGeom prst="rect">
            <a:avLst/>
          </a:prstGeom>
        </p:spPr>
        <p:txBody>
          <a:bodyPr wrap="square">
            <a:spAutoFit/>
          </a:bodyPr>
          <a:lstStyle/>
          <a:p>
            <a:pPr algn="ctr"/>
            <a:r>
              <a:rPr lang="ru-RU" altLang="ru-RU" dirty="0">
                <a:solidFill>
                  <a:srgbClr val="7030A0"/>
                </a:solidFill>
                <a:latin typeface="Times New Roman" pitchFamily="16" charset="0"/>
                <a:cs typeface="Times New Roman" pitchFamily="16" charset="0"/>
              </a:rPr>
              <a:t>Структура безвозмездных поступлений в бюджет </a:t>
            </a:r>
          </a:p>
          <a:p>
            <a:pPr algn="ctr"/>
            <a:r>
              <a:rPr lang="ru-RU" altLang="ru-RU" dirty="0">
                <a:solidFill>
                  <a:srgbClr val="7030A0"/>
                </a:solidFill>
                <a:latin typeface="Times New Roman" pitchFamily="16" charset="0"/>
                <a:cs typeface="Times New Roman" pitchFamily="16" charset="0"/>
              </a:rPr>
              <a:t>муниципального образования Красносельское</a:t>
            </a:r>
          </a:p>
          <a:p>
            <a:pPr algn="ctr"/>
            <a:r>
              <a:rPr lang="ru-RU" altLang="ru-RU" dirty="0">
                <a:solidFill>
                  <a:srgbClr val="7030A0"/>
                </a:solidFill>
                <a:latin typeface="Times New Roman" pitchFamily="16" charset="0"/>
                <a:cs typeface="Times New Roman" pitchFamily="16" charset="0"/>
              </a:rPr>
              <a:t>в 2024 году  (47205,3</a:t>
            </a:r>
            <a:r>
              <a:rPr lang="en-US" altLang="ru-RU" dirty="0">
                <a:solidFill>
                  <a:srgbClr val="7030A0"/>
                </a:solidFill>
                <a:latin typeface="Times New Roman" pitchFamily="16" charset="0"/>
                <a:cs typeface="Times New Roman" pitchFamily="16" charset="0"/>
              </a:rPr>
              <a:t> </a:t>
            </a:r>
            <a:r>
              <a:rPr lang="ru-RU" altLang="ru-RU" dirty="0">
                <a:solidFill>
                  <a:srgbClr val="7030A0"/>
                </a:solidFill>
                <a:latin typeface="Times New Roman" pitchFamily="16" charset="0"/>
                <a:cs typeface="Times New Roman" pitchFamily="16" charset="0"/>
              </a:rPr>
              <a:t>тыс. рублей)</a:t>
            </a:r>
            <a:br>
              <a:rPr lang="ru-RU" altLang="ru-RU" dirty="0">
                <a:solidFill>
                  <a:srgbClr val="7030A0"/>
                </a:solidFill>
                <a:latin typeface="Times New Roman" pitchFamily="16" charset="0"/>
                <a:cs typeface="Times New Roman" pitchFamily="16" charset="0"/>
              </a:rPr>
            </a:br>
            <a:endParaRPr lang="ru-RU" dirty="0"/>
          </a:p>
        </p:txBody>
      </p:sp>
      <p:graphicFrame>
        <p:nvGraphicFramePr>
          <p:cNvPr id="4" name="Диаграмма 3"/>
          <p:cNvGraphicFramePr/>
          <p:nvPr>
            <p:extLst>
              <p:ext uri="{D42A27DB-BD31-4B8C-83A1-F6EECF244321}">
                <p14:modId xmlns:p14="http://schemas.microsoft.com/office/powerpoint/2010/main" val="1904867494"/>
              </p:ext>
            </p:extLst>
          </p:nvPr>
        </p:nvGraphicFramePr>
        <p:xfrm>
          <a:off x="976917" y="1340768"/>
          <a:ext cx="7920880" cy="5033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672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971550" y="349250"/>
            <a:ext cx="7272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800" dirty="0">
                <a:solidFill>
                  <a:srgbClr val="7030A0"/>
                </a:solidFill>
                <a:latin typeface="Tahoma" pitchFamily="32" charset="0"/>
              </a:rPr>
              <a:t>Безвозмездные поступления из областного бюджета на 2024 год</a:t>
            </a:r>
          </a:p>
        </p:txBody>
      </p:sp>
      <p:graphicFrame>
        <p:nvGraphicFramePr>
          <p:cNvPr id="45058" name="Group 2"/>
          <p:cNvGraphicFramePr>
            <a:graphicFrameLocks noGrp="1"/>
          </p:cNvGraphicFramePr>
          <p:nvPr>
            <p:extLst>
              <p:ext uri="{D42A27DB-BD31-4B8C-83A1-F6EECF244321}">
                <p14:modId xmlns:p14="http://schemas.microsoft.com/office/powerpoint/2010/main" val="1534825062"/>
              </p:ext>
            </p:extLst>
          </p:nvPr>
        </p:nvGraphicFramePr>
        <p:xfrm>
          <a:off x="467544" y="908720"/>
          <a:ext cx="8282756" cy="4980070"/>
        </p:xfrm>
        <a:graphic>
          <a:graphicData uri="http://schemas.openxmlformats.org/drawingml/2006/table">
            <a:tbl>
              <a:tblPr/>
              <a:tblGrid>
                <a:gridCol w="7560840">
                  <a:extLst>
                    <a:ext uri="{9D8B030D-6E8A-4147-A177-3AD203B41FA5}">
                      <a16:colId xmlns:a16="http://schemas.microsoft.com/office/drawing/2014/main" val="20000"/>
                    </a:ext>
                  </a:extLst>
                </a:gridCol>
                <a:gridCol w="721916">
                  <a:extLst>
                    <a:ext uri="{9D8B030D-6E8A-4147-A177-3AD203B41FA5}">
                      <a16:colId xmlns:a16="http://schemas.microsoft.com/office/drawing/2014/main" val="20001"/>
                    </a:ext>
                  </a:extLst>
                </a:gridCol>
              </a:tblGrid>
              <a:tr h="288032">
                <a:tc>
                  <a:txBody>
                    <a:bodyPr/>
                    <a:lstStyle/>
                    <a:p>
                      <a:pPr algn="l" fontAlgn="b"/>
                      <a:r>
                        <a:rPr lang="ru-RU" sz="1200" b="1" i="0" u="none" strike="noStrike" dirty="0">
                          <a:solidFill>
                            <a:srgbClr val="000000"/>
                          </a:solidFill>
                          <a:effectLst/>
                          <a:latin typeface="Times New Roman" panose="02020603050405020304" pitchFamily="18" charset="0"/>
                          <a:cs typeface="Times New Roman" panose="02020603050405020304" pitchFamily="18" charset="0"/>
                        </a:rPr>
                        <a:t>Безвозмездные поступления от других бюджетов бюджетной системы Российской Федерации</a:t>
                      </a:r>
                    </a:p>
                    <a:p>
                      <a:pPr algn="l" fontAlgn="b"/>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p>
                      <a:pPr algn="l" fontAlgn="b"/>
                      <a:endParaRPr lang="ru-RU" sz="1200" b="1" i="0" u="sng"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1" i="0" u="none" strike="noStrike" dirty="0">
                          <a:solidFill>
                            <a:srgbClr val="000000"/>
                          </a:solidFill>
                          <a:effectLst/>
                          <a:latin typeface="Times New Roman" panose="02020603050405020304" pitchFamily="18" charset="0"/>
                          <a:cs typeface="Times New Roman" panose="02020603050405020304" pitchFamily="18" charset="0"/>
                        </a:rPr>
                        <a:t>32702,3</a:t>
                      </a:r>
                    </a:p>
                  </a:txBody>
                  <a:tcPr marL="7620" marR="7620" marT="7620"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6024">
                <a:tc>
                  <a:txBody>
                    <a:bodyPr/>
                    <a:lstStyle/>
                    <a:p>
                      <a:pPr algn="l" fontAlgn="b"/>
                      <a:r>
                        <a:rPr lang="ru-RU" sz="1200" b="1" i="0" u="none" strike="noStrike" dirty="0">
                          <a:solidFill>
                            <a:srgbClr val="000000"/>
                          </a:solidFill>
                          <a:effectLst/>
                          <a:latin typeface="Times New Roman" panose="02020603050405020304" pitchFamily="18" charset="0"/>
                          <a:cs typeface="Times New Roman" panose="02020603050405020304" pitchFamily="18" charset="0"/>
                        </a:rPr>
                        <a:t>Дотации бюджетам бюджетной системы Российской Федерации</a:t>
                      </a:r>
                    </a:p>
                  </a:txBody>
                  <a:tcPr marL="7620" marR="7620" marT="7620"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1" i="0" u="none" strike="noStrike" dirty="0">
                          <a:solidFill>
                            <a:srgbClr val="000000"/>
                          </a:solidFill>
                          <a:effectLst/>
                          <a:latin typeface="Times New Roman" panose="02020603050405020304" pitchFamily="18" charset="0"/>
                          <a:cs typeface="Times New Roman" panose="02020603050405020304" pitchFamily="18" charset="0"/>
                        </a:rPr>
                        <a:t>684,0</a:t>
                      </a:r>
                    </a:p>
                  </a:txBody>
                  <a:tcPr marL="7620" marR="7620" marT="7620"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1018886"/>
                  </a:ext>
                </a:extLst>
              </a:tr>
              <a:tr h="235828">
                <a:tc>
                  <a:txBody>
                    <a:bodyPr/>
                    <a:lstStyle/>
                    <a:p>
                      <a:pPr algn="l"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Дотации бюджетам сельских поселений на поддержку мер по обеспечению сбалансированности бюджетов</a:t>
                      </a:r>
                    </a:p>
                  </a:txBody>
                  <a:tcPr marL="7620" marR="7620" marT="7620"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0" i="0" u="none" strike="noStrike" dirty="0">
                          <a:solidFill>
                            <a:srgbClr val="000000"/>
                          </a:solidFill>
                          <a:effectLst/>
                          <a:latin typeface="Times New Roman" panose="02020603050405020304" pitchFamily="18" charset="0"/>
                          <a:cs typeface="Times New Roman" panose="02020603050405020304" pitchFamily="18" charset="0"/>
                        </a:rPr>
                        <a:t>684,0</a:t>
                      </a:r>
                    </a:p>
                  </a:txBody>
                  <a:tcPr marL="7620" marR="7620" marT="7620"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92021390"/>
                  </a:ext>
                </a:extLst>
              </a:tr>
              <a:tr h="216024">
                <a:tc>
                  <a:txBody>
                    <a:bodyPr/>
                    <a:lstStyle/>
                    <a:p>
                      <a:pPr algn="l" fontAlgn="b"/>
                      <a:r>
                        <a:rPr lang="ru-RU" sz="1200" b="1" i="0" u="none" strike="noStrike" dirty="0">
                          <a:solidFill>
                            <a:srgbClr val="000000"/>
                          </a:solidFill>
                          <a:effectLst/>
                          <a:latin typeface="Times New Roman" panose="02020603050405020304" pitchFamily="18" charset="0"/>
                          <a:cs typeface="Times New Roman" panose="02020603050405020304" pitchFamily="18" charset="0"/>
                        </a:rPr>
                        <a:t>Субсидии бюджетам бюджетной системы Российской Федерации (межбюджетные субсидии)</a:t>
                      </a:r>
                    </a:p>
                  </a:txBody>
                  <a:tcPr marL="7620" marR="7620" marT="7620"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1" i="0" u="none" strike="noStrike" dirty="0">
                          <a:solidFill>
                            <a:srgbClr val="000000"/>
                          </a:solidFill>
                          <a:effectLst/>
                          <a:latin typeface="Times New Roman" panose="02020603050405020304" pitchFamily="18" charset="0"/>
                          <a:cs typeface="Times New Roman" panose="02020603050405020304" pitchFamily="18" charset="0"/>
                        </a:rPr>
                        <a:t>31494,1</a:t>
                      </a:r>
                    </a:p>
                  </a:txBody>
                  <a:tcPr marL="7620" marR="7620" marT="7620"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1852">
                <a:tc>
                  <a:txBody>
                    <a:bodyPr/>
                    <a:lstStyle/>
                    <a:p>
                      <a:pPr algn="l"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Прочие субсидии бюджетам сельских поселений (Прочие субсидии бюджетам сельских на повышение оплаты труда работников культуры и педагогических работников дополнительного образования детей сферы культуры в соответствии с указами Президента Российской Федерации от 7 мая 2012 года № 597, от 1 июня 2012 года №761</a:t>
                      </a:r>
                    </a:p>
                  </a:txBody>
                  <a:tcPr marL="7620" marR="7620" marT="7620"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0" i="0" u="none" strike="noStrike" dirty="0">
                          <a:solidFill>
                            <a:srgbClr val="000000"/>
                          </a:solidFill>
                          <a:effectLst/>
                          <a:latin typeface="Times New Roman" panose="02020603050405020304" pitchFamily="18" charset="0"/>
                          <a:cs typeface="Times New Roman" panose="02020603050405020304" pitchFamily="18" charset="0"/>
                        </a:rPr>
                        <a:t>5686,4</a:t>
                      </a:r>
                    </a:p>
                  </a:txBody>
                  <a:tcPr marL="7620" marR="7620" marT="7620"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1004">
                <a:tc>
                  <a:txBody>
                    <a:bodyPr/>
                    <a:lstStyle/>
                    <a:p>
                      <a:pPr algn="l"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Субсидии бюджетам сельских поселений на подготовку проектов межевания земельных участков и на проведение кадастровых работ</a:t>
                      </a:r>
                    </a:p>
                  </a:txBody>
                  <a:tcPr marL="7620" marR="7620" marT="7620"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0" i="0" u="none" strike="noStrike" dirty="0">
                          <a:solidFill>
                            <a:srgbClr val="000000"/>
                          </a:solidFill>
                          <a:effectLst/>
                          <a:latin typeface="Times New Roman" panose="02020603050405020304" pitchFamily="18" charset="0"/>
                          <a:cs typeface="Times New Roman" panose="02020603050405020304" pitchFamily="18" charset="0"/>
                        </a:rPr>
                        <a:t>2850</a:t>
                      </a:r>
                    </a:p>
                  </a:txBody>
                  <a:tcPr marL="7620" marR="7620" marT="7620"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34857845"/>
                  </a:ext>
                </a:extLst>
              </a:tr>
              <a:tr h="195142">
                <a:tc>
                  <a:txBody>
                    <a:bodyPr/>
                    <a:lstStyle/>
                    <a:p>
                      <a:pPr algn="l"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Субсидии бюджетам сельских поселений на обеспечение комплексного развития сельских территорий</a:t>
                      </a:r>
                    </a:p>
                  </a:txBody>
                  <a:tcPr marL="7620" marR="7620" marT="7620"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0" i="0" u="none" strike="noStrike" dirty="0">
                          <a:solidFill>
                            <a:srgbClr val="000000"/>
                          </a:solidFill>
                          <a:effectLst/>
                          <a:latin typeface="Times New Roman" panose="02020603050405020304" pitchFamily="18" charset="0"/>
                          <a:cs typeface="Times New Roman" panose="02020603050405020304" pitchFamily="18" charset="0"/>
                        </a:rPr>
                        <a:t>1680</a:t>
                      </a:r>
                    </a:p>
                  </a:txBody>
                  <a:tcPr marL="7620" marR="7620" marT="7620"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45993689"/>
                  </a:ext>
                </a:extLst>
              </a:tr>
              <a:tr h="119158">
                <a:tc>
                  <a:txBody>
                    <a:bodyPr/>
                    <a:lstStyle/>
                    <a:p>
                      <a:pPr algn="l"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Прочие субсидии бюджетам сельских поселений на </a:t>
                      </a:r>
                      <a:r>
                        <a:rPr lang="ru-RU" sz="1200" b="0" i="0" u="none" strike="noStrike" dirty="0" err="1">
                          <a:solidFill>
                            <a:srgbClr val="000000"/>
                          </a:solidFill>
                          <a:effectLst/>
                          <a:latin typeface="Times New Roman" panose="02020603050405020304" pitchFamily="18" charset="0"/>
                          <a:cs typeface="Times New Roman" panose="02020603050405020304" pitchFamily="18" charset="0"/>
                        </a:rPr>
                        <a:t>софинансирование</a:t>
                      </a:r>
                      <a:r>
                        <a:rPr lang="ru-RU" sz="1200" b="0" i="0" u="none" strike="noStrike" dirty="0">
                          <a:solidFill>
                            <a:srgbClr val="000000"/>
                          </a:solidFill>
                          <a:effectLst/>
                          <a:latin typeface="Times New Roman" panose="02020603050405020304" pitchFamily="18" charset="0"/>
                          <a:cs typeface="Times New Roman" panose="02020603050405020304" pitchFamily="18" charset="0"/>
                        </a:rPr>
                        <a:t> мероприятий по укреплению материально-технической базы муниципальных учреждений культуры</a:t>
                      </a:r>
                    </a:p>
                  </a:txBody>
                  <a:tcPr marL="7620" marR="7620" marT="7620"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0" i="0" u="none" strike="noStrike" dirty="0">
                          <a:solidFill>
                            <a:srgbClr val="000000"/>
                          </a:solidFill>
                          <a:effectLst/>
                          <a:latin typeface="Times New Roman" panose="02020603050405020304" pitchFamily="18" charset="0"/>
                          <a:cs typeface="Times New Roman" panose="02020603050405020304" pitchFamily="18" charset="0"/>
                        </a:rPr>
                        <a:t>20469,5</a:t>
                      </a:r>
                    </a:p>
                  </a:txBody>
                  <a:tcPr marL="7620" marR="7620" marT="7620"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07167819"/>
                  </a:ext>
                </a:extLst>
              </a:tr>
              <a:tr h="287620">
                <a:tc>
                  <a:txBody>
                    <a:bodyPr/>
                    <a:lstStyle/>
                    <a:p>
                      <a:pPr algn="l"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Прочие субсидии бюджетам сельских поселений на реализацию мероприятий по предотвращению распространения борщевика Сосновского</a:t>
                      </a:r>
                    </a:p>
                  </a:txBody>
                  <a:tcPr marL="7620" marR="7620" marT="7620"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0" i="0" u="none" strike="noStrike" dirty="0">
                          <a:solidFill>
                            <a:srgbClr val="000000"/>
                          </a:solidFill>
                          <a:effectLst/>
                          <a:latin typeface="Times New Roman" panose="02020603050405020304" pitchFamily="18" charset="0"/>
                          <a:cs typeface="Times New Roman" panose="02020603050405020304" pitchFamily="18" charset="0"/>
                        </a:rPr>
                        <a:t>308,2</a:t>
                      </a:r>
                    </a:p>
                  </a:txBody>
                  <a:tcPr marL="7620" marR="7620" marT="7620"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7357172"/>
                  </a:ext>
                </a:extLst>
              </a:tr>
              <a:tr h="195142">
                <a:tc>
                  <a:txBody>
                    <a:bodyPr/>
                    <a:lstStyle/>
                    <a:p>
                      <a:pPr algn="l"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Прочие субсидии бюджетам сельских поселений на обеспечение безопасного проживания граждан в жилых помещениях маневренного фонда</a:t>
                      </a:r>
                    </a:p>
                  </a:txBody>
                  <a:tcPr marL="7620" marR="7620" marT="7620"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0" i="0" u="none" strike="noStrike" dirty="0">
                          <a:solidFill>
                            <a:srgbClr val="000000"/>
                          </a:solidFill>
                          <a:effectLst/>
                          <a:latin typeface="Times New Roman" panose="02020603050405020304" pitchFamily="18" charset="0"/>
                          <a:cs typeface="Times New Roman" panose="02020603050405020304" pitchFamily="18" charset="0"/>
                        </a:rPr>
                        <a:t>500</a:t>
                      </a:r>
                    </a:p>
                  </a:txBody>
                  <a:tcPr marL="7620" marR="7620" marT="7620"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68693449"/>
                  </a:ext>
                </a:extLst>
              </a:tr>
              <a:tr h="223154">
                <a:tc>
                  <a:txBody>
                    <a:bodyPr/>
                    <a:lstStyle/>
                    <a:p>
                      <a:pPr algn="l" fontAlgn="b"/>
                      <a:r>
                        <a:rPr lang="ru-RU" sz="1200" b="1" i="0" u="none" strike="noStrike" dirty="0">
                          <a:solidFill>
                            <a:srgbClr val="000000"/>
                          </a:solidFill>
                          <a:effectLst/>
                          <a:latin typeface="Times New Roman" panose="02020603050405020304" pitchFamily="18" charset="0"/>
                          <a:cs typeface="Times New Roman" panose="02020603050405020304" pitchFamily="18" charset="0"/>
                        </a:rPr>
                        <a:t>Субвенции бюджетам субъектов Российской Федерации и муниципальных образований</a:t>
                      </a:r>
                    </a:p>
                  </a:txBody>
                  <a:tcPr marL="902" marR="902" marT="902"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1" i="0" u="none" strike="noStrike" dirty="0">
                          <a:solidFill>
                            <a:srgbClr val="000000"/>
                          </a:solidFill>
                          <a:effectLst/>
                          <a:latin typeface="Times New Roman" panose="02020603050405020304" pitchFamily="18" charset="0"/>
                          <a:cs typeface="Times New Roman" panose="02020603050405020304" pitchFamily="18" charset="0"/>
                        </a:rPr>
                        <a:t>524,2</a:t>
                      </a:r>
                    </a:p>
                  </a:txBody>
                  <a:tcPr marL="902" marR="902" marT="902"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5598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200" b="0" i="0" u="none" strike="noStrike" dirty="0">
                          <a:solidFill>
                            <a:srgbClr val="000000"/>
                          </a:solidFill>
                          <a:effectLst/>
                          <a:latin typeface="Times New Roman" panose="02020603050405020304" pitchFamily="18" charset="0"/>
                          <a:cs typeface="Times New Roman" panose="02020603050405020304" pitchFamily="18" charset="0"/>
                        </a:rPr>
                        <a:t>Субвенции бюджетам сельским поселениям на  выполнение передаваемых полномочий субъектов Российской Федерации(Субвенции бюджетам муниципальных образований на предоставление мер социальной поддержки по оплате за содержание и ремонт жилья, услуг теплоснабжения (отопления) и электроснабжения работникам культуры и педагогическим работникам образовательных организаций дополнительного образования детей в сфере культуры)</a:t>
                      </a:r>
                    </a:p>
                  </a:txBody>
                  <a:tcPr marL="902" marR="902" marT="902"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0" i="0" u="none" strike="noStrike" dirty="0">
                          <a:solidFill>
                            <a:srgbClr val="000000"/>
                          </a:solidFill>
                          <a:effectLst/>
                          <a:latin typeface="Times New Roman" panose="02020603050405020304" pitchFamily="18" charset="0"/>
                          <a:cs typeface="Times New Roman" panose="02020603050405020304" pitchFamily="18" charset="0"/>
                        </a:rPr>
                        <a:t>220,1</a:t>
                      </a:r>
                    </a:p>
                  </a:txBody>
                  <a:tcPr marL="902" marR="902" marT="902"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95543941"/>
                  </a:ext>
                </a:extLst>
              </a:tr>
              <a:tr h="372556">
                <a:tc>
                  <a:txBody>
                    <a:bodyPr/>
                    <a:lstStyle/>
                    <a:p>
                      <a:pPr algn="l"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Субвенции бюджетам сельским поселениям на осуществление первичного воинского учета на территориях, где отсутствуют военные комиссариаты</a:t>
                      </a:r>
                    </a:p>
                  </a:txBody>
                  <a:tcPr marL="902" marR="902" marT="902" marB="0" anchor="b">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200" b="0" i="0" u="none" strike="noStrike" dirty="0">
                          <a:solidFill>
                            <a:srgbClr val="000000"/>
                          </a:solidFill>
                          <a:effectLst/>
                          <a:latin typeface="Times New Roman" panose="02020603050405020304" pitchFamily="18" charset="0"/>
                          <a:cs typeface="Times New Roman" panose="02020603050405020304" pitchFamily="18" charset="0"/>
                        </a:rPr>
                        <a:t>304,1</a:t>
                      </a:r>
                    </a:p>
                  </a:txBody>
                  <a:tcPr marL="902" marR="902" marT="902" marB="0">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3449524"/>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36511" y="333375"/>
            <a:ext cx="918051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800" dirty="0">
                <a:solidFill>
                  <a:srgbClr val="330099"/>
                </a:solidFill>
                <a:latin typeface="Tahoma" pitchFamily="32" charset="0"/>
              </a:rPr>
              <a:t> Безвозмездные поступления из бюджета муниципального района</a:t>
            </a:r>
          </a:p>
        </p:txBody>
      </p:sp>
      <p:graphicFrame>
        <p:nvGraphicFramePr>
          <p:cNvPr id="49154" name="Group 2"/>
          <p:cNvGraphicFramePr>
            <a:graphicFrameLocks noGrp="1"/>
          </p:cNvGraphicFramePr>
          <p:nvPr>
            <p:extLst>
              <p:ext uri="{D42A27DB-BD31-4B8C-83A1-F6EECF244321}">
                <p14:modId xmlns:p14="http://schemas.microsoft.com/office/powerpoint/2010/main" val="1118363447"/>
              </p:ext>
            </p:extLst>
          </p:nvPr>
        </p:nvGraphicFramePr>
        <p:xfrm>
          <a:off x="1139031" y="1700808"/>
          <a:ext cx="6865938" cy="1642109"/>
        </p:xfrm>
        <a:graphic>
          <a:graphicData uri="http://schemas.openxmlformats.org/drawingml/2006/table">
            <a:tbl>
              <a:tblPr/>
              <a:tblGrid>
                <a:gridCol w="5151438">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tblGrid>
              <a:tr h="490603">
                <a:tc>
                  <a:txBody>
                    <a:body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Итого безвозмездных поступлений из бюджетов муниципальных районов</a:t>
                      </a:r>
                    </a:p>
                  </a:txBody>
                  <a:tcPr marL="68760" marR="68760" marT="104822" marB="0"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14503</a:t>
                      </a:r>
                    </a:p>
                  </a:txBody>
                  <a:tcPr marL="68760" marR="68760" marT="1048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1141">
                <a:tc>
                  <a:txBody>
                    <a:bodyPr/>
                    <a:lstStyle/>
                    <a:p>
                      <a:pPr algn="l" fontAlgn="b"/>
                      <a:r>
                        <a:rPr lang="ru-RU" sz="1400" b="0" i="0" u="none" strike="noStrike" dirty="0">
                          <a:solidFill>
                            <a:srgbClr val="000000"/>
                          </a:solidFill>
                          <a:effectLst/>
                          <a:latin typeface="Times New Roman" panose="02020603050405020304" pitchFamily="18" charset="0"/>
                          <a:cs typeface="Times New Roman" panose="02020603050405020304" pitchFamily="18" charset="0"/>
                        </a:rPr>
                        <a:t>Дотации бюджетам бюджетной системы Российской Федерации</a:t>
                      </a:r>
                    </a:p>
                  </a:txBody>
                  <a:tcPr marL="7620" marR="7620" marT="7620" marB="0" anchor="b">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t"/>
                      <a:r>
                        <a:rPr lang="ru-RU" sz="1400" b="0" i="0" u="none" strike="noStrike" dirty="0">
                          <a:solidFill>
                            <a:srgbClr val="000000"/>
                          </a:solidFill>
                          <a:effectLst/>
                          <a:latin typeface="Times New Roman" panose="02020603050405020304" pitchFamily="18" charset="0"/>
                          <a:cs typeface="Times New Roman" panose="02020603050405020304" pitchFamily="18" charset="0"/>
                        </a:rPr>
                        <a:t>13273</a:t>
                      </a:r>
                    </a:p>
                  </a:txBody>
                  <a:tcPr marL="7620" marR="7620" marT="7620" marB="0" anchor="b">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9426">
                <a:tc>
                  <a:txBody>
                    <a:body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Прочие межбюджетные трансферты, передаваемые бюджетам сельских поселений</a:t>
                      </a:r>
                    </a:p>
                  </a:txBody>
                  <a:tcPr marL="68760" marR="68760" marT="140335"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1230</a:t>
                      </a:r>
                    </a:p>
                  </a:txBody>
                  <a:tcPr marL="68760" marR="68760" marT="140335"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457200" y="338138"/>
            <a:ext cx="82248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800" dirty="0">
                <a:solidFill>
                  <a:srgbClr val="7030A0"/>
                </a:solidFill>
                <a:latin typeface="Times New Roman" pitchFamily="16" charset="0"/>
                <a:cs typeface="Times New Roman" pitchFamily="16" charset="0"/>
              </a:rPr>
              <a:t>Расходы бюджета муниципального </a:t>
            </a:r>
          </a:p>
          <a:p>
            <a:pPr algn="ctr" eaLnBrk="1" hangingPunct="1">
              <a:spcBef>
                <a:spcPct val="0"/>
              </a:spcBef>
              <a:spcAft>
                <a:spcPct val="0"/>
              </a:spcAft>
              <a:buClrTx/>
              <a:buSzPct val="100000"/>
              <a:buFontTx/>
              <a:buNone/>
            </a:pPr>
            <a:r>
              <a:rPr lang="ru-RU" altLang="ru-RU" sz="2800" dirty="0">
                <a:solidFill>
                  <a:srgbClr val="7030A0"/>
                </a:solidFill>
                <a:latin typeface="Times New Roman" pitchFamily="16" charset="0"/>
                <a:cs typeface="Times New Roman" pitchFamily="16" charset="0"/>
              </a:rPr>
              <a:t>образования Красносельское на 2024 год</a:t>
            </a:r>
          </a:p>
        </p:txBody>
      </p:sp>
      <p:pic>
        <p:nvPicPr>
          <p:cNvPr id="2" name="Рисунок 1">
            <a:extLst>
              <a:ext uri="{FF2B5EF4-FFF2-40B4-BE49-F238E27FC236}">
                <a16:creationId xmlns:a16="http://schemas.microsoft.com/office/drawing/2014/main" id="{06EB7530-5E9E-4932-BF0F-CA3CCC73DCC3}"/>
              </a:ext>
            </a:extLst>
          </p:cNvPr>
          <p:cNvPicPr>
            <a:picLocks noChangeAspect="1"/>
          </p:cNvPicPr>
          <p:nvPr/>
        </p:nvPicPr>
        <p:blipFill>
          <a:blip r:embed="rId3"/>
          <a:stretch>
            <a:fillRect/>
          </a:stretch>
        </p:blipFill>
        <p:spPr>
          <a:xfrm>
            <a:off x="755576" y="1700808"/>
            <a:ext cx="7785267" cy="4645555"/>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Прямоугольник 2"/>
          <p:cNvSpPr/>
          <p:nvPr/>
        </p:nvSpPr>
        <p:spPr>
          <a:xfrm>
            <a:off x="323528" y="260649"/>
            <a:ext cx="8424936" cy="1015663"/>
          </a:xfrm>
          <a:prstGeom prst="rect">
            <a:avLst/>
          </a:prstGeom>
        </p:spPr>
        <p:txBody>
          <a:bodyPr wrap="square">
            <a:spAutoFit/>
          </a:bodyPr>
          <a:lstStyle/>
          <a:p>
            <a:pPr algn="ctr">
              <a:buClrTx/>
            </a:pPr>
            <a:r>
              <a:rPr lang="ru-RU" altLang="ru-RU" dirty="0">
                <a:solidFill>
                  <a:srgbClr val="7030A0"/>
                </a:solidFill>
              </a:rPr>
              <a:t>Структура расходов бюджета муниципального образования</a:t>
            </a:r>
          </a:p>
          <a:p>
            <a:pPr algn="ctr">
              <a:buClrTx/>
            </a:pPr>
            <a:r>
              <a:rPr lang="ru-RU" altLang="ru-RU" dirty="0">
                <a:solidFill>
                  <a:srgbClr val="7030A0"/>
                </a:solidFill>
              </a:rPr>
              <a:t> Красносельское на 2024</a:t>
            </a:r>
          </a:p>
          <a:p>
            <a:pPr algn="ctr">
              <a:buClrTx/>
            </a:pPr>
            <a:r>
              <a:rPr lang="ru-RU" altLang="ru-RU" dirty="0">
                <a:solidFill>
                  <a:srgbClr val="7030A0"/>
                </a:solidFill>
              </a:rPr>
              <a:t> год (%)</a:t>
            </a:r>
          </a:p>
        </p:txBody>
      </p:sp>
      <p:graphicFrame>
        <p:nvGraphicFramePr>
          <p:cNvPr id="4" name="Диаграмма 3"/>
          <p:cNvGraphicFramePr/>
          <p:nvPr>
            <p:extLst>
              <p:ext uri="{D42A27DB-BD31-4B8C-83A1-F6EECF244321}">
                <p14:modId xmlns:p14="http://schemas.microsoft.com/office/powerpoint/2010/main" val="2571781189"/>
              </p:ext>
            </p:extLst>
          </p:nvPr>
        </p:nvGraphicFramePr>
        <p:xfrm>
          <a:off x="263307" y="980728"/>
          <a:ext cx="8856984" cy="57323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827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380480" y="187325"/>
            <a:ext cx="84963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dirty="0">
                <a:solidFill>
                  <a:srgbClr val="7030A0"/>
                </a:solidFill>
                <a:latin typeface="Times New Roman" pitchFamily="16" charset="0"/>
              </a:rPr>
              <a:t>РАСПРЕДЕЛЕНИЕ РАСХОДОВ БЮДЖЕТА МУНИЦИПАЛЬНОГО ОБРАЗОВАНИЯ КРАСНОСЕЛЬСКОЕ ПО РАЗДЕЛАМ БЮДЖЕТНОЙ КЛАССИФИКАЦИИ (тыс. руб.)</a:t>
            </a:r>
          </a:p>
        </p:txBody>
      </p:sp>
      <p:sp>
        <p:nvSpPr>
          <p:cNvPr id="52292" name="Line 153"/>
          <p:cNvSpPr>
            <a:spLocks noChangeShapeType="1"/>
          </p:cNvSpPr>
          <p:nvPr/>
        </p:nvSpPr>
        <p:spPr bwMode="auto">
          <a:xfrm>
            <a:off x="6640513" y="1073150"/>
            <a:ext cx="1587" cy="1588"/>
          </a:xfrm>
          <a:prstGeom prst="line">
            <a:avLst/>
          </a:prstGeom>
          <a:noFill/>
          <a:ln w="25560" cap="rnd">
            <a:solidFill>
              <a:srgbClr val="83297F"/>
            </a:solidFill>
            <a:miter lim="800000"/>
            <a:headEnd/>
            <a:tailEnd/>
          </a:ln>
          <a:extLst>
            <a:ext uri="{909E8E84-426E-40DD-AFC4-6F175D3DCCD1}">
              <a14:hiddenFill xmlns:a14="http://schemas.microsoft.com/office/drawing/2010/main">
                <a:noFill/>
              </a14:hiddenFill>
            </a:ext>
          </a:extLst>
        </p:spPr>
        <p:txBody>
          <a:bodyPr/>
          <a:lstStyle/>
          <a:p>
            <a:endParaRPr lang="ru-RU"/>
          </a:p>
        </p:txBody>
      </p:sp>
      <p:graphicFrame>
        <p:nvGraphicFramePr>
          <p:cNvPr id="50178" name="Group 2"/>
          <p:cNvGraphicFramePr>
            <a:graphicFrameLocks noGrp="1"/>
          </p:cNvGraphicFramePr>
          <p:nvPr>
            <p:extLst>
              <p:ext uri="{D42A27DB-BD31-4B8C-83A1-F6EECF244321}">
                <p14:modId xmlns:p14="http://schemas.microsoft.com/office/powerpoint/2010/main" val="349425049"/>
              </p:ext>
            </p:extLst>
          </p:nvPr>
        </p:nvGraphicFramePr>
        <p:xfrm>
          <a:off x="539552" y="908720"/>
          <a:ext cx="8064897" cy="4716889"/>
        </p:xfrm>
        <a:graphic>
          <a:graphicData uri="http://schemas.openxmlformats.org/drawingml/2006/table">
            <a:tbl>
              <a:tblPr/>
              <a:tblGrid>
                <a:gridCol w="5457515">
                  <a:extLst>
                    <a:ext uri="{9D8B030D-6E8A-4147-A177-3AD203B41FA5}">
                      <a16:colId xmlns:a16="http://schemas.microsoft.com/office/drawing/2014/main" val="20000"/>
                    </a:ext>
                  </a:extLst>
                </a:gridCol>
                <a:gridCol w="1227817">
                  <a:extLst>
                    <a:ext uri="{9D8B030D-6E8A-4147-A177-3AD203B41FA5}">
                      <a16:colId xmlns:a16="http://schemas.microsoft.com/office/drawing/2014/main" val="20001"/>
                    </a:ext>
                  </a:extLst>
                </a:gridCol>
                <a:gridCol w="1379565">
                  <a:extLst>
                    <a:ext uri="{9D8B030D-6E8A-4147-A177-3AD203B41FA5}">
                      <a16:colId xmlns:a16="http://schemas.microsoft.com/office/drawing/2014/main" val="20002"/>
                    </a:ext>
                  </a:extLst>
                </a:gridCol>
              </a:tblGrid>
              <a:tr h="353906">
                <a:tc rowSpan="2">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                                      Наименование показателя</a:t>
                      </a:r>
                    </a:p>
                  </a:txBody>
                  <a:tcPr marL="90000" marR="90000" marT="150520" marB="45718"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       Раздел</a:t>
                      </a:r>
                    </a:p>
                  </a:txBody>
                  <a:tcPr marL="90000" marR="90000" marT="150520" marB="45718"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2024 год</a:t>
                      </a:r>
                    </a:p>
                  </a:txBody>
                  <a:tcPr marL="90000" marR="90000" marT="185815" marB="45718"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1559">
                <a:tc vMerge="1">
                  <a:txBody>
                    <a:bodyPr/>
                    <a:lstStyle/>
                    <a:p>
                      <a:endParaRPr lang="ru-RU"/>
                    </a:p>
                  </a:txBody>
                  <a:tcPr/>
                </a:tc>
                <a:tc vMerge="1">
                  <a:txBody>
                    <a:bodyPr/>
                    <a:lstStyle/>
                    <a:p>
                      <a:pPr marL="0" marR="0" lvl="0" indent="0" algn="l" defTabSz="449263" rtl="0" eaLnBrk="1" fontAlgn="base" latinLnBrk="0" hangingPunct="1">
                        <a:lnSpc>
                          <a:spcPct val="101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200" b="0" i="0" u="none" strike="noStrike" cap="none" normalizeH="0" baseline="0" dirty="0">
                        <a:ln>
                          <a:noFill/>
                        </a:ln>
                        <a:solidFill>
                          <a:srgbClr val="7030A0"/>
                        </a:solidFill>
                        <a:effectLst>
                          <a:outerShdw blurRad="38100" dist="38100" dir="2700000" algn="tl">
                            <a:srgbClr val="000000"/>
                          </a:outerShdw>
                        </a:effectLst>
                        <a:latin typeface="Tahoma" pitchFamily="32" charset="0"/>
                        <a:cs typeface="Arial Unicode MS" pitchFamily="32" charset="0"/>
                      </a:endParaRPr>
                    </a:p>
                  </a:txBody>
                  <a:tcPr marL="90000" marR="90000" marT="45718" marB="45718"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 Сумма</a:t>
                      </a:r>
                    </a:p>
                  </a:txBody>
                  <a:tcPr marL="90000" marR="90000" marT="150520" marB="45718"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1559">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Расходы бюджета - ИТОГО</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1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sz="1300" b="0" i="0" u="none" strike="noStrike" cap="none" normalizeH="0" baseline="0" dirty="0">
                        <a:ln>
                          <a:noFill/>
                        </a:ln>
                        <a:solidFill>
                          <a:schemeClr val="tx1">
                            <a:lumMod val="85000"/>
                            <a:lumOff val="1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txBody>
                  <a:tcPr marL="90000" marR="90000" marT="45718"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67020,3</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1559">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Общегосударственные вопросы</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01</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16248,8</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1559">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Национальная оборона</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02</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304,1</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3346">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p>
                  </a:txBody>
                  <a:tcPr marL="90000" marR="90000" marT="150520" marB="45718"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508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03</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343,0</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819">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Национальная экономика</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04</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2850,0</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9027656"/>
                  </a:ext>
                </a:extLst>
              </a:tr>
              <a:tr h="379819">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Жилищно-коммунальное хозяйство</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05</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8783,8</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1559">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Охрана окружающей среды</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06</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151,2</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1559">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Образование</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07</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5</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89825636"/>
                  </a:ext>
                </a:extLst>
              </a:tr>
              <a:tr h="339917">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Культура,  кинематография</a:t>
                      </a:r>
                    </a:p>
                  </a:txBody>
                  <a:tcPr marL="90000" marR="90000" marT="150520" marB="45718"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08</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37903,2</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21559">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Социальная политика</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10</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211,2</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1559">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1"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Физическая культура и спорт</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11</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300" b="0" i="0" u="none" strike="noStrike" cap="none" normalizeH="0" baseline="0" dirty="0">
                          <a:ln>
                            <a:noFill/>
                          </a:ln>
                          <a:solidFill>
                            <a:schemeClr val="tx1">
                              <a:lumMod val="85000"/>
                              <a:lumOff val="15000"/>
                            </a:schemeClr>
                          </a:solidFill>
                          <a:effectLst/>
                          <a:latin typeface="Times New Roman" panose="02020603050405020304" pitchFamily="18" charset="0"/>
                          <a:cs typeface="Times New Roman" panose="02020603050405020304" pitchFamily="18" charset="0"/>
                        </a:rPr>
                        <a:t>220,0</a:t>
                      </a:r>
                    </a:p>
                  </a:txBody>
                  <a:tcPr marL="90000" marR="90000" marT="150520" marB="45718"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56134228"/>
                  </a:ext>
                </a:extLst>
              </a:tr>
            </a:tbl>
          </a:graphicData>
        </a:graphic>
      </p:graphicFrame>
      <p:sp>
        <p:nvSpPr>
          <p:cNvPr id="52293" name="Line 154"/>
          <p:cNvSpPr>
            <a:spLocks noChangeShapeType="1"/>
          </p:cNvSpPr>
          <p:nvPr/>
        </p:nvSpPr>
        <p:spPr bwMode="auto">
          <a:xfrm>
            <a:off x="6640513" y="1073150"/>
            <a:ext cx="1587" cy="1588"/>
          </a:xfrm>
          <a:prstGeom prst="line">
            <a:avLst/>
          </a:prstGeom>
          <a:noFill/>
          <a:ln w="25560" cap="rnd">
            <a:solidFill>
              <a:srgbClr val="83297F"/>
            </a:solidFill>
            <a:miter lim="800000"/>
            <a:headEnd/>
            <a:tailEnd/>
          </a:ln>
          <a:extLst>
            <a:ext uri="{909E8E84-426E-40DD-AFC4-6F175D3DCCD1}">
              <a14:hiddenFill xmlns:a14="http://schemas.microsoft.com/office/drawing/2010/main">
                <a:noFill/>
              </a14:hiddenFill>
            </a:ext>
          </a:extLst>
        </p:spPr>
        <p:txBody>
          <a:bodyPr/>
          <a:lstStyle/>
          <a:p>
            <a:endParaRPr lang="ru-RU"/>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457200" y="765175"/>
            <a:ext cx="822960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9pPr>
          </a:lstStyle>
          <a:p>
            <a:pPr algn="just" eaLnBrk="1" hangingPunct="1">
              <a:spcBef>
                <a:spcPts val="400"/>
              </a:spcBef>
              <a:spcAft>
                <a:spcPct val="0"/>
              </a:spcAft>
              <a:buClrTx/>
              <a:buSzPct val="100000"/>
              <a:buFontTx/>
              <a:buNone/>
            </a:pPr>
            <a:r>
              <a:rPr lang="ru-RU" altLang="ru-RU" sz="1600" b="1" dirty="0">
                <a:solidFill>
                  <a:srgbClr val="66CCFF"/>
                </a:solidFill>
                <a:latin typeface="Candara" pitchFamily="32" charset="0"/>
              </a:rPr>
              <a:t>	</a:t>
            </a:r>
          </a:p>
          <a:p>
            <a:pPr algn="just" eaLnBrk="1" hangingPunct="1">
              <a:spcBef>
                <a:spcPts val="400"/>
              </a:spcBef>
              <a:spcAft>
                <a:spcPct val="0"/>
              </a:spcAft>
              <a:buClrTx/>
              <a:buSzPct val="100000"/>
              <a:buFontTx/>
              <a:buNone/>
            </a:pPr>
            <a:endParaRPr lang="ru-RU" altLang="ru-RU" sz="1600" b="1" dirty="0">
              <a:solidFill>
                <a:srgbClr val="66CCFF"/>
              </a:solidFill>
              <a:latin typeface="Candara" pitchFamily="32" charset="0"/>
            </a:endParaRPr>
          </a:p>
          <a:p>
            <a:pPr algn="just" eaLnBrk="1" hangingPunct="1">
              <a:spcBef>
                <a:spcPts val="400"/>
              </a:spcBef>
              <a:spcAft>
                <a:spcPct val="0"/>
              </a:spcAft>
              <a:buClrTx/>
              <a:buSzPct val="100000"/>
              <a:buFontTx/>
              <a:buNone/>
            </a:pPr>
            <a:endParaRPr lang="ru-RU" altLang="ru-RU" sz="1600" b="1" dirty="0">
              <a:solidFill>
                <a:srgbClr val="FF0000"/>
              </a:solidFill>
              <a:latin typeface="Candara" pitchFamily="32" charset="0"/>
            </a:endParaRPr>
          </a:p>
          <a:p>
            <a:pPr algn="just" eaLnBrk="1" hangingPunct="1">
              <a:spcBef>
                <a:spcPts val="400"/>
              </a:spcBef>
              <a:spcAft>
                <a:spcPct val="0"/>
              </a:spcAft>
              <a:buClrTx/>
              <a:buSzPct val="100000"/>
              <a:buFontTx/>
              <a:buNone/>
            </a:pPr>
            <a:r>
              <a:rPr lang="ru-RU" altLang="ru-RU" sz="1600" b="1" dirty="0">
                <a:solidFill>
                  <a:srgbClr val="FF0000"/>
                </a:solidFill>
                <a:latin typeface="Times New Roman" pitchFamily="16" charset="0"/>
                <a:cs typeface="Times New Roman" pitchFamily="16" charset="0"/>
              </a:rPr>
              <a:t>                     Программный бюджет </a:t>
            </a:r>
            <a:r>
              <a:rPr lang="ru-RU" altLang="ru-RU" sz="1600" b="1" dirty="0">
                <a:solidFill>
                  <a:srgbClr val="0D0D0D"/>
                </a:solidFill>
                <a:latin typeface="Times New Roman" pitchFamily="16" charset="0"/>
                <a:cs typeface="Times New Roman" pitchFamily="16" charset="0"/>
              </a:rPr>
              <a:t>отличается от традиционного тем, что все или почти все расходы включены в программы и каждая программа своей целью прямо увязана с тем или иным стратегическим итогом деятельности главных распорядителей.</a:t>
            </a:r>
          </a:p>
          <a:p>
            <a:pPr algn="just" eaLnBrk="1" hangingPunct="1">
              <a:spcBef>
                <a:spcPts val="400"/>
              </a:spcBef>
              <a:spcAft>
                <a:spcPct val="0"/>
              </a:spcAft>
              <a:buClrTx/>
              <a:buSzPct val="100000"/>
              <a:buFontTx/>
              <a:buNone/>
            </a:pPr>
            <a:r>
              <a:rPr lang="ru-RU" altLang="ru-RU" sz="1600" b="1" dirty="0">
                <a:solidFill>
                  <a:srgbClr val="073E87"/>
                </a:solidFill>
                <a:latin typeface="Times New Roman" pitchFamily="16" charset="0"/>
                <a:cs typeface="Times New Roman" pitchFamily="16" charset="0"/>
              </a:rPr>
              <a:t>    	             </a:t>
            </a:r>
            <a:r>
              <a:rPr lang="ru-RU" altLang="ru-RU" sz="1600" b="1" dirty="0">
                <a:solidFill>
                  <a:srgbClr val="FF0000"/>
                </a:solidFill>
                <a:latin typeface="Times New Roman" pitchFamily="16" charset="0"/>
                <a:cs typeface="Times New Roman" pitchFamily="16" charset="0"/>
              </a:rPr>
              <a:t>Программное бюджетирование </a:t>
            </a:r>
            <a:r>
              <a:rPr lang="ru-RU" altLang="ru-RU" sz="1600" b="1" dirty="0">
                <a:solidFill>
                  <a:srgbClr val="0D0D0D"/>
                </a:solidFill>
                <a:latin typeface="Times New Roman" pitchFamily="16" charset="0"/>
                <a:cs typeface="Times New Roman" pitchFamily="16" charset="0"/>
              </a:rPr>
              <a:t>представляет собой методологию планирования, исполнения и контроля за исполнением бюджета, обеспечивающую взаимосвязь процесса распределения расходов с результатами от реализации программ, разрабатываемых на основе стратегических целей, целей социально-экономического развития муниципального образования Красносельское с учетом приоритетов государственной политики, задач органа местного самоуправления, общественной значимости ожидаемых и конечных результатов использования средств</a:t>
            </a:r>
          </a:p>
        </p:txBody>
      </p:sp>
      <p:sp>
        <p:nvSpPr>
          <p:cNvPr id="53251" name="Text Box 2"/>
          <p:cNvSpPr txBox="1">
            <a:spLocks noChangeArrowheads="1"/>
          </p:cNvSpPr>
          <p:nvPr/>
        </p:nvSpPr>
        <p:spPr bwMode="auto">
          <a:xfrm>
            <a:off x="457200" y="260350"/>
            <a:ext cx="8229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rPr>
              <a:t>ЧТО ТАКОЕ ПРОГРАММНЫЙ БЮДЖЕТ?</a:t>
            </a:r>
          </a:p>
        </p:txBody>
      </p:sp>
      <p:sp>
        <p:nvSpPr>
          <p:cNvPr id="53252" name="AutoShape 3"/>
          <p:cNvSpPr>
            <a:spLocks noChangeArrowheads="1"/>
          </p:cNvSpPr>
          <p:nvPr/>
        </p:nvSpPr>
        <p:spPr bwMode="auto">
          <a:xfrm>
            <a:off x="539750" y="4724400"/>
            <a:ext cx="2232025" cy="1441450"/>
          </a:xfrm>
          <a:prstGeom prst="roundRect">
            <a:avLst>
              <a:gd name="adj" fmla="val 16667"/>
            </a:avLst>
          </a:prstGeom>
          <a:solidFill>
            <a:srgbClr val="FAFCA2"/>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a:solidFill>
                  <a:srgbClr val="0D0D0D"/>
                </a:solidFill>
                <a:latin typeface="Times New Roman" pitchFamily="16" charset="0"/>
              </a:rPr>
              <a:t>Осуществление </a:t>
            </a:r>
          </a:p>
          <a:p>
            <a:pPr algn="ctr" eaLnBrk="1" hangingPunct="1">
              <a:spcBef>
                <a:spcPct val="0"/>
              </a:spcBef>
              <a:spcAft>
                <a:spcPct val="0"/>
              </a:spcAft>
              <a:buClrTx/>
              <a:buSzPct val="100000"/>
              <a:buFontTx/>
              <a:buNone/>
            </a:pPr>
            <a:r>
              <a:rPr lang="ru-RU" altLang="ru-RU" sz="1400" b="1">
                <a:solidFill>
                  <a:srgbClr val="0D0D0D"/>
                </a:solidFill>
                <a:latin typeface="Times New Roman" pitchFamily="16" charset="0"/>
              </a:rPr>
              <a:t>бюджетных расходов</a:t>
            </a:r>
          </a:p>
          <a:p>
            <a:pPr algn="ctr" eaLnBrk="1" hangingPunct="1">
              <a:spcBef>
                <a:spcPct val="0"/>
              </a:spcBef>
              <a:spcAft>
                <a:spcPct val="0"/>
              </a:spcAft>
              <a:buClrTx/>
              <a:buSzPct val="100000"/>
              <a:buFontTx/>
              <a:buNone/>
            </a:pPr>
            <a:r>
              <a:rPr lang="ru-RU" altLang="ru-RU" sz="1400" b="1">
                <a:solidFill>
                  <a:srgbClr val="0D0D0D"/>
                </a:solidFill>
                <a:latin typeface="Times New Roman" pitchFamily="16" charset="0"/>
              </a:rPr>
              <a:t>посредством</a:t>
            </a:r>
          </a:p>
          <a:p>
            <a:pPr algn="ctr" eaLnBrk="1" hangingPunct="1">
              <a:spcBef>
                <a:spcPct val="0"/>
              </a:spcBef>
              <a:spcAft>
                <a:spcPct val="0"/>
              </a:spcAft>
              <a:buClrTx/>
              <a:buSzPct val="100000"/>
              <a:buFontTx/>
              <a:buNone/>
            </a:pPr>
            <a:r>
              <a:rPr lang="ru-RU" altLang="ru-RU" sz="1400" b="1">
                <a:solidFill>
                  <a:srgbClr val="0D0D0D"/>
                </a:solidFill>
                <a:latin typeface="Times New Roman" pitchFamily="16" charset="0"/>
              </a:rPr>
              <a:t>финансирования</a:t>
            </a:r>
          </a:p>
          <a:p>
            <a:pPr algn="ctr" eaLnBrk="1" hangingPunct="1">
              <a:spcBef>
                <a:spcPct val="0"/>
              </a:spcBef>
              <a:spcAft>
                <a:spcPct val="0"/>
              </a:spcAft>
              <a:buClrTx/>
              <a:buSzPct val="100000"/>
              <a:buFontTx/>
              <a:buNone/>
            </a:pPr>
            <a:r>
              <a:rPr lang="ru-RU" altLang="ru-RU" sz="1400" b="1">
                <a:solidFill>
                  <a:srgbClr val="0D0D0D"/>
                </a:solidFill>
                <a:latin typeface="Times New Roman" pitchFamily="16" charset="0"/>
              </a:rPr>
              <a:t>муниципальных</a:t>
            </a:r>
          </a:p>
          <a:p>
            <a:pPr algn="ctr" eaLnBrk="1" hangingPunct="1">
              <a:spcBef>
                <a:spcPct val="0"/>
              </a:spcBef>
              <a:spcAft>
                <a:spcPct val="0"/>
              </a:spcAft>
              <a:buClrTx/>
              <a:buSzPct val="100000"/>
              <a:buFontTx/>
              <a:buNone/>
            </a:pPr>
            <a:r>
              <a:rPr lang="ru-RU" altLang="ru-RU" sz="1400" b="1">
                <a:solidFill>
                  <a:srgbClr val="0D0D0D"/>
                </a:solidFill>
                <a:latin typeface="Times New Roman" pitchFamily="16" charset="0"/>
              </a:rPr>
              <a:t>программ</a:t>
            </a:r>
          </a:p>
        </p:txBody>
      </p:sp>
      <p:sp>
        <p:nvSpPr>
          <p:cNvPr id="53253" name="AutoShape 4"/>
          <p:cNvSpPr>
            <a:spLocks noChangeArrowheads="1"/>
          </p:cNvSpPr>
          <p:nvPr/>
        </p:nvSpPr>
        <p:spPr bwMode="auto">
          <a:xfrm>
            <a:off x="3276600" y="4724399"/>
            <a:ext cx="2232025" cy="1441449"/>
          </a:xfrm>
          <a:prstGeom prst="roundRect">
            <a:avLst>
              <a:gd name="adj" fmla="val 16667"/>
            </a:avLst>
          </a:prstGeom>
          <a:solidFill>
            <a:srgbClr val="FAFCA2"/>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dirty="0">
                <a:solidFill>
                  <a:srgbClr val="0D0D0D"/>
                </a:solidFill>
                <a:latin typeface="Times New Roman" pitchFamily="16" charset="0"/>
              </a:rPr>
              <a:t>Взаимосвязь</a:t>
            </a:r>
          </a:p>
          <a:p>
            <a:pPr algn="ctr" eaLnBrk="1" hangingPunct="1">
              <a:spcBef>
                <a:spcPct val="0"/>
              </a:spcBef>
              <a:spcAft>
                <a:spcPct val="0"/>
              </a:spcAft>
              <a:buClrTx/>
              <a:buSzPct val="100000"/>
              <a:buFontTx/>
              <a:buNone/>
            </a:pPr>
            <a:r>
              <a:rPr lang="ru-RU" altLang="ru-RU" sz="1400" b="1" dirty="0">
                <a:solidFill>
                  <a:srgbClr val="0D0D0D"/>
                </a:solidFill>
                <a:latin typeface="Times New Roman" pitchFamily="16" charset="0"/>
              </a:rPr>
              <a:t>бюджетных расходов</a:t>
            </a:r>
          </a:p>
          <a:p>
            <a:pPr algn="ctr" eaLnBrk="1" hangingPunct="1">
              <a:spcBef>
                <a:spcPct val="0"/>
              </a:spcBef>
              <a:spcAft>
                <a:spcPct val="0"/>
              </a:spcAft>
              <a:buClrTx/>
              <a:buSzPct val="100000"/>
              <a:buFontTx/>
              <a:buNone/>
            </a:pPr>
            <a:r>
              <a:rPr lang="ru-RU" altLang="ru-RU" sz="1400" b="1" dirty="0">
                <a:solidFill>
                  <a:srgbClr val="0D0D0D"/>
                </a:solidFill>
                <a:latin typeface="Times New Roman" pitchFamily="16" charset="0"/>
              </a:rPr>
              <a:t>с результатами</a:t>
            </a:r>
          </a:p>
          <a:p>
            <a:pPr algn="ctr" eaLnBrk="1" hangingPunct="1">
              <a:spcBef>
                <a:spcPct val="0"/>
              </a:spcBef>
              <a:spcAft>
                <a:spcPct val="0"/>
              </a:spcAft>
              <a:buClrTx/>
              <a:buSzPct val="100000"/>
              <a:buFontTx/>
              <a:buNone/>
            </a:pPr>
            <a:r>
              <a:rPr lang="ru-RU" altLang="ru-RU" sz="1400" b="1" dirty="0">
                <a:solidFill>
                  <a:srgbClr val="0D0D0D"/>
                </a:solidFill>
                <a:latin typeface="Times New Roman" pitchFamily="16" charset="0"/>
              </a:rPr>
              <a:t>муниципальных</a:t>
            </a:r>
          </a:p>
          <a:p>
            <a:pPr algn="ctr" eaLnBrk="1" hangingPunct="1">
              <a:spcBef>
                <a:spcPct val="0"/>
              </a:spcBef>
              <a:spcAft>
                <a:spcPct val="0"/>
              </a:spcAft>
              <a:buClrTx/>
              <a:buSzPct val="100000"/>
              <a:buFontTx/>
              <a:buNone/>
            </a:pPr>
            <a:r>
              <a:rPr lang="ru-RU" altLang="ru-RU" sz="1400" b="1" dirty="0">
                <a:solidFill>
                  <a:srgbClr val="0D0D0D"/>
                </a:solidFill>
                <a:latin typeface="Times New Roman" pitchFamily="16" charset="0"/>
              </a:rPr>
              <a:t>программ</a:t>
            </a:r>
          </a:p>
        </p:txBody>
      </p:sp>
      <p:sp>
        <p:nvSpPr>
          <p:cNvPr id="53254" name="AutoShape 5"/>
          <p:cNvSpPr>
            <a:spLocks noChangeArrowheads="1"/>
          </p:cNvSpPr>
          <p:nvPr/>
        </p:nvSpPr>
        <p:spPr bwMode="auto">
          <a:xfrm>
            <a:off x="6084888" y="4724398"/>
            <a:ext cx="2233612" cy="1441449"/>
          </a:xfrm>
          <a:prstGeom prst="roundRect">
            <a:avLst>
              <a:gd name="adj" fmla="val 16667"/>
            </a:avLst>
          </a:prstGeom>
          <a:solidFill>
            <a:srgbClr val="FAFCA2"/>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dirty="0">
                <a:solidFill>
                  <a:srgbClr val="0D0D0D"/>
                </a:solidFill>
                <a:latin typeface="Times New Roman" pitchFamily="16" charset="0"/>
              </a:rPr>
              <a:t>Повышение качества</a:t>
            </a:r>
          </a:p>
          <a:p>
            <a:pPr algn="ctr" eaLnBrk="1" hangingPunct="1">
              <a:spcBef>
                <a:spcPct val="0"/>
              </a:spcBef>
              <a:spcAft>
                <a:spcPct val="0"/>
              </a:spcAft>
              <a:buClrTx/>
              <a:buSzPct val="100000"/>
              <a:buFontTx/>
              <a:buNone/>
            </a:pPr>
            <a:r>
              <a:rPr lang="ru-RU" altLang="ru-RU" sz="1400" b="1" dirty="0">
                <a:solidFill>
                  <a:srgbClr val="0D0D0D"/>
                </a:solidFill>
                <a:latin typeface="Times New Roman" pitchFamily="16" charset="0"/>
              </a:rPr>
              <a:t>бюджетного</a:t>
            </a:r>
          </a:p>
          <a:p>
            <a:pPr algn="ctr" eaLnBrk="1" hangingPunct="1">
              <a:spcBef>
                <a:spcPct val="0"/>
              </a:spcBef>
              <a:spcAft>
                <a:spcPct val="0"/>
              </a:spcAft>
              <a:buClrTx/>
              <a:buSzPct val="100000"/>
              <a:buFontTx/>
              <a:buNone/>
            </a:pPr>
            <a:r>
              <a:rPr lang="ru-RU" altLang="ru-RU" sz="1400" b="1" dirty="0">
                <a:solidFill>
                  <a:srgbClr val="0D0D0D"/>
                </a:solidFill>
                <a:latin typeface="Times New Roman" pitchFamily="16" charset="0"/>
              </a:rPr>
              <a:t>планирования и </a:t>
            </a:r>
          </a:p>
          <a:p>
            <a:pPr algn="ctr" eaLnBrk="1" hangingPunct="1">
              <a:spcBef>
                <a:spcPct val="0"/>
              </a:spcBef>
              <a:spcAft>
                <a:spcPct val="0"/>
              </a:spcAft>
              <a:buClrTx/>
              <a:buSzPct val="100000"/>
              <a:buFontTx/>
              <a:buNone/>
            </a:pPr>
            <a:r>
              <a:rPr lang="ru-RU" altLang="ru-RU" sz="1400" b="1" dirty="0">
                <a:solidFill>
                  <a:srgbClr val="0D0D0D"/>
                </a:solidFill>
                <a:latin typeface="Times New Roman" pitchFamily="16" charset="0"/>
              </a:rPr>
              <a:t>исполнения бюджета</a:t>
            </a:r>
          </a:p>
        </p:txBody>
      </p:sp>
      <p:sp>
        <p:nvSpPr>
          <p:cNvPr id="53255" name="AutoShape 6"/>
          <p:cNvSpPr>
            <a:spLocks noChangeArrowheads="1"/>
          </p:cNvSpPr>
          <p:nvPr/>
        </p:nvSpPr>
        <p:spPr bwMode="auto">
          <a:xfrm>
            <a:off x="2771775" y="5084763"/>
            <a:ext cx="503238" cy="485775"/>
          </a:xfrm>
          <a:prstGeom prst="rightArrow">
            <a:avLst>
              <a:gd name="adj1" fmla="val 50000"/>
              <a:gd name="adj2" fmla="val 25899"/>
            </a:avLst>
          </a:prstGeom>
          <a:solidFill>
            <a:srgbClr val="31B6FD"/>
          </a:solidFill>
          <a:ln w="9360" cap="sq">
            <a:solidFill>
              <a:srgbClr val="000000"/>
            </a:solidFill>
            <a:miter lim="800000"/>
            <a:headEnd/>
            <a:tailEnd/>
          </a:ln>
        </p:spPr>
        <p:txBody>
          <a:bodyPr wrap="none" anchor="ctr"/>
          <a:lstStyle/>
          <a:p>
            <a:endParaRPr lang="ru-RU" altLang="ru-RU"/>
          </a:p>
        </p:txBody>
      </p:sp>
      <p:sp>
        <p:nvSpPr>
          <p:cNvPr id="53256" name="AutoShape 7"/>
          <p:cNvSpPr>
            <a:spLocks noChangeArrowheads="1"/>
          </p:cNvSpPr>
          <p:nvPr/>
        </p:nvSpPr>
        <p:spPr bwMode="auto">
          <a:xfrm>
            <a:off x="5508625" y="4941888"/>
            <a:ext cx="576263" cy="485775"/>
          </a:xfrm>
          <a:prstGeom prst="rightArrow">
            <a:avLst>
              <a:gd name="adj1" fmla="val 50000"/>
              <a:gd name="adj2" fmla="val 29657"/>
            </a:avLst>
          </a:prstGeom>
          <a:solidFill>
            <a:srgbClr val="31B6FD"/>
          </a:solidFill>
          <a:ln w="9360" cap="sq">
            <a:solidFill>
              <a:srgbClr val="000000"/>
            </a:solidFill>
            <a:miter lim="800000"/>
            <a:headEnd/>
            <a:tailEnd/>
          </a:ln>
        </p:spPr>
        <p:txBody>
          <a:bodyPr wrap="none" anchor="ctr"/>
          <a:lstStyle/>
          <a:p>
            <a:endParaRPr lang="ru-RU" altLang="ru-RU"/>
          </a:p>
        </p:txBody>
      </p:sp>
      <p:pic>
        <p:nvPicPr>
          <p:cNvPr id="5325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00" y="255588"/>
            <a:ext cx="98901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544513" y="328613"/>
            <a:ext cx="80025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lnSpc>
                <a:spcPct val="90000"/>
              </a:lnSpc>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Составление проекта бюджета муниципального образования </a:t>
            </a:r>
          </a:p>
          <a:p>
            <a:pPr algn="ctr" eaLnBrk="1" hangingPunct="1">
              <a:lnSpc>
                <a:spcPct val="90000"/>
              </a:lnSpc>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                Красносельское основывается на следующих документах:</a:t>
            </a:r>
          </a:p>
        </p:txBody>
      </p:sp>
      <p:sp>
        <p:nvSpPr>
          <p:cNvPr id="8195" name="AutoShape 2"/>
          <p:cNvSpPr>
            <a:spLocks noChangeArrowheads="1"/>
          </p:cNvSpPr>
          <p:nvPr/>
        </p:nvSpPr>
        <p:spPr bwMode="auto">
          <a:xfrm>
            <a:off x="4679950" y="1412875"/>
            <a:ext cx="3887788" cy="1368425"/>
          </a:xfrm>
          <a:prstGeom prst="round2DiagRect">
            <a:avLst/>
          </a:prstGeom>
          <a:solidFill>
            <a:srgbClr val="C7F797"/>
          </a:solidFill>
          <a:ln w="9360" cap="sq">
            <a:solidFill>
              <a:srgbClr val="000000"/>
            </a:solidFill>
            <a:miter lim="800000"/>
            <a:headEnd/>
            <a:tailEnd/>
          </a:ln>
          <a:effectLst>
            <a:outerShdw dist="50760" dir="5400000" algn="ctr" rotWithShape="0">
              <a:srgbClr val="000000">
                <a:alpha val="93004"/>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dirty="0">
                <a:solidFill>
                  <a:schemeClr val="tx1">
                    <a:lumMod val="75000"/>
                    <a:lumOff val="25000"/>
                  </a:schemeClr>
                </a:solidFill>
              </a:rPr>
              <a:t>Послание Президента Российской </a:t>
            </a:r>
          </a:p>
          <a:p>
            <a:pPr algn="ctr" eaLnBrk="1" hangingPunct="1">
              <a:buClrTx/>
              <a:buFontTx/>
              <a:buNone/>
              <a:defRPr/>
            </a:pPr>
            <a:r>
              <a:rPr lang="ru-RU" altLang="ru-RU" sz="1400" dirty="0">
                <a:solidFill>
                  <a:schemeClr val="tx1">
                    <a:lumMod val="75000"/>
                    <a:lumOff val="25000"/>
                  </a:schemeClr>
                </a:solidFill>
              </a:rPr>
              <a:t>Федерации Федеральному</a:t>
            </a:r>
            <a:r>
              <a:rPr lang="ru-RU" altLang="ru-RU" dirty="0">
                <a:solidFill>
                  <a:schemeClr val="tx1">
                    <a:lumMod val="75000"/>
                    <a:lumOff val="25000"/>
                  </a:schemeClr>
                </a:solidFill>
              </a:rPr>
              <a:t> </a:t>
            </a:r>
            <a:r>
              <a:rPr lang="ru-RU" altLang="ru-RU" sz="1400" dirty="0">
                <a:solidFill>
                  <a:schemeClr val="tx1">
                    <a:lumMod val="75000"/>
                    <a:lumOff val="25000"/>
                  </a:schemeClr>
                </a:solidFill>
              </a:rPr>
              <a:t>Собранию</a:t>
            </a:r>
            <a:r>
              <a:rPr lang="ru-RU" altLang="ru-RU" dirty="0">
                <a:solidFill>
                  <a:schemeClr val="tx1">
                    <a:lumMod val="75000"/>
                    <a:lumOff val="25000"/>
                  </a:schemeClr>
                </a:solidFill>
              </a:rPr>
              <a:t> </a:t>
            </a:r>
          </a:p>
        </p:txBody>
      </p:sp>
      <p:sp>
        <p:nvSpPr>
          <p:cNvPr id="8196" name="Rectangle 3"/>
          <p:cNvSpPr>
            <a:spLocks noChangeArrowheads="1"/>
          </p:cNvSpPr>
          <p:nvPr/>
        </p:nvSpPr>
        <p:spPr bwMode="auto">
          <a:xfrm>
            <a:off x="3924300" y="5516563"/>
            <a:ext cx="358775" cy="914400"/>
          </a:xfrm>
          <a:prstGeom prst="rect">
            <a:avLst/>
          </a:prstGeom>
          <a:solidFill>
            <a:srgbClr val="CCCCFF"/>
          </a:solidFill>
          <a:ln w="9360" cap="sq">
            <a:solidFill>
              <a:srgbClr val="000000"/>
            </a:solidFill>
            <a:miter lim="800000"/>
            <a:headEnd/>
            <a:tailEnd/>
          </a:ln>
        </p:spPr>
        <p:txBody>
          <a:bodyPr wrap="none" anchor="ctr"/>
          <a:lstStyle/>
          <a:p>
            <a:endParaRPr lang="ru-RU" altLang="ru-RU"/>
          </a:p>
        </p:txBody>
      </p:sp>
      <p:sp>
        <p:nvSpPr>
          <p:cNvPr id="8197" name="Rectangle 4"/>
          <p:cNvSpPr>
            <a:spLocks noChangeArrowheads="1"/>
          </p:cNvSpPr>
          <p:nvPr/>
        </p:nvSpPr>
        <p:spPr bwMode="auto">
          <a:xfrm>
            <a:off x="3924300" y="4652963"/>
            <a:ext cx="360363" cy="914400"/>
          </a:xfrm>
          <a:prstGeom prst="rect">
            <a:avLst/>
          </a:prstGeom>
          <a:solidFill>
            <a:srgbClr val="FFCCFF"/>
          </a:solidFill>
          <a:ln w="9360" cap="sq">
            <a:solidFill>
              <a:srgbClr val="000000"/>
            </a:solidFill>
            <a:miter lim="800000"/>
            <a:headEnd/>
            <a:tailEnd/>
          </a:ln>
        </p:spPr>
        <p:txBody>
          <a:bodyPr wrap="none" anchor="ctr"/>
          <a:lstStyle/>
          <a:p>
            <a:endParaRPr lang="ru-RU" altLang="ru-RU"/>
          </a:p>
        </p:txBody>
      </p:sp>
      <p:sp>
        <p:nvSpPr>
          <p:cNvPr id="8198" name="Rectangle 5"/>
          <p:cNvSpPr>
            <a:spLocks noChangeArrowheads="1"/>
          </p:cNvSpPr>
          <p:nvPr/>
        </p:nvSpPr>
        <p:spPr bwMode="auto">
          <a:xfrm>
            <a:off x="3924300" y="3789363"/>
            <a:ext cx="360363" cy="914400"/>
          </a:xfrm>
          <a:prstGeom prst="rect">
            <a:avLst/>
          </a:prstGeom>
          <a:solidFill>
            <a:srgbClr val="FFCC66"/>
          </a:solidFill>
          <a:ln w="9360" cap="sq">
            <a:solidFill>
              <a:srgbClr val="000000"/>
            </a:solidFill>
            <a:miter lim="800000"/>
            <a:headEnd/>
            <a:tailEnd/>
          </a:ln>
        </p:spPr>
        <p:txBody>
          <a:bodyPr wrap="none" anchor="ctr"/>
          <a:lstStyle/>
          <a:p>
            <a:endParaRPr lang="ru-RU" altLang="ru-RU"/>
          </a:p>
        </p:txBody>
      </p:sp>
      <p:sp>
        <p:nvSpPr>
          <p:cNvPr id="8199" name="Rectangle 6"/>
          <p:cNvSpPr>
            <a:spLocks noChangeArrowheads="1"/>
          </p:cNvSpPr>
          <p:nvPr/>
        </p:nvSpPr>
        <p:spPr bwMode="auto">
          <a:xfrm>
            <a:off x="3924300" y="2060575"/>
            <a:ext cx="360363" cy="914400"/>
          </a:xfrm>
          <a:prstGeom prst="rect">
            <a:avLst/>
          </a:prstGeom>
          <a:solidFill>
            <a:srgbClr val="66FF99"/>
          </a:solidFill>
          <a:ln w="9360" cap="sq">
            <a:solidFill>
              <a:srgbClr val="000000"/>
            </a:solidFill>
            <a:miter lim="800000"/>
            <a:headEnd/>
            <a:tailEnd/>
          </a:ln>
        </p:spPr>
        <p:txBody>
          <a:bodyPr wrap="none" anchor="ctr"/>
          <a:lstStyle/>
          <a:p>
            <a:endParaRPr lang="ru-RU" altLang="ru-RU"/>
          </a:p>
        </p:txBody>
      </p:sp>
      <p:sp>
        <p:nvSpPr>
          <p:cNvPr id="8200" name="Rectangle 7"/>
          <p:cNvSpPr>
            <a:spLocks noChangeArrowheads="1"/>
          </p:cNvSpPr>
          <p:nvPr/>
        </p:nvSpPr>
        <p:spPr bwMode="auto">
          <a:xfrm>
            <a:off x="3924300" y="2924175"/>
            <a:ext cx="358775" cy="914400"/>
          </a:xfrm>
          <a:prstGeom prst="rect">
            <a:avLst/>
          </a:prstGeom>
          <a:solidFill>
            <a:srgbClr val="66CCFF"/>
          </a:solidFill>
          <a:ln w="9360" cap="sq">
            <a:solidFill>
              <a:srgbClr val="000000"/>
            </a:solidFill>
            <a:miter lim="800000"/>
            <a:headEnd/>
            <a:tailEnd/>
          </a:ln>
        </p:spPr>
        <p:txBody>
          <a:bodyPr wrap="none" anchor="ctr"/>
          <a:lstStyle/>
          <a:p>
            <a:endParaRPr lang="ru-RU" altLang="ru-RU"/>
          </a:p>
        </p:txBody>
      </p:sp>
      <p:sp>
        <p:nvSpPr>
          <p:cNvPr id="8201" name="Rectangle 8"/>
          <p:cNvSpPr>
            <a:spLocks noChangeArrowheads="1"/>
          </p:cNvSpPr>
          <p:nvPr/>
        </p:nvSpPr>
        <p:spPr bwMode="auto">
          <a:xfrm>
            <a:off x="3924300" y="1196975"/>
            <a:ext cx="360363" cy="914400"/>
          </a:xfrm>
          <a:prstGeom prst="rect">
            <a:avLst/>
          </a:prstGeom>
          <a:solidFill>
            <a:srgbClr val="FFFF99"/>
          </a:solidFill>
          <a:ln w="9360" cap="sq">
            <a:solidFill>
              <a:srgbClr val="000000"/>
            </a:solidFill>
            <a:miter lim="800000"/>
            <a:headEnd/>
            <a:tailEnd/>
          </a:ln>
        </p:spPr>
        <p:txBody>
          <a:bodyPr wrap="none" anchor="ctr"/>
          <a:lstStyle/>
          <a:p>
            <a:endParaRPr lang="ru-RU" altLang="ru-RU"/>
          </a:p>
        </p:txBody>
      </p:sp>
      <p:sp>
        <p:nvSpPr>
          <p:cNvPr id="8202" name="AutoShape 9"/>
          <p:cNvSpPr>
            <a:spLocks noChangeArrowheads="1"/>
          </p:cNvSpPr>
          <p:nvPr/>
        </p:nvSpPr>
        <p:spPr bwMode="auto">
          <a:xfrm>
            <a:off x="407988" y="2670175"/>
            <a:ext cx="3240087" cy="1422400"/>
          </a:xfrm>
          <a:prstGeom prst="round2DiagRect">
            <a:avLst/>
          </a:prstGeom>
          <a:solidFill>
            <a:srgbClr val="FAD7C2"/>
          </a:solidFill>
          <a:ln w="9360" cap="sq">
            <a:solidFill>
              <a:srgbClr val="000000"/>
            </a:solidFill>
            <a:miter lim="800000"/>
            <a:headEnd/>
            <a:tailEnd/>
          </a:ln>
          <a:effectLst>
            <a:outerShdw dist="50760" dir="5400000" algn="ctr" rotWithShape="0">
              <a:srgbClr val="000000">
                <a:alpha val="95003"/>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dirty="0">
                <a:solidFill>
                  <a:schemeClr val="tx1">
                    <a:lumMod val="75000"/>
                    <a:lumOff val="25000"/>
                  </a:schemeClr>
                </a:solidFill>
              </a:rPr>
              <a:t>Основные направления бюджетной</a:t>
            </a:r>
          </a:p>
          <a:p>
            <a:pPr algn="ctr" eaLnBrk="1" hangingPunct="1">
              <a:buClrTx/>
              <a:buFontTx/>
              <a:buNone/>
              <a:defRPr/>
            </a:pPr>
            <a:r>
              <a:rPr lang="ru-RU" altLang="ru-RU" sz="1400" dirty="0">
                <a:solidFill>
                  <a:schemeClr val="tx1">
                    <a:lumMod val="75000"/>
                    <a:lumOff val="25000"/>
                  </a:schemeClr>
                </a:solidFill>
              </a:rPr>
              <a:t> и налоговой политики </a:t>
            </a:r>
          </a:p>
          <a:p>
            <a:pPr algn="ctr" eaLnBrk="1" hangingPunct="1">
              <a:buClrTx/>
              <a:buFontTx/>
              <a:buNone/>
              <a:defRPr/>
            </a:pPr>
            <a:r>
              <a:rPr lang="ru-RU" altLang="ru-RU" sz="1400" dirty="0">
                <a:solidFill>
                  <a:schemeClr val="tx1">
                    <a:lumMod val="75000"/>
                    <a:lumOff val="25000"/>
                  </a:schemeClr>
                </a:solidFill>
              </a:rPr>
              <a:t>муниципального</a:t>
            </a:r>
          </a:p>
          <a:p>
            <a:pPr algn="ctr" eaLnBrk="1" hangingPunct="1">
              <a:buClrTx/>
              <a:buFontTx/>
              <a:buNone/>
              <a:defRPr/>
            </a:pPr>
            <a:r>
              <a:rPr lang="ru-RU" altLang="ru-RU" sz="1400" dirty="0">
                <a:solidFill>
                  <a:schemeClr val="tx1">
                    <a:lumMod val="75000"/>
                    <a:lumOff val="25000"/>
                  </a:schemeClr>
                </a:solidFill>
              </a:rPr>
              <a:t>образования Красносельское </a:t>
            </a:r>
          </a:p>
          <a:p>
            <a:pPr algn="ctr" eaLnBrk="1" hangingPunct="1">
              <a:buClrTx/>
              <a:buFontTx/>
              <a:buNone/>
              <a:defRPr/>
            </a:pPr>
            <a:r>
              <a:rPr lang="ru-RU" altLang="ru-RU" sz="1400" dirty="0">
                <a:solidFill>
                  <a:schemeClr val="tx1">
                    <a:lumMod val="75000"/>
                    <a:lumOff val="25000"/>
                  </a:schemeClr>
                </a:solidFill>
              </a:rPr>
              <a:t>Юрьев-Польского района</a:t>
            </a:r>
          </a:p>
        </p:txBody>
      </p:sp>
      <p:sp>
        <p:nvSpPr>
          <p:cNvPr id="8203" name="AutoShape 10"/>
          <p:cNvSpPr>
            <a:spLocks noChangeArrowheads="1"/>
          </p:cNvSpPr>
          <p:nvPr/>
        </p:nvSpPr>
        <p:spPr bwMode="auto">
          <a:xfrm>
            <a:off x="4679950" y="3335338"/>
            <a:ext cx="3671888" cy="1368425"/>
          </a:xfrm>
          <a:prstGeom prst="round2DiagRect">
            <a:avLst/>
          </a:prstGeom>
          <a:solidFill>
            <a:schemeClr val="accent2">
              <a:lumMod val="60000"/>
              <a:lumOff val="40000"/>
            </a:schemeClr>
          </a:solidFill>
          <a:ln w="9360" cap="sq">
            <a:solidFill>
              <a:srgbClr val="000000"/>
            </a:solidFill>
            <a:miter lim="800000"/>
            <a:headEnd/>
            <a:tailEnd/>
          </a:ln>
          <a:effectLst>
            <a:outerShdw dist="50760" dir="5400000" algn="ctr" rotWithShape="0">
              <a:srgbClr val="000000">
                <a:alpha val="97002"/>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dirty="0">
                <a:solidFill>
                  <a:schemeClr val="tx1">
                    <a:lumMod val="75000"/>
                    <a:lumOff val="25000"/>
                  </a:schemeClr>
                </a:solidFill>
              </a:rPr>
              <a:t>Муниципальные программы</a:t>
            </a:r>
            <a:r>
              <a:rPr lang="ru-RU" altLang="ru-RU" dirty="0">
                <a:solidFill>
                  <a:schemeClr val="tx1">
                    <a:lumMod val="75000"/>
                    <a:lumOff val="25000"/>
                  </a:schemeClr>
                </a:solidFill>
              </a:rPr>
              <a:t> </a:t>
            </a:r>
          </a:p>
        </p:txBody>
      </p:sp>
      <p:sp>
        <p:nvSpPr>
          <p:cNvPr id="8204" name="AutoShape 11"/>
          <p:cNvSpPr>
            <a:spLocks noChangeArrowheads="1"/>
          </p:cNvSpPr>
          <p:nvPr/>
        </p:nvSpPr>
        <p:spPr bwMode="auto">
          <a:xfrm>
            <a:off x="323850" y="4711700"/>
            <a:ext cx="3313113" cy="1366838"/>
          </a:xfrm>
          <a:prstGeom prst="round2DiagRect">
            <a:avLst/>
          </a:prstGeom>
          <a:solidFill>
            <a:schemeClr val="tx2">
              <a:lumMod val="20000"/>
              <a:lumOff val="80000"/>
            </a:schemeClr>
          </a:solidFill>
          <a:ln w="9360" cap="sq">
            <a:solidFill>
              <a:srgbClr val="000000"/>
            </a:solidFill>
            <a:miter lim="800000"/>
            <a:headEnd/>
            <a:tailEnd/>
          </a:ln>
          <a:effectLst>
            <a:outerShdw dist="50760" dir="5400000" algn="ctr" rotWithShape="0">
              <a:srgbClr val="000000">
                <a:alpha val="98000"/>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endParaRPr lang="ru-RU" altLang="ru-RU" sz="1200" dirty="0">
              <a:solidFill>
                <a:srgbClr val="000000"/>
              </a:solidFill>
            </a:endParaRPr>
          </a:p>
          <a:p>
            <a:pPr algn="ctr" eaLnBrk="1" hangingPunct="1">
              <a:buClrTx/>
              <a:buFontTx/>
              <a:buNone/>
              <a:defRPr/>
            </a:pPr>
            <a:r>
              <a:rPr lang="ru-RU" altLang="ru-RU" sz="1400" dirty="0">
                <a:solidFill>
                  <a:schemeClr val="tx1">
                    <a:lumMod val="75000"/>
                    <a:lumOff val="25000"/>
                  </a:schemeClr>
                </a:solidFill>
              </a:rPr>
              <a:t>Прогноз социально-экономического </a:t>
            </a:r>
          </a:p>
          <a:p>
            <a:pPr algn="ctr" eaLnBrk="1" hangingPunct="1">
              <a:buClrTx/>
              <a:buFontTx/>
              <a:buNone/>
              <a:defRPr/>
            </a:pPr>
            <a:r>
              <a:rPr lang="ru-RU" altLang="ru-RU" sz="1400" dirty="0">
                <a:solidFill>
                  <a:schemeClr val="tx1">
                    <a:lumMod val="75000"/>
                    <a:lumOff val="25000"/>
                  </a:schemeClr>
                </a:solidFill>
              </a:rPr>
              <a:t>развития муниципального </a:t>
            </a:r>
          </a:p>
          <a:p>
            <a:pPr algn="ctr" eaLnBrk="1" hangingPunct="1">
              <a:buClrTx/>
              <a:buFontTx/>
              <a:buNone/>
              <a:defRPr/>
            </a:pPr>
            <a:r>
              <a:rPr lang="ru-RU" altLang="ru-RU" sz="1400" dirty="0">
                <a:solidFill>
                  <a:schemeClr val="tx1">
                    <a:lumMod val="75000"/>
                    <a:lumOff val="25000"/>
                  </a:schemeClr>
                </a:solidFill>
              </a:rPr>
              <a:t>образования Красносельское </a:t>
            </a:r>
          </a:p>
          <a:p>
            <a:pPr algn="ctr" eaLnBrk="1" hangingPunct="1">
              <a:buClrTx/>
              <a:buFontTx/>
              <a:buNone/>
              <a:defRPr/>
            </a:pPr>
            <a:r>
              <a:rPr lang="ru-RU" altLang="ru-RU" sz="1400" dirty="0">
                <a:solidFill>
                  <a:schemeClr val="tx1">
                    <a:lumMod val="75000"/>
                    <a:lumOff val="25000"/>
                  </a:schemeClr>
                </a:solidFill>
              </a:rPr>
              <a:t>Юрьев-Польского района </a:t>
            </a:r>
          </a:p>
        </p:txBody>
      </p:sp>
      <p:pic>
        <p:nvPicPr>
          <p:cNvPr id="61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213" y="5516563"/>
            <a:ext cx="107950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fill="hold" nodeType="clickEffect">
                                  <p:stCondLst>
                                    <p:cond delay="0"/>
                                  </p:stCondLst>
                                  <p:childTnLst>
                                    <p:set>
                                      <p:cBhvr additive="repl">
                                        <p:cTn id="6" dur="1" fill="hold">
                                          <p:stCondLst>
                                            <p:cond delay="0"/>
                                          </p:stCondLst>
                                        </p:cTn>
                                        <p:tgtEl>
                                          <p:spTgt spid="6156"/>
                                        </p:tgtEl>
                                        <p:attrNameLst>
                                          <p:attrName>style.visibility</p:attrName>
                                        </p:attrNameLst>
                                      </p:cBhvr>
                                      <p:to>
                                        <p:strVal val="visible"/>
                                      </p:to>
                                    </p:set>
                                    <p:animEffect transition="in" filter="fade">
                                      <p:cBhvr additive="repl">
                                        <p:cTn id="7" dur="2000"/>
                                        <p:tgtEl>
                                          <p:spTgt spid="6156"/>
                                        </p:tgtEl>
                                      </p:cBhvr>
                                    </p:animEffect>
                                    <p:anim calcmode="lin" valueType="num">
                                      <p:cBhvr additive="repl">
                                        <p:cTn id="8" dur="2000" fill="hold"/>
                                        <p:tgtEl>
                                          <p:spTgt spid="6156"/>
                                        </p:tgtEl>
                                        <p:attrNameLst>
                                          <p:attrName>ppt_w</p:attrName>
                                        </p:attrNameLst>
                                      </p:cBhvr>
                                      <p:tavLst>
                                        <p:tav tm="0" fmla="#ppt_w*sin(2.5*pi*$)">
                                          <p:val>
                                            <p:fltVal val="0"/>
                                          </p:val>
                                        </p:tav>
                                        <p:tav tm="100000">
                                          <p:val>
                                            <p:fltVal val="1"/>
                                          </p:val>
                                        </p:tav>
                                      </p:tavLst>
                                    </p:anim>
                                    <p:anim calcmode="lin" valueType="num">
                                      <p:cBhvr additive="repl">
                                        <p:cTn id="9" dur="2000" fill="hold"/>
                                        <p:tgtEl>
                                          <p:spTgt spid="6156"/>
                                        </p:tgtEl>
                                        <p:attrNameLst>
                                          <p:attrName>ppt_h</p:attrName>
                                        </p:attrNameLst>
                                      </p:cBhvr>
                                      <p:tavLst>
                                        <p:tav tm="10000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457200" y="1304925"/>
            <a:ext cx="8229600" cy="147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9pPr>
          </a:lstStyle>
          <a:p>
            <a:pPr algn="just" eaLnBrk="1" hangingPunct="1">
              <a:spcBef>
                <a:spcPts val="400"/>
              </a:spcBef>
              <a:spcAft>
                <a:spcPct val="0"/>
              </a:spcAft>
              <a:buClrTx/>
              <a:buSzPct val="100000"/>
              <a:buFontTx/>
              <a:buNone/>
            </a:pPr>
            <a:r>
              <a:rPr lang="ru-RU" altLang="ru-RU" sz="1600" b="1" dirty="0">
                <a:solidFill>
                  <a:schemeClr val="bg2">
                    <a:lumMod val="50000"/>
                  </a:schemeClr>
                </a:solidFill>
                <a:latin typeface="Candara" pitchFamily="32" charset="0"/>
              </a:rPr>
              <a:t>      Муниципальная программа - документ стратегического планирования, содержащий комплекс планируемых мероприятий, взаимоувязанных по задачам, срокам осуществления, исполнителям и ресурсам и обеспечивающих наиболее эффективное достижение целей и решение задач социально-экономического развития муниципального образования</a:t>
            </a:r>
          </a:p>
        </p:txBody>
      </p:sp>
      <p:sp>
        <p:nvSpPr>
          <p:cNvPr id="53251" name="Text Box 2"/>
          <p:cNvSpPr txBox="1">
            <a:spLocks noChangeArrowheads="1"/>
          </p:cNvSpPr>
          <p:nvPr/>
        </p:nvSpPr>
        <p:spPr bwMode="auto">
          <a:xfrm>
            <a:off x="457200" y="225425"/>
            <a:ext cx="8229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rPr>
              <a:t>ПРОГРАММНЫЕ И НЕПРОГРАММНЫЕ РАСХОДЫ МУНИЦИПАЛЬНОГО ОБРАЗОВАНИЯ </a:t>
            </a:r>
          </a:p>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rPr>
              <a:t>КРАСНОСЕЛЬСКОЕ</a:t>
            </a:r>
          </a:p>
        </p:txBody>
      </p:sp>
      <p:pic>
        <p:nvPicPr>
          <p:cNvPr id="2" name="Рисунок 1">
            <a:extLst>
              <a:ext uri="{FF2B5EF4-FFF2-40B4-BE49-F238E27FC236}">
                <a16:creationId xmlns:a16="http://schemas.microsoft.com/office/drawing/2014/main" id="{8C8BDCC6-9CDD-41A5-9927-D1681A8611CC}"/>
              </a:ext>
            </a:extLst>
          </p:cNvPr>
          <p:cNvPicPr>
            <a:picLocks noChangeAspect="1"/>
          </p:cNvPicPr>
          <p:nvPr/>
        </p:nvPicPr>
        <p:blipFill>
          <a:blip r:embed="rId3"/>
          <a:stretch>
            <a:fillRect/>
          </a:stretch>
        </p:blipFill>
        <p:spPr>
          <a:xfrm>
            <a:off x="1055640" y="2636912"/>
            <a:ext cx="2818657" cy="1287001"/>
          </a:xfrm>
          <a:prstGeom prst="rect">
            <a:avLst/>
          </a:prstGeom>
        </p:spPr>
      </p:pic>
      <p:pic>
        <p:nvPicPr>
          <p:cNvPr id="3" name="Рисунок 2">
            <a:extLst>
              <a:ext uri="{FF2B5EF4-FFF2-40B4-BE49-F238E27FC236}">
                <a16:creationId xmlns:a16="http://schemas.microsoft.com/office/drawing/2014/main" id="{9D22A142-2D3B-4401-AFC4-2908FB767F51}"/>
              </a:ext>
            </a:extLst>
          </p:cNvPr>
          <p:cNvPicPr>
            <a:picLocks noChangeAspect="1"/>
          </p:cNvPicPr>
          <p:nvPr/>
        </p:nvPicPr>
        <p:blipFill>
          <a:blip r:embed="rId4"/>
          <a:stretch>
            <a:fillRect/>
          </a:stretch>
        </p:blipFill>
        <p:spPr>
          <a:xfrm>
            <a:off x="5724128" y="2636911"/>
            <a:ext cx="2566638" cy="1347159"/>
          </a:xfrm>
          <a:prstGeom prst="rect">
            <a:avLst/>
          </a:prstGeom>
        </p:spPr>
      </p:pic>
      <p:pic>
        <p:nvPicPr>
          <p:cNvPr id="5" name="Рисунок 4">
            <a:extLst>
              <a:ext uri="{FF2B5EF4-FFF2-40B4-BE49-F238E27FC236}">
                <a16:creationId xmlns:a16="http://schemas.microsoft.com/office/drawing/2014/main" id="{89E6E62C-152F-4102-81C5-6368B83B9457}"/>
              </a:ext>
            </a:extLst>
          </p:cNvPr>
          <p:cNvPicPr>
            <a:picLocks noChangeAspect="1"/>
          </p:cNvPicPr>
          <p:nvPr/>
        </p:nvPicPr>
        <p:blipFill>
          <a:blip r:embed="rId5"/>
          <a:stretch>
            <a:fillRect/>
          </a:stretch>
        </p:blipFill>
        <p:spPr>
          <a:xfrm>
            <a:off x="5828219" y="4112915"/>
            <a:ext cx="2444708" cy="2444708"/>
          </a:xfrm>
          <a:prstGeom prst="rect">
            <a:avLst/>
          </a:prstGeom>
        </p:spPr>
      </p:pic>
      <p:pic>
        <p:nvPicPr>
          <p:cNvPr id="6" name="Рисунок 5">
            <a:extLst>
              <a:ext uri="{FF2B5EF4-FFF2-40B4-BE49-F238E27FC236}">
                <a16:creationId xmlns:a16="http://schemas.microsoft.com/office/drawing/2014/main" id="{E9275DAC-DB44-4165-BD36-AE7D2DD242FC}"/>
              </a:ext>
            </a:extLst>
          </p:cNvPr>
          <p:cNvPicPr>
            <a:picLocks noChangeAspect="1"/>
          </p:cNvPicPr>
          <p:nvPr/>
        </p:nvPicPr>
        <p:blipFill>
          <a:blip r:embed="rId6"/>
          <a:stretch>
            <a:fillRect/>
          </a:stretch>
        </p:blipFill>
        <p:spPr>
          <a:xfrm>
            <a:off x="1239566" y="4095076"/>
            <a:ext cx="2450804" cy="2444708"/>
          </a:xfrm>
          <a:prstGeom prst="rect">
            <a:avLst/>
          </a:prstGeom>
        </p:spPr>
      </p:pic>
    </p:spTree>
    <p:extLst>
      <p:ext uri="{BB962C8B-B14F-4D97-AF65-F5344CB8AC3E}">
        <p14:creationId xmlns:p14="http://schemas.microsoft.com/office/powerpoint/2010/main" val="2334488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468313" y="114300"/>
            <a:ext cx="8050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b="1" dirty="0">
                <a:solidFill>
                  <a:srgbClr val="7030A0"/>
                </a:solidFill>
                <a:latin typeface="Arial" panose="020B0604020202020204" pitchFamily="34" charset="0"/>
                <a:cs typeface="Arial" panose="020B0604020202020204" pitchFamily="34" charset="0"/>
              </a:rPr>
              <a:t>      </a:t>
            </a:r>
            <a:r>
              <a:rPr lang="ru-RU" altLang="ru-RU" sz="2400" dirty="0">
                <a:solidFill>
                  <a:srgbClr val="7030A0"/>
                </a:solidFill>
                <a:latin typeface="Arial" panose="020B0604020202020204" pitchFamily="34" charset="0"/>
                <a:cs typeface="Arial" panose="020B0604020202020204" pitchFamily="34" charset="0"/>
              </a:rPr>
              <a:t>Программный бюджет на 2024 год</a:t>
            </a:r>
          </a:p>
        </p:txBody>
      </p:sp>
      <p:sp>
        <p:nvSpPr>
          <p:cNvPr id="54275" name="Text Box 2"/>
          <p:cNvSpPr txBox="1">
            <a:spLocks noChangeArrowheads="1"/>
          </p:cNvSpPr>
          <p:nvPr/>
        </p:nvSpPr>
        <p:spPr bwMode="auto">
          <a:xfrm>
            <a:off x="0" y="981075"/>
            <a:ext cx="82296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9pPr>
          </a:lstStyle>
          <a:p>
            <a:pPr eaLnBrk="1" hangingPunct="1">
              <a:spcBef>
                <a:spcPts val="400"/>
              </a:spcBef>
              <a:spcAft>
                <a:spcPct val="0"/>
              </a:spcAft>
              <a:buClrTx/>
              <a:buSzPct val="100000"/>
              <a:buFontTx/>
              <a:buNone/>
            </a:pPr>
            <a:r>
              <a:rPr lang="ru-RU" altLang="ru-RU" sz="1600" dirty="0">
                <a:solidFill>
                  <a:srgbClr val="073E87"/>
                </a:solidFill>
                <a:latin typeface="Candara" pitchFamily="32" charset="0"/>
              </a:rPr>
              <a:t>	</a:t>
            </a:r>
          </a:p>
        </p:txBody>
      </p:sp>
      <p:graphicFrame>
        <p:nvGraphicFramePr>
          <p:cNvPr id="52227" name="Group 3"/>
          <p:cNvGraphicFramePr>
            <a:graphicFrameLocks noGrp="1"/>
          </p:cNvGraphicFramePr>
          <p:nvPr>
            <p:extLst>
              <p:ext uri="{D42A27DB-BD31-4B8C-83A1-F6EECF244321}">
                <p14:modId xmlns:p14="http://schemas.microsoft.com/office/powerpoint/2010/main" val="2292383247"/>
              </p:ext>
            </p:extLst>
          </p:nvPr>
        </p:nvGraphicFramePr>
        <p:xfrm>
          <a:off x="539750" y="692150"/>
          <a:ext cx="8145463" cy="6022060"/>
        </p:xfrm>
        <a:graphic>
          <a:graphicData uri="http://schemas.openxmlformats.org/drawingml/2006/table">
            <a:tbl>
              <a:tblPr/>
              <a:tblGrid>
                <a:gridCol w="5480050">
                  <a:extLst>
                    <a:ext uri="{9D8B030D-6E8A-4147-A177-3AD203B41FA5}">
                      <a16:colId xmlns:a16="http://schemas.microsoft.com/office/drawing/2014/main" val="20000"/>
                    </a:ext>
                  </a:extLst>
                </a:gridCol>
                <a:gridCol w="2665413">
                  <a:extLst>
                    <a:ext uri="{9D8B030D-6E8A-4147-A177-3AD203B41FA5}">
                      <a16:colId xmlns:a16="http://schemas.microsoft.com/office/drawing/2014/main" val="20001"/>
                    </a:ext>
                  </a:extLst>
                </a:gridCol>
              </a:tblGrid>
              <a:tr h="432594">
                <a:tc rowSpan="2">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                  Наименование показателя</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1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600" b="0" i="0" u="none" strike="noStrike" cap="none" normalizeH="0" baseline="0" dirty="0">
                          <a:ln>
                            <a:noFill/>
                          </a:ln>
                          <a:solidFill>
                            <a:schemeClr val="tx1">
                              <a:lumMod val="75000"/>
                              <a:lumOff val="25000"/>
                            </a:schemeClr>
                          </a:solidFill>
                          <a:effectLst/>
                          <a:latin typeface="Tahoma" pitchFamily="32" charset="0"/>
                          <a:cs typeface="Arial Unicode MS" pitchFamily="32" charset="0"/>
                        </a:rPr>
                        <a:t>2023 год</a:t>
                      </a:r>
                    </a:p>
                  </a:txBody>
                  <a:tcPr marL="90000" marR="90000" marT="45719"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0221">
                <a:tc vMerge="1">
                  <a:txBody>
                    <a:bodyPr/>
                    <a:lstStyle/>
                    <a:p>
                      <a:endParaRPr lang="ru-RU"/>
                    </a:p>
                  </a:txBody>
                  <a:tcPr/>
                </a:tc>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                    Сумма (тыс. руб.)</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6068">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Расходы  на реализацию муниципальных программ</a:t>
                      </a:r>
                    </a:p>
                  </a:txBody>
                  <a:tcPr marL="90000" marR="90000" marT="150525" marB="45719"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49402,0</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2"/>
                  </a:ext>
                </a:extLst>
              </a:tr>
              <a:tr h="495288">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 Профилактика, локализация и ликвидация последствий чрезвычайных ситуаций на территории муниципального образования Красносельское Юрьев-Польского района на 2024-2026 годы" </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343,0</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5288">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"Содержание, реконструкция и ремонт жилищного фонда, расположенного на территории муниципального образования Красносельское на 2022-2024 годы"</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947,7</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4933">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«Развитие культуры и туризма муниципального образования Красносельское Юрьев-Польского района"</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37903,2</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4510">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"Благоустройство населенных пунктов муниципального образования Красносельское  на 2024-2026 годы" </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1093</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5288">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"Возведение, сохранение и реконструкция военно-мемориальных объектов на территории муниципального образования Красносельское Юрьев-Польского района на 2021-2025 годы»</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200,0</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3799925"/>
                  </a:ext>
                </a:extLst>
              </a:tr>
              <a:tr h="495288">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«Развитие физической культуры и  спорта  на территории муниципального образования Красносельское на 2021-2025 годы»</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220,0</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58813897"/>
                  </a:ext>
                </a:extLst>
              </a:tr>
              <a:tr h="495288">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"Содействие развитию малого и среднего предпринимательства в муниципальном образовании Красносельское Юрьев-Польского района на 2021-2025 годы" </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1,0</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41119916"/>
                  </a:ext>
                </a:extLst>
              </a:tr>
              <a:tr h="363297">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"Борьба с борщевиком Сосновского на территории муниципального образования Красносельское Юрьев-Польского района на 2023-2027 годы"</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324,5</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468313" y="114300"/>
            <a:ext cx="8050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b="1" dirty="0">
                <a:solidFill>
                  <a:srgbClr val="7030A0"/>
                </a:solidFill>
                <a:latin typeface="Arial" panose="020B0604020202020204" pitchFamily="34" charset="0"/>
                <a:cs typeface="Arial" panose="020B0604020202020204" pitchFamily="34" charset="0"/>
              </a:rPr>
              <a:t>      </a:t>
            </a:r>
            <a:endParaRPr lang="ru-RU" altLang="ru-RU" sz="2400" dirty="0">
              <a:solidFill>
                <a:srgbClr val="7030A0"/>
              </a:solidFill>
              <a:latin typeface="Arial" panose="020B0604020202020204" pitchFamily="34" charset="0"/>
              <a:cs typeface="Arial" panose="020B0604020202020204" pitchFamily="34" charset="0"/>
            </a:endParaRPr>
          </a:p>
        </p:txBody>
      </p:sp>
      <p:sp>
        <p:nvSpPr>
          <p:cNvPr id="54275" name="Text Box 2"/>
          <p:cNvSpPr txBox="1">
            <a:spLocks noChangeArrowheads="1"/>
          </p:cNvSpPr>
          <p:nvPr/>
        </p:nvSpPr>
        <p:spPr bwMode="auto">
          <a:xfrm>
            <a:off x="0" y="981075"/>
            <a:ext cx="82296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9pPr>
          </a:lstStyle>
          <a:p>
            <a:pPr eaLnBrk="1" hangingPunct="1">
              <a:spcBef>
                <a:spcPts val="400"/>
              </a:spcBef>
              <a:spcAft>
                <a:spcPct val="0"/>
              </a:spcAft>
              <a:buClrTx/>
              <a:buSzPct val="100000"/>
              <a:buFontTx/>
              <a:buNone/>
            </a:pPr>
            <a:r>
              <a:rPr lang="ru-RU" altLang="ru-RU" sz="1600" dirty="0">
                <a:solidFill>
                  <a:srgbClr val="073E87"/>
                </a:solidFill>
                <a:latin typeface="Candara" pitchFamily="32" charset="0"/>
              </a:rPr>
              <a:t>	</a:t>
            </a:r>
          </a:p>
        </p:txBody>
      </p:sp>
      <p:graphicFrame>
        <p:nvGraphicFramePr>
          <p:cNvPr id="52227" name="Group 3"/>
          <p:cNvGraphicFramePr>
            <a:graphicFrameLocks noGrp="1"/>
          </p:cNvGraphicFramePr>
          <p:nvPr>
            <p:extLst>
              <p:ext uri="{D42A27DB-BD31-4B8C-83A1-F6EECF244321}">
                <p14:modId xmlns:p14="http://schemas.microsoft.com/office/powerpoint/2010/main" val="348284603"/>
              </p:ext>
            </p:extLst>
          </p:nvPr>
        </p:nvGraphicFramePr>
        <p:xfrm>
          <a:off x="539750" y="692150"/>
          <a:ext cx="8145463" cy="3854200"/>
        </p:xfrm>
        <a:graphic>
          <a:graphicData uri="http://schemas.openxmlformats.org/drawingml/2006/table">
            <a:tbl>
              <a:tblPr/>
              <a:tblGrid>
                <a:gridCol w="5480050">
                  <a:extLst>
                    <a:ext uri="{9D8B030D-6E8A-4147-A177-3AD203B41FA5}">
                      <a16:colId xmlns:a16="http://schemas.microsoft.com/office/drawing/2014/main" val="20000"/>
                    </a:ext>
                  </a:extLst>
                </a:gridCol>
                <a:gridCol w="2665413">
                  <a:extLst>
                    <a:ext uri="{9D8B030D-6E8A-4147-A177-3AD203B41FA5}">
                      <a16:colId xmlns:a16="http://schemas.microsoft.com/office/drawing/2014/main" val="20001"/>
                    </a:ext>
                  </a:extLst>
                </a:gridCol>
              </a:tblGrid>
              <a:tr h="495288">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"Комплексное развитие сельских территорий муниципального образования Красносельское Юрьев-Польского района на 2020-2022 годы и на период до 2025 года"</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1768,6</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75629447"/>
                  </a:ext>
                </a:extLst>
              </a:tr>
              <a:tr h="495288">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"Развитие и поддержка территориального общественного самоуправления (ТОС) на территории муниципального образования Красносельское Юрьев-Польского района на 2023-2025 годы"</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1,0</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4933">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"Обеспечение содержания мест захоронения на территории муниципального образования Красносельское Юрьев-Польского района в 2021-2023 годах"</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50,0</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4933">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"Проведение кадастровых работ в отношении земельных участков из состава земель сельскохозяйственного назначения"</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2850,0</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73281834"/>
                  </a:ext>
                </a:extLst>
              </a:tr>
              <a:tr h="514933">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Муниципальная программа «Энергосбережение и повышение энергетической эффективности на территории муниципального образования Красносельское на 2024 – 2026 годы и на период по 2028 год»</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3700,0</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65713330"/>
                  </a:ext>
                </a:extLst>
              </a:tr>
              <a:tr h="432289">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Непрограммные расходы</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17618,3</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0294">
                <a:tc>
                  <a:txBody>
                    <a:body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Всего расходов</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a:ln>
                            <a:noFill/>
                          </a:ln>
                          <a:solidFill>
                            <a:schemeClr val="tx1">
                              <a:lumMod val="75000"/>
                              <a:lumOff val="25000"/>
                            </a:schemeClr>
                          </a:solidFill>
                          <a:effectLst/>
                          <a:latin typeface="Times New Roman" pitchFamily="16" charset="0"/>
                          <a:cs typeface="Times New Roman" pitchFamily="16" charset="0"/>
                        </a:rPr>
                        <a:t>67020,3</a:t>
                      </a:r>
                    </a:p>
                  </a:txBody>
                  <a:tcPr marL="90000" marR="90000" marT="150525" marB="457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3799925"/>
                  </a:ext>
                </a:extLst>
              </a:tr>
            </a:tbl>
          </a:graphicData>
        </a:graphic>
      </p:graphicFrame>
    </p:spTree>
    <p:extLst>
      <p:ext uri="{BB962C8B-B14F-4D97-AF65-F5344CB8AC3E}">
        <p14:creationId xmlns:p14="http://schemas.microsoft.com/office/powerpoint/2010/main" val="28543508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179388" y="1125538"/>
            <a:ext cx="8640762"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700"/>
              </a:spcBef>
              <a:spcAft>
                <a:spcPct val="0"/>
              </a:spcAft>
              <a:buClrTx/>
              <a:buSzPct val="100000"/>
              <a:buFontTx/>
              <a:buNone/>
            </a:pPr>
            <a:r>
              <a:rPr lang="ru-RU" altLang="ru-RU" sz="2000" dirty="0">
                <a:solidFill>
                  <a:srgbClr val="FF5050"/>
                </a:solidFill>
                <a:latin typeface="Candara" pitchFamily="32" charset="0"/>
              </a:rPr>
              <a:t>                                                </a:t>
            </a:r>
          </a:p>
          <a:p>
            <a:pPr eaLnBrk="1" hangingPunct="1">
              <a:spcBef>
                <a:spcPts val="700"/>
              </a:spcBef>
              <a:spcAft>
                <a:spcPct val="0"/>
              </a:spcAft>
              <a:buClrTx/>
              <a:buSzPct val="100000"/>
              <a:buFontTx/>
              <a:buNone/>
            </a:pPr>
            <a:r>
              <a:rPr lang="ru-RU" altLang="ru-RU" sz="2800" dirty="0">
                <a:solidFill>
                  <a:srgbClr val="FF5050"/>
                </a:solidFill>
                <a:latin typeface="Candara" pitchFamily="32" charset="0"/>
              </a:rPr>
              <a:t>                                    Цель программы</a:t>
            </a:r>
          </a:p>
          <a:p>
            <a:pPr algn="just" eaLnBrk="1" hangingPunct="1">
              <a:spcBef>
                <a:spcPts val="500"/>
              </a:spcBef>
              <a:spcAft>
                <a:spcPct val="0"/>
              </a:spcAft>
              <a:buClrTx/>
              <a:buSzPct val="100000"/>
              <a:buFontTx/>
              <a:buNone/>
            </a:pPr>
            <a:r>
              <a:rPr lang="ru-RU" sz="2000" dirty="0">
                <a:latin typeface="Times New Roman" panose="02020603050405020304" pitchFamily="18" charset="0"/>
                <a:cs typeface="Times New Roman" panose="02020603050405020304" pitchFamily="18" charset="0"/>
              </a:rPr>
              <a:t>          Реализация государственной политики в области пожарной безопасности, укрепление материальной базы направленной на снижение риска пожаров, успешное ведение обнаружения и ликвидация </a:t>
            </a:r>
            <a:r>
              <a:rPr lang="ru-RU" sz="2000" dirty="0" err="1">
                <a:latin typeface="Times New Roman" panose="02020603050405020304" pitchFamily="18" charset="0"/>
                <a:cs typeface="Times New Roman" panose="02020603050405020304" pitchFamily="18" charset="0"/>
              </a:rPr>
              <a:t>лесоторфяных</a:t>
            </a:r>
            <a:r>
              <a:rPr lang="ru-RU" sz="2000" dirty="0">
                <a:latin typeface="Times New Roman" panose="02020603050405020304" pitchFamily="18" charset="0"/>
                <a:cs typeface="Times New Roman" panose="02020603050405020304" pitchFamily="18" charset="0"/>
              </a:rPr>
              <a:t> очагов, пожаров в населенных пунктах, уменьшение числа погибших и пострадавших от них людей и наносимого ими материального ущерба, а также организация формирований сил и средств на территории муниципального образования для успешной ликвидации пожаров.</a:t>
            </a:r>
            <a:endParaRPr lang="ru-RU" altLang="ru-RU" sz="2000" dirty="0">
              <a:solidFill>
                <a:srgbClr val="073E87"/>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spcBef>
                <a:spcPts val="500"/>
              </a:spcBef>
              <a:spcAft>
                <a:spcPct val="0"/>
              </a:spcAft>
              <a:buClrTx/>
              <a:buSzPct val="100000"/>
              <a:buNone/>
            </a:pPr>
            <a:r>
              <a:rPr lang="ru-RU" altLang="ru-RU" sz="2000" dirty="0">
                <a:solidFill>
                  <a:srgbClr val="03706D"/>
                </a:solidFill>
                <a:latin typeface="Times New Roman" panose="02020603050405020304" pitchFamily="18" charset="0"/>
                <a:cs typeface="Times New Roman" panose="02020603050405020304" pitchFamily="18" charset="0"/>
              </a:rPr>
              <a:t>Расходы на реализацию 343,0 тыс. рублей</a:t>
            </a:r>
          </a:p>
          <a:p>
            <a:pPr eaLnBrk="1" hangingPunct="1">
              <a:spcBef>
                <a:spcPts val="500"/>
              </a:spcBef>
              <a:spcAft>
                <a:spcPct val="0"/>
              </a:spcAft>
              <a:buClrTx/>
              <a:buSzPct val="100000"/>
              <a:buFontTx/>
              <a:buNone/>
            </a:pPr>
            <a:endParaRPr lang="ru-RU" altLang="ru-RU" sz="2000" dirty="0">
              <a:solidFill>
                <a:srgbClr val="073E87"/>
              </a:solidFill>
              <a:latin typeface="Candara" pitchFamily="32" charset="0"/>
            </a:endParaRPr>
          </a:p>
        </p:txBody>
      </p:sp>
      <p:sp>
        <p:nvSpPr>
          <p:cNvPr id="56323" name="Text Box 2"/>
          <p:cNvSpPr txBox="1">
            <a:spLocks noChangeArrowheads="1"/>
          </p:cNvSpPr>
          <p:nvPr/>
        </p:nvSpPr>
        <p:spPr bwMode="auto">
          <a:xfrm>
            <a:off x="457200" y="260350"/>
            <a:ext cx="8507412" cy="122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Candara" pitchFamily="32" charset="0"/>
              </a:rPr>
              <a:t>Муниципальная программа "Профилактика, локализация и ликвидация последствий чрезвычайных ситуаций на территории муниципального образования Красносельское Юрьев-Польского района на 2024-2026 годы" </a:t>
            </a:r>
          </a:p>
        </p:txBody>
      </p:sp>
      <p:pic>
        <p:nvPicPr>
          <p:cNvPr id="2" name="Рисунок 1"/>
          <p:cNvPicPr>
            <a:picLocks noChangeAspect="1"/>
          </p:cNvPicPr>
          <p:nvPr/>
        </p:nvPicPr>
        <p:blipFill>
          <a:blip r:embed="rId3"/>
          <a:stretch>
            <a:fillRect/>
          </a:stretch>
        </p:blipFill>
        <p:spPr>
          <a:xfrm>
            <a:off x="5940152" y="4437112"/>
            <a:ext cx="3203848" cy="242088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179388" y="1125538"/>
            <a:ext cx="8640762"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700"/>
              </a:spcBef>
              <a:spcAft>
                <a:spcPct val="0"/>
              </a:spcAft>
              <a:buClrTx/>
              <a:buSzPct val="100000"/>
              <a:buFontTx/>
              <a:buNone/>
            </a:pPr>
            <a:r>
              <a:rPr lang="ru-RU" altLang="ru-RU" sz="2000" dirty="0">
                <a:solidFill>
                  <a:srgbClr val="FF5050"/>
                </a:solidFill>
                <a:latin typeface="Candara" pitchFamily="32" charset="0"/>
              </a:rPr>
              <a:t>                                                </a:t>
            </a:r>
          </a:p>
          <a:p>
            <a:pPr eaLnBrk="1" hangingPunct="1">
              <a:spcBef>
                <a:spcPts val="700"/>
              </a:spcBef>
              <a:spcAft>
                <a:spcPct val="0"/>
              </a:spcAft>
              <a:buClrTx/>
              <a:buSzPct val="100000"/>
              <a:buFontTx/>
              <a:buNone/>
            </a:pPr>
            <a:r>
              <a:rPr lang="ru-RU" altLang="ru-RU" sz="2800" dirty="0">
                <a:solidFill>
                  <a:srgbClr val="FF5050"/>
                </a:solidFill>
                <a:latin typeface="Candara" pitchFamily="32" charset="0"/>
              </a:rPr>
              <a:t>                                    Цель программы</a:t>
            </a:r>
          </a:p>
          <a:p>
            <a:pPr algn="just" eaLnBrk="1" hangingPunct="1">
              <a:spcBef>
                <a:spcPts val="500"/>
              </a:spcBef>
              <a:spcAft>
                <a:spcPct val="0"/>
              </a:spcAft>
              <a:buClrTx/>
              <a:buSzPct val="100000"/>
              <a:buFontTx/>
              <a:buNone/>
            </a:pPr>
            <a:r>
              <a:rPr lang="ru-RU" sz="2000" dirty="0">
                <a:latin typeface="Times New Roman" panose="02020603050405020304" pitchFamily="18" charset="0"/>
                <a:cs typeface="Times New Roman" panose="02020603050405020304" pitchFamily="18" charset="0"/>
              </a:rPr>
              <a:t>Основной целью Программы является обеспечение сохранности жилищного фонда и улучшение комфортности проживания в них граждан. </a:t>
            </a:r>
          </a:p>
          <a:p>
            <a:pPr algn="just" eaLnBrk="1" hangingPunct="1">
              <a:spcBef>
                <a:spcPts val="500"/>
              </a:spcBef>
              <a:spcAft>
                <a:spcPct val="0"/>
              </a:spcAft>
              <a:buClrTx/>
              <a:buSzPct val="100000"/>
              <a:buFontTx/>
              <a:buNone/>
            </a:pPr>
            <a:r>
              <a:rPr lang="ru-RU" sz="2000" dirty="0">
                <a:latin typeface="Times New Roman" panose="02020603050405020304" pitchFamily="18" charset="0"/>
                <a:cs typeface="Times New Roman" panose="02020603050405020304" pitchFamily="18" charset="0"/>
              </a:rPr>
              <a:t>Основными задачами Программы являются:</a:t>
            </a:r>
          </a:p>
          <a:p>
            <a:pPr algn="just" eaLnBrk="1" hangingPunct="1">
              <a:spcBef>
                <a:spcPts val="500"/>
              </a:spcBef>
              <a:spcAft>
                <a:spcPct val="0"/>
              </a:spcAft>
              <a:buClrTx/>
              <a:buSzPct val="100000"/>
              <a:buFontTx/>
              <a:buNone/>
            </a:pPr>
            <a:r>
              <a:rPr lang="ru-RU" sz="2000" dirty="0">
                <a:latin typeface="Times New Roman" panose="02020603050405020304" pitchFamily="18" charset="0"/>
                <a:cs typeface="Times New Roman" panose="02020603050405020304" pitchFamily="18" charset="0"/>
              </a:rPr>
              <a:t>- приведение состояния жилищного фонда в соответствие с требованиями нормативно-технических документов;</a:t>
            </a:r>
          </a:p>
          <a:p>
            <a:pPr algn="just" eaLnBrk="1" hangingPunct="1">
              <a:spcBef>
                <a:spcPts val="500"/>
              </a:spcBef>
              <a:spcAft>
                <a:spcPct val="0"/>
              </a:spcAft>
              <a:buClrTx/>
              <a:buSzPct val="100000"/>
              <a:buFontTx/>
              <a:buNone/>
            </a:pPr>
            <a:r>
              <a:rPr lang="ru-RU" sz="2000" dirty="0">
                <a:latin typeface="Times New Roman" panose="02020603050405020304" pitchFamily="18" charset="0"/>
                <a:cs typeface="Times New Roman" panose="02020603050405020304" pitchFamily="18" charset="0"/>
              </a:rPr>
              <a:t>- улучшение качества предоставления жилищно-коммунальных услуг.</a:t>
            </a:r>
          </a:p>
          <a:p>
            <a:pPr eaLnBrk="1" hangingPunct="1">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spcBef>
                <a:spcPts val="500"/>
              </a:spcBef>
              <a:spcAft>
                <a:spcPct val="0"/>
              </a:spcAft>
              <a:buClrTx/>
              <a:buSzPct val="100000"/>
              <a:buNone/>
            </a:pPr>
            <a:r>
              <a:rPr lang="ru-RU" altLang="ru-RU" sz="2000" dirty="0">
                <a:solidFill>
                  <a:srgbClr val="03706D"/>
                </a:solidFill>
                <a:latin typeface="Times New Roman" panose="02020603050405020304" pitchFamily="18" charset="0"/>
                <a:cs typeface="Times New Roman" panose="02020603050405020304" pitchFamily="18" charset="0"/>
              </a:rPr>
              <a:t>Расходы на реализацию 947,7 тыс. рублей</a:t>
            </a:r>
          </a:p>
          <a:p>
            <a:pPr eaLnBrk="1" hangingPunct="1">
              <a:spcBef>
                <a:spcPts val="500"/>
              </a:spcBef>
              <a:spcAft>
                <a:spcPct val="0"/>
              </a:spcAft>
              <a:buClrTx/>
              <a:buSzPct val="100000"/>
              <a:buFontTx/>
              <a:buNone/>
            </a:pPr>
            <a:endParaRPr lang="ru-RU" altLang="ru-RU" sz="2000" dirty="0">
              <a:solidFill>
                <a:srgbClr val="073E87"/>
              </a:solidFill>
              <a:latin typeface="Candara" pitchFamily="32" charset="0"/>
            </a:endParaRPr>
          </a:p>
        </p:txBody>
      </p:sp>
      <p:sp>
        <p:nvSpPr>
          <p:cNvPr id="56323" name="Text Box 2"/>
          <p:cNvSpPr txBox="1">
            <a:spLocks noChangeArrowheads="1"/>
          </p:cNvSpPr>
          <p:nvPr/>
        </p:nvSpPr>
        <p:spPr bwMode="auto">
          <a:xfrm>
            <a:off x="457200" y="260350"/>
            <a:ext cx="8507412" cy="122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Candara" pitchFamily="32" charset="0"/>
              </a:rPr>
              <a:t>Муниципальная программа "Содержание, реконструкция и ремонт жилищного фонда, расположенного на территории муниципального образования Красносельское на 2022-2024 годы"</a:t>
            </a:r>
          </a:p>
        </p:txBody>
      </p:sp>
      <p:pic>
        <p:nvPicPr>
          <p:cNvPr id="4" name="Рисунок 3">
            <a:extLst>
              <a:ext uri="{FF2B5EF4-FFF2-40B4-BE49-F238E27FC236}">
                <a16:creationId xmlns:a16="http://schemas.microsoft.com/office/drawing/2014/main" id="{6C5C5A3E-70CC-4D83-B232-B2D93E77DD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221088"/>
            <a:ext cx="3456061" cy="2376562"/>
          </a:xfrm>
          <a:prstGeom prst="rect">
            <a:avLst/>
          </a:prstGeom>
        </p:spPr>
      </p:pic>
    </p:spTree>
    <p:extLst>
      <p:ext uri="{BB962C8B-B14F-4D97-AF65-F5344CB8AC3E}">
        <p14:creationId xmlns:p14="http://schemas.microsoft.com/office/powerpoint/2010/main" val="6978738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0418" name="Text Box 1"/>
          <p:cNvSpPr txBox="1">
            <a:spLocks noChangeArrowheads="1"/>
          </p:cNvSpPr>
          <p:nvPr/>
        </p:nvSpPr>
        <p:spPr bwMode="auto">
          <a:xfrm>
            <a:off x="305595" y="1052513"/>
            <a:ext cx="843597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lnSpc>
                <a:spcPct val="90000"/>
              </a:lnSpc>
              <a:spcBef>
                <a:spcPts val="700"/>
              </a:spcBef>
              <a:spcAft>
                <a:spcPct val="0"/>
              </a:spcAft>
              <a:buClrTx/>
              <a:buSzPct val="100000"/>
              <a:buFontTx/>
              <a:buNone/>
            </a:pPr>
            <a:r>
              <a:rPr lang="ru-RU" altLang="ru-RU" sz="2000" dirty="0">
                <a:solidFill>
                  <a:srgbClr val="FF5050"/>
                </a:solidFill>
                <a:latin typeface="Candara" pitchFamily="32" charset="0"/>
              </a:rPr>
              <a:t>                                             </a:t>
            </a:r>
            <a:r>
              <a:rPr lang="ru-RU" altLang="ru-RU" sz="2800" dirty="0">
                <a:solidFill>
                  <a:srgbClr val="FF5050"/>
                </a:solidFill>
                <a:latin typeface="Candara" pitchFamily="32" charset="0"/>
              </a:rPr>
              <a:t>Цель программы </a:t>
            </a: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a:p>
            <a:r>
              <a:rPr lang="ru-RU" sz="1400" dirty="0"/>
              <a:t>Реализация стратегической роли культуры как духовно-нравственного основания для формирования гармонично развитой личности.</a:t>
            </a:r>
          </a:p>
          <a:p>
            <a:r>
              <a:rPr lang="ru-RU" sz="1400" dirty="0"/>
              <a:t> Укрепление единства российской нации, проживающей на территории муниципального образования Красносельское Юрьев-Польского района</a:t>
            </a:r>
            <a:endParaRPr lang="ru-RU" altLang="ru-RU" sz="14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3706D"/>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3706D"/>
              </a:solidFill>
              <a:latin typeface="Candara" pitchFamily="32" charset="0"/>
            </a:endParaRPr>
          </a:p>
          <a:p>
            <a:pPr eaLnBrk="1" hangingPunct="1">
              <a:lnSpc>
                <a:spcPct val="90000"/>
              </a:lnSpc>
              <a:spcBef>
                <a:spcPts val="500"/>
              </a:spcBef>
              <a:spcAft>
                <a:spcPct val="0"/>
              </a:spcAft>
              <a:buClrTx/>
              <a:buSzPct val="100000"/>
              <a:buFontTx/>
              <a:buNone/>
            </a:pPr>
            <a:r>
              <a:rPr lang="ru-RU" altLang="ru-RU" sz="2000" dirty="0">
                <a:solidFill>
                  <a:srgbClr val="03706D"/>
                </a:solidFill>
                <a:latin typeface="Times New Roman" panose="02020603050405020304" pitchFamily="18" charset="0"/>
                <a:cs typeface="Times New Roman" panose="02020603050405020304" pitchFamily="18" charset="0"/>
              </a:rPr>
              <a:t>Расходы на реализацию 37903,2  тыс. рублей</a:t>
            </a:r>
          </a:p>
          <a:p>
            <a:pPr eaLnBrk="1" hangingPunct="1">
              <a:lnSpc>
                <a:spcPct val="90000"/>
              </a:lnSpc>
              <a:spcBef>
                <a:spcPts val="500"/>
              </a:spcBef>
              <a:spcAft>
                <a:spcPct val="0"/>
              </a:spcAft>
              <a:buClrTx/>
              <a:buSzPct val="100000"/>
              <a:buFontTx/>
              <a:buNone/>
            </a:pPr>
            <a:endParaRPr lang="ru-RU" altLang="ru-RU" sz="2000" dirty="0">
              <a:solidFill>
                <a:srgbClr val="03706D"/>
              </a:solidFill>
              <a:latin typeface="Times New Roman" panose="02020603050405020304" pitchFamily="18" charset="0"/>
              <a:cs typeface="Times New Roman" panose="02020603050405020304" pitchFamily="18" charset="0"/>
            </a:endParaRPr>
          </a:p>
        </p:txBody>
      </p:sp>
      <p:sp>
        <p:nvSpPr>
          <p:cNvPr id="60419" name="Text Box 2"/>
          <p:cNvSpPr txBox="1">
            <a:spLocks noChangeArrowheads="1"/>
          </p:cNvSpPr>
          <p:nvPr/>
        </p:nvSpPr>
        <p:spPr bwMode="auto">
          <a:xfrm>
            <a:off x="323850" y="188913"/>
            <a:ext cx="85693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Муниципальная программа «Развитие культуры и туризма муниципального образования Красносельское Юрьев-Польского района"</a:t>
            </a:r>
          </a:p>
        </p:txBody>
      </p:sp>
      <p:pic>
        <p:nvPicPr>
          <p:cNvPr id="5" name="Рисунок 4">
            <a:extLst>
              <a:ext uri="{FF2B5EF4-FFF2-40B4-BE49-F238E27FC236}">
                <a16:creationId xmlns:a16="http://schemas.microsoft.com/office/drawing/2014/main" id="{57F078A7-ACC7-43A9-8688-56E30CE17EB4}"/>
              </a:ext>
            </a:extLst>
          </p:cNvPr>
          <p:cNvPicPr>
            <a:picLocks noChangeAspect="1"/>
          </p:cNvPicPr>
          <p:nvPr/>
        </p:nvPicPr>
        <p:blipFill>
          <a:blip r:embed="rId3"/>
          <a:stretch>
            <a:fillRect/>
          </a:stretch>
        </p:blipFill>
        <p:spPr>
          <a:xfrm>
            <a:off x="4572000" y="2780928"/>
            <a:ext cx="4032448" cy="3024559"/>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457200" y="1112838"/>
            <a:ext cx="8363272" cy="562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lnSpc>
                <a:spcPct val="90000"/>
              </a:lnSpc>
              <a:spcBef>
                <a:spcPts val="700"/>
              </a:spcBef>
              <a:spcAft>
                <a:spcPct val="0"/>
              </a:spcAft>
              <a:buClrTx/>
              <a:buSzPct val="100000"/>
              <a:buFontTx/>
              <a:buNone/>
            </a:pPr>
            <a:r>
              <a:rPr lang="ru-RU" altLang="ru-RU" sz="2000" dirty="0">
                <a:solidFill>
                  <a:srgbClr val="FF5050"/>
                </a:solidFill>
                <a:latin typeface="Candara" pitchFamily="32" charset="0"/>
              </a:rPr>
              <a:t>                                        </a:t>
            </a:r>
            <a:r>
              <a:rPr lang="ru-RU" altLang="ru-RU" sz="2800" dirty="0">
                <a:solidFill>
                  <a:srgbClr val="FF5050"/>
                </a:solidFill>
                <a:latin typeface="Candara" pitchFamily="32" charset="0"/>
              </a:rPr>
              <a:t>Цели программы</a:t>
            </a:r>
          </a:p>
          <a:p>
            <a:pPr marL="0" indent="7938" algn="just" eaLnBrk="1" hangingPunct="1">
              <a:lnSpc>
                <a:spcPct val="90000"/>
              </a:lnSpc>
              <a:spcBef>
                <a:spcPts val="500"/>
              </a:spcBef>
              <a:spcAft>
                <a:spcPct val="0"/>
              </a:spcAft>
              <a:buClrTx/>
              <a:buSzPct val="100000"/>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anose="02020603050405020304" pitchFamily="18" charset="0"/>
                <a:cs typeface="Times New Roman" panose="02020603050405020304" pitchFamily="18" charset="0"/>
              </a:rPr>
              <a:t>Целью Программы является: совершенствование системы комплексного благоустройства  населенных пунктов муниципального образования Красносельское, создание комфортных условий для проживания населения.</a:t>
            </a:r>
          </a:p>
          <a:p>
            <a:pPr algn="just" eaLnBrk="1" hangingPunct="1">
              <a:lnSpc>
                <a:spcPct val="90000"/>
              </a:lnSpc>
              <a:spcBef>
                <a:spcPts val="500"/>
              </a:spcBef>
              <a:spcAft>
                <a:spcPct val="0"/>
              </a:spcAft>
              <a:buClrTx/>
              <a:buSzPct val="100000"/>
              <a:buNone/>
            </a:pPr>
            <a:r>
              <a:rPr lang="ru-RU" altLang="ru-RU" sz="1400" dirty="0">
                <a:solidFill>
                  <a:schemeClr val="tx1"/>
                </a:solidFill>
                <a:latin typeface="Times New Roman" panose="02020603050405020304" pitchFamily="18" charset="0"/>
                <a:cs typeface="Times New Roman" panose="02020603050405020304" pitchFamily="18" charset="0"/>
              </a:rPr>
              <a:t>Основные задачи программы: </a:t>
            </a:r>
          </a:p>
          <a:p>
            <a:pPr algn="just" eaLnBrk="1" hangingPunct="1">
              <a:lnSpc>
                <a:spcPct val="90000"/>
              </a:lnSpc>
              <a:spcBef>
                <a:spcPts val="500"/>
              </a:spcBef>
              <a:spcAft>
                <a:spcPct val="0"/>
              </a:spcAft>
              <a:buClrTx/>
              <a:buSzPct val="100000"/>
              <a:buNone/>
            </a:pPr>
            <a:r>
              <a:rPr lang="ru-RU" altLang="ru-RU" sz="1400" dirty="0">
                <a:solidFill>
                  <a:schemeClr val="tx1"/>
                </a:solidFill>
                <a:latin typeface="Times New Roman" panose="02020603050405020304" pitchFamily="18" charset="0"/>
                <a:cs typeface="Times New Roman" panose="02020603050405020304" pitchFamily="18" charset="0"/>
              </a:rPr>
              <a:t>1.Осуществление  работ по  строительству и реконструкции объектов благоустройства, расположенных на территории  муниципального образования Красносельское.</a:t>
            </a:r>
          </a:p>
          <a:p>
            <a:pPr algn="just" eaLnBrk="1" hangingPunct="1">
              <a:lnSpc>
                <a:spcPct val="90000"/>
              </a:lnSpc>
              <a:spcBef>
                <a:spcPts val="500"/>
              </a:spcBef>
              <a:spcAft>
                <a:spcPct val="0"/>
              </a:spcAft>
              <a:buClrTx/>
              <a:buSzPct val="100000"/>
              <a:buNone/>
            </a:pPr>
            <a:r>
              <a:rPr lang="ru-RU" altLang="ru-RU" sz="1400" dirty="0">
                <a:solidFill>
                  <a:schemeClr val="tx1"/>
                </a:solidFill>
                <a:latin typeface="Times New Roman" panose="02020603050405020304" pitchFamily="18" charset="0"/>
                <a:cs typeface="Times New Roman" panose="02020603050405020304" pitchFamily="18" charset="0"/>
              </a:rPr>
              <a:t>2. Приведение в качественное состояние благоустройства населенных пунктов.</a:t>
            </a:r>
            <a:endParaRPr lang="ru-RU" altLang="ru-RU" sz="1400" dirty="0">
              <a:solidFill>
                <a:srgbClr val="03706D"/>
              </a:solidFill>
              <a:latin typeface="Times New Roman" panose="02020603050405020304" pitchFamily="18" charset="0"/>
              <a:cs typeface="Times New Roman" panose="02020603050405020304" pitchFamily="18" charset="0"/>
            </a:endParaRPr>
          </a:p>
          <a:p>
            <a:pPr eaLnBrk="1" hangingPunct="1">
              <a:lnSpc>
                <a:spcPct val="90000"/>
              </a:lnSpc>
              <a:spcBef>
                <a:spcPts val="500"/>
              </a:spcBef>
              <a:spcAft>
                <a:spcPct val="0"/>
              </a:spcAft>
              <a:buClrTx/>
              <a:buSzPct val="100000"/>
              <a:buNone/>
            </a:pPr>
            <a:endParaRPr lang="ru-RU" altLang="ru-RU" sz="1400" dirty="0">
              <a:solidFill>
                <a:srgbClr val="03706D"/>
              </a:solidFill>
              <a:latin typeface="Times New Roman" panose="02020603050405020304" pitchFamily="18" charset="0"/>
              <a:cs typeface="Times New Roman" panose="02020603050405020304" pitchFamily="18" charset="0"/>
            </a:endParaRPr>
          </a:p>
          <a:p>
            <a:pPr eaLnBrk="1" hangingPunct="1">
              <a:lnSpc>
                <a:spcPct val="90000"/>
              </a:lnSpc>
              <a:spcBef>
                <a:spcPts val="500"/>
              </a:spcBef>
              <a:spcAft>
                <a:spcPct val="0"/>
              </a:spcAft>
              <a:buClrTx/>
              <a:buSzPct val="100000"/>
              <a:buNone/>
            </a:pPr>
            <a:endParaRPr lang="ru-RU" altLang="ru-RU" sz="1400" dirty="0">
              <a:solidFill>
                <a:srgbClr val="03706D"/>
              </a:solidFill>
              <a:latin typeface="Times New Roman" panose="02020603050405020304" pitchFamily="18" charset="0"/>
              <a:cs typeface="Times New Roman" panose="02020603050405020304" pitchFamily="18" charset="0"/>
            </a:endParaRPr>
          </a:p>
          <a:p>
            <a:pPr eaLnBrk="1" hangingPunct="1">
              <a:lnSpc>
                <a:spcPct val="90000"/>
              </a:lnSpc>
              <a:spcBef>
                <a:spcPts val="500"/>
              </a:spcBef>
              <a:spcAft>
                <a:spcPct val="0"/>
              </a:spcAft>
              <a:buClrTx/>
              <a:buSzPct val="100000"/>
              <a:buNone/>
            </a:pPr>
            <a:endParaRPr lang="ru-RU" altLang="ru-RU" sz="1400" dirty="0">
              <a:solidFill>
                <a:srgbClr val="03706D"/>
              </a:solidFill>
              <a:latin typeface="Times New Roman" panose="02020603050405020304" pitchFamily="18" charset="0"/>
              <a:cs typeface="Times New Roman" panose="02020603050405020304" pitchFamily="18" charset="0"/>
            </a:endParaRPr>
          </a:p>
          <a:p>
            <a:pPr eaLnBrk="1" hangingPunct="1">
              <a:lnSpc>
                <a:spcPct val="90000"/>
              </a:lnSpc>
              <a:spcBef>
                <a:spcPts val="500"/>
              </a:spcBef>
              <a:spcAft>
                <a:spcPct val="0"/>
              </a:spcAft>
              <a:buClrTx/>
              <a:buSzPct val="100000"/>
              <a:buNone/>
            </a:pPr>
            <a:r>
              <a:rPr lang="ru-RU" altLang="ru-RU" sz="1400" dirty="0">
                <a:solidFill>
                  <a:schemeClr val="tx1"/>
                </a:solidFill>
                <a:latin typeface="Times New Roman" panose="02020603050405020304" pitchFamily="18" charset="0"/>
                <a:cs typeface="Times New Roman" panose="02020603050405020304" pitchFamily="18" charset="0"/>
              </a:rPr>
              <a:t>Расходы на реализацию 1093,0 тыс. рублей</a:t>
            </a:r>
          </a:p>
          <a:p>
            <a:pPr eaLnBrk="1" hangingPunct="1">
              <a:lnSpc>
                <a:spcPct val="90000"/>
              </a:lnSpc>
              <a:spcBef>
                <a:spcPts val="500"/>
              </a:spcBef>
              <a:spcAft>
                <a:spcPct val="0"/>
              </a:spcAft>
              <a:buClrTx/>
              <a:buSzPct val="100000"/>
              <a:buFontTx/>
              <a:buNone/>
            </a:pPr>
            <a:endParaRPr lang="ru-RU" altLang="ru-RU" sz="14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a:p>
            <a:pPr eaLnBrk="1" hangingPunct="1">
              <a:lnSpc>
                <a:spcPct val="90000"/>
              </a:lnSpc>
              <a:spcBef>
                <a:spcPts val="500"/>
              </a:spcBef>
              <a:spcAft>
                <a:spcPct val="0"/>
              </a:spcAft>
              <a:buClrTx/>
              <a:buSzPct val="100000"/>
              <a:buFontTx/>
              <a:buNone/>
            </a:pPr>
            <a:endParaRPr lang="ru-RU" altLang="ru-RU" sz="2000" dirty="0">
              <a:solidFill>
                <a:srgbClr val="073E87"/>
              </a:solidFill>
              <a:latin typeface="Candara" pitchFamily="32" charset="0"/>
            </a:endParaRPr>
          </a:p>
        </p:txBody>
      </p:sp>
      <p:sp>
        <p:nvSpPr>
          <p:cNvPr id="58371" name="Text Box 2"/>
          <p:cNvSpPr txBox="1">
            <a:spLocks noChangeArrowheads="1"/>
          </p:cNvSpPr>
          <p:nvPr/>
        </p:nvSpPr>
        <p:spPr bwMode="auto">
          <a:xfrm>
            <a:off x="457200" y="247650"/>
            <a:ext cx="8229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Candara" pitchFamily="32" charset="0"/>
              </a:rPr>
              <a:t>Муниципальная программа "Благоустройство населенных пунктов муниципального образования Красносельское  на 2024-2026 годы" </a:t>
            </a:r>
          </a:p>
        </p:txBody>
      </p:sp>
      <p:pic>
        <p:nvPicPr>
          <p:cNvPr id="4" name="Рисунок 3">
            <a:extLst>
              <a:ext uri="{FF2B5EF4-FFF2-40B4-BE49-F238E27FC236}">
                <a16:creationId xmlns:a16="http://schemas.microsoft.com/office/drawing/2014/main" id="{B88EA6DB-FD36-4161-9E15-A30E2E60A503}"/>
              </a:ext>
            </a:extLst>
          </p:cNvPr>
          <p:cNvPicPr>
            <a:picLocks noChangeAspect="1"/>
          </p:cNvPicPr>
          <p:nvPr/>
        </p:nvPicPr>
        <p:blipFill>
          <a:blip r:embed="rId3"/>
          <a:stretch>
            <a:fillRect/>
          </a:stretch>
        </p:blipFill>
        <p:spPr>
          <a:xfrm>
            <a:off x="4139952" y="3429000"/>
            <a:ext cx="4242048" cy="3024336"/>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79387" y="1340768"/>
            <a:ext cx="8713787"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700"/>
              </a:spcBef>
              <a:spcAft>
                <a:spcPct val="0"/>
              </a:spcAft>
              <a:buClrTx/>
              <a:buSzPct val="100000"/>
              <a:buFontTx/>
              <a:buNone/>
            </a:pPr>
            <a:r>
              <a:rPr lang="ru-RU" altLang="ru-RU" sz="2800" dirty="0">
                <a:solidFill>
                  <a:srgbClr val="FF5050"/>
                </a:solidFill>
                <a:latin typeface="Candara" pitchFamily="32" charset="0"/>
              </a:rPr>
              <a:t>                                  Цели программы</a:t>
            </a:r>
          </a:p>
          <a:p>
            <a:pPr algn="ctr" eaLnBrk="1" hangingPunct="1">
              <a:spcBef>
                <a:spcPts val="700"/>
              </a:spcBef>
              <a:spcAft>
                <a:spcPct val="0"/>
              </a:spcAft>
              <a:buClrTx/>
              <a:buSzPct val="100000"/>
              <a:buFontTx/>
              <a:buNone/>
            </a:pPr>
            <a:r>
              <a:rPr lang="ru-RU" altLang="ru-RU" sz="2800" dirty="0">
                <a:solidFill>
                  <a:srgbClr val="073E87"/>
                </a:solidFill>
                <a:latin typeface="Candara" pitchFamily="32" charset="0"/>
              </a:rPr>
              <a:t> </a:t>
            </a:r>
          </a:p>
          <a:p>
            <a:pPr marL="7937" indent="0" algn="just">
              <a:buNone/>
            </a:pPr>
            <a:r>
              <a:rPr lang="ru-RU" sz="1400" dirty="0"/>
              <a:t>- комплексное решение проблем, связанных с проведением работ по благоустройству, косметическому ремонту и  содержанию памятников  и обелисков Великой Отечественной войны, расположенных на территории муниципального образования Красносельское Юрьев-Польского района;</a:t>
            </a:r>
          </a:p>
          <a:p>
            <a:pPr marL="7937" indent="0" algn="just">
              <a:buNone/>
            </a:pPr>
            <a:r>
              <a:rPr lang="ru-RU" sz="1400" dirty="0"/>
              <a:t>- строительство памятников в населенных пунктах;</a:t>
            </a:r>
          </a:p>
          <a:p>
            <a:pPr marL="7937" indent="0" algn="just">
              <a:buNone/>
            </a:pPr>
            <a:r>
              <a:rPr lang="ru-RU" sz="1400" dirty="0"/>
              <a:t>- реконструкция и капитальный ремонт памятников и обелисков.</a:t>
            </a:r>
          </a:p>
          <a:p>
            <a:pPr marL="7937" indent="0" algn="just" eaLnBrk="1" hangingPunct="1">
              <a:spcBef>
                <a:spcPts val="450"/>
              </a:spcBef>
              <a:spcAft>
                <a:spcPct val="0"/>
              </a:spcAft>
              <a:buClrTx/>
              <a:buSzPct val="100000"/>
              <a:buNone/>
            </a:pPr>
            <a:endParaRPr lang="ru-RU" altLang="ru-RU" sz="1800" dirty="0">
              <a:solidFill>
                <a:srgbClr val="073E87"/>
              </a:solidFill>
              <a:latin typeface="Candara" pitchFamily="32" charset="0"/>
            </a:endParaRPr>
          </a:p>
          <a:p>
            <a:pPr eaLnBrk="1" hangingPunct="1">
              <a:spcBef>
                <a:spcPts val="700"/>
              </a:spcBef>
              <a:spcAft>
                <a:spcPct val="0"/>
              </a:spcAft>
              <a:buClrTx/>
              <a:buSzPct val="100000"/>
              <a:buFontTx/>
              <a:buNone/>
            </a:pPr>
            <a:endParaRPr lang="ru-RU" altLang="ru-RU" sz="2800" dirty="0">
              <a:solidFill>
                <a:srgbClr val="073E87"/>
              </a:solidFill>
              <a:latin typeface="Candara" pitchFamily="32" charset="0"/>
            </a:endParaRPr>
          </a:p>
          <a:p>
            <a:pPr eaLnBrk="1" hangingPunct="1">
              <a:spcBef>
                <a:spcPts val="700"/>
              </a:spcBef>
              <a:spcAft>
                <a:spcPct val="0"/>
              </a:spcAft>
              <a:buClrTx/>
              <a:buSzPct val="100000"/>
              <a:buFontTx/>
              <a:buNone/>
            </a:pPr>
            <a:endParaRPr lang="ru-RU" altLang="ru-RU" sz="2800" dirty="0">
              <a:solidFill>
                <a:srgbClr val="073E87"/>
              </a:solidFill>
              <a:latin typeface="Candara" pitchFamily="32" charset="0"/>
            </a:endParaRPr>
          </a:p>
          <a:p>
            <a:pPr eaLnBrk="1" hangingPunct="1">
              <a:spcBef>
                <a:spcPts val="500"/>
              </a:spcBef>
              <a:spcAft>
                <a:spcPct val="0"/>
              </a:spcAft>
              <a:buClrTx/>
              <a:buSzPct val="100000"/>
              <a:buNone/>
            </a:pPr>
            <a:r>
              <a:rPr lang="ru-RU" altLang="ru-RU" sz="1400" b="1" dirty="0">
                <a:solidFill>
                  <a:schemeClr val="tx1"/>
                </a:solidFill>
                <a:latin typeface="+mn-lt"/>
                <a:cs typeface="Times New Roman" panose="02020603050405020304" pitchFamily="18" charset="0"/>
              </a:rPr>
              <a:t>Расходы на реализацию 200,0 тыс. рублей</a:t>
            </a:r>
          </a:p>
          <a:p>
            <a:pPr eaLnBrk="1" hangingPunct="1">
              <a:spcBef>
                <a:spcPts val="500"/>
              </a:spcBef>
              <a:spcAft>
                <a:spcPct val="0"/>
              </a:spcAft>
              <a:buClrTx/>
              <a:buSzPct val="100000"/>
              <a:buFontTx/>
              <a:buNone/>
            </a:pPr>
            <a:endParaRPr lang="ru-RU" altLang="ru-RU" sz="2800" dirty="0">
              <a:solidFill>
                <a:srgbClr val="073E87"/>
              </a:solidFill>
              <a:latin typeface="Times New Roman" panose="02020603050405020304" pitchFamily="18" charset="0"/>
              <a:cs typeface="Times New Roman" panose="02020603050405020304" pitchFamily="18" charset="0"/>
            </a:endParaRPr>
          </a:p>
        </p:txBody>
      </p:sp>
      <p:sp>
        <p:nvSpPr>
          <p:cNvPr id="59395" name="Text Box 2"/>
          <p:cNvSpPr txBox="1">
            <a:spLocks noChangeArrowheads="1"/>
          </p:cNvSpPr>
          <p:nvPr/>
        </p:nvSpPr>
        <p:spPr bwMode="auto">
          <a:xfrm>
            <a:off x="323528" y="188913"/>
            <a:ext cx="8569646" cy="11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5D2466"/>
                </a:solidFill>
                <a:latin typeface="Candara" pitchFamily="32" charset="0"/>
              </a:rPr>
              <a:t>Муниципальная программа "Возведение, сохранение и реконструкция военно-мемориальных объектов на территории муниципального образования Красносельское Юрьев-Польского района на 2021-2025 годы»</a:t>
            </a:r>
          </a:p>
        </p:txBody>
      </p:sp>
      <p:pic>
        <p:nvPicPr>
          <p:cNvPr id="3" name="Рисунок 2">
            <a:extLst>
              <a:ext uri="{FF2B5EF4-FFF2-40B4-BE49-F238E27FC236}">
                <a16:creationId xmlns:a16="http://schemas.microsoft.com/office/drawing/2014/main" id="{ACB4D390-14FF-4969-9420-11070606646A}"/>
              </a:ext>
            </a:extLst>
          </p:cNvPr>
          <p:cNvPicPr>
            <a:picLocks noChangeAspect="1"/>
          </p:cNvPicPr>
          <p:nvPr/>
        </p:nvPicPr>
        <p:blipFill>
          <a:blip r:embed="rId3"/>
          <a:stretch>
            <a:fillRect/>
          </a:stretch>
        </p:blipFill>
        <p:spPr>
          <a:xfrm>
            <a:off x="4499992" y="3861048"/>
            <a:ext cx="4176464" cy="2736304"/>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219423" y="1418471"/>
            <a:ext cx="8713787"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700"/>
              </a:spcBef>
              <a:spcAft>
                <a:spcPct val="0"/>
              </a:spcAft>
              <a:buClrTx/>
              <a:buSzPct val="100000"/>
              <a:buFontTx/>
              <a:buNone/>
            </a:pPr>
            <a:r>
              <a:rPr lang="ru-RU" altLang="ru-RU" sz="2800" dirty="0">
                <a:solidFill>
                  <a:srgbClr val="FF5050"/>
                </a:solidFill>
                <a:latin typeface="Candara" pitchFamily="32" charset="0"/>
              </a:rPr>
              <a:t>                                  Цели программы</a:t>
            </a:r>
          </a:p>
          <a:p>
            <a:pPr marL="0" indent="7938" eaLnBrk="1" hangingPunct="1">
              <a:spcBef>
                <a:spcPts val="700"/>
              </a:spcBef>
              <a:spcAft>
                <a:spcPct val="0"/>
              </a:spcAft>
              <a:buClrTx/>
              <a:buSzPct val="100000"/>
              <a:buFontTx/>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sz="1400" b="1" dirty="0">
                <a:latin typeface="Times New Roman" panose="02020603050405020304" pitchFamily="18" charset="0"/>
                <a:cs typeface="Times New Roman" panose="02020603050405020304" pitchFamily="18" charset="0"/>
              </a:rPr>
              <a:t>Целью</a:t>
            </a: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Программы</a:t>
            </a:r>
            <a:r>
              <a:rPr lang="ru-RU" sz="1400" dirty="0">
                <a:latin typeface="Times New Roman" panose="02020603050405020304" pitchFamily="18" charset="0"/>
                <a:cs typeface="Times New Roman" panose="02020603050405020304" pitchFamily="18" charset="0"/>
              </a:rPr>
              <a:t> является создание условий для развития на территории муниципального образования  массовой физической культуры и спорта, совершенствование работы по подготовке спортивного резерва.          </a:t>
            </a:r>
            <a:br>
              <a:rPr lang="ru-RU" sz="1400" dirty="0">
                <a:latin typeface="Times New Roman" panose="02020603050405020304" pitchFamily="18" charset="0"/>
                <a:cs typeface="Times New Roman" panose="02020603050405020304" pitchFamily="18" charset="0"/>
              </a:rPr>
            </a:br>
            <a:r>
              <a:rPr lang="ru-RU" sz="1400" b="1" dirty="0">
                <a:latin typeface="Times New Roman" panose="02020603050405020304" pitchFamily="18" charset="0"/>
                <a:cs typeface="Times New Roman" panose="02020603050405020304" pitchFamily="18" charset="0"/>
              </a:rPr>
              <a:t>Основные задачи программы: </a:t>
            </a:r>
            <a:r>
              <a:rPr lang="ru-RU" sz="1400" dirty="0">
                <a:latin typeface="Times New Roman" panose="02020603050405020304" pitchFamily="18" charset="0"/>
                <a:cs typeface="Times New Roman" panose="02020603050405020304" pitchFamily="18" charset="0"/>
              </a:rPr>
              <a:t>              </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1. Создание условий для увеличения количества систематически занимающихся физической культурой и спортом жителей муниципального образования.              </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2. Проведение массовых  физкультурно-оздоровительных мероприятий, способных удовлетворить интересы и       </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потребности различных слоев населения.   </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3. Обеспечение здорового досуга населения.                               </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4. Укрепление материально-спортивной базы для занятий физической культурой и спортом.                                 </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5. Совершенствование спортивного мастерства.     </a:t>
            </a:r>
          </a:p>
          <a:p>
            <a:pPr marL="7937" indent="0">
              <a:buNone/>
            </a:pPr>
            <a:r>
              <a:rPr lang="ru-RU" sz="1400" dirty="0">
                <a:latin typeface="Times New Roman" panose="02020603050405020304" pitchFamily="18" charset="0"/>
                <a:cs typeface="Times New Roman" panose="02020603050405020304" pitchFamily="18" charset="0"/>
              </a:rPr>
              <a:t> </a:t>
            </a:r>
            <a:endParaRPr lang="ru-RU" altLang="ru-RU" sz="1400" dirty="0">
              <a:solidFill>
                <a:srgbClr val="073E87"/>
              </a:solidFill>
              <a:latin typeface="Times New Roman" panose="02020603050405020304" pitchFamily="18" charset="0"/>
              <a:cs typeface="Times New Roman" panose="02020603050405020304" pitchFamily="18" charset="0"/>
            </a:endParaRPr>
          </a:p>
          <a:p>
            <a:pPr eaLnBrk="1" hangingPunct="1">
              <a:spcBef>
                <a:spcPts val="700"/>
              </a:spcBef>
              <a:spcAft>
                <a:spcPct val="0"/>
              </a:spcAft>
              <a:buClrTx/>
              <a:buSzPct val="100000"/>
              <a:buFontTx/>
              <a:buNone/>
            </a:pPr>
            <a:endParaRPr lang="ru-RU" altLang="ru-RU" sz="2800" dirty="0">
              <a:solidFill>
                <a:srgbClr val="073E87"/>
              </a:solidFill>
              <a:latin typeface="Candara" pitchFamily="32" charset="0"/>
            </a:endParaRPr>
          </a:p>
          <a:p>
            <a:pPr eaLnBrk="1" hangingPunct="1">
              <a:spcBef>
                <a:spcPts val="500"/>
              </a:spcBef>
              <a:spcAft>
                <a:spcPct val="0"/>
              </a:spcAft>
              <a:buClrTx/>
              <a:buSzPct val="100000"/>
              <a:buNone/>
            </a:pPr>
            <a:r>
              <a:rPr lang="ru-RU" altLang="ru-RU" sz="1400" b="1" dirty="0">
                <a:solidFill>
                  <a:schemeClr val="tx1"/>
                </a:solidFill>
                <a:latin typeface="+mn-lt"/>
                <a:cs typeface="Times New Roman" panose="02020603050405020304" pitchFamily="18" charset="0"/>
              </a:rPr>
              <a:t>Расходы на реализацию 220,0 тыс. рублей</a:t>
            </a:r>
          </a:p>
          <a:p>
            <a:pPr eaLnBrk="1" hangingPunct="1">
              <a:spcBef>
                <a:spcPts val="500"/>
              </a:spcBef>
              <a:spcAft>
                <a:spcPct val="0"/>
              </a:spcAft>
              <a:buClrTx/>
              <a:buSzPct val="100000"/>
              <a:buFontTx/>
              <a:buNone/>
            </a:pPr>
            <a:endParaRPr lang="ru-RU" altLang="ru-RU" sz="2800" dirty="0">
              <a:solidFill>
                <a:srgbClr val="073E87"/>
              </a:solidFill>
              <a:latin typeface="Times New Roman" panose="02020603050405020304" pitchFamily="18" charset="0"/>
              <a:cs typeface="Times New Roman" panose="02020603050405020304" pitchFamily="18" charset="0"/>
            </a:endParaRPr>
          </a:p>
        </p:txBody>
      </p:sp>
      <p:sp>
        <p:nvSpPr>
          <p:cNvPr id="59395" name="Text Box 2"/>
          <p:cNvSpPr txBox="1">
            <a:spLocks noChangeArrowheads="1"/>
          </p:cNvSpPr>
          <p:nvPr/>
        </p:nvSpPr>
        <p:spPr bwMode="auto">
          <a:xfrm>
            <a:off x="1" y="188913"/>
            <a:ext cx="8964612" cy="11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5D2466"/>
                </a:solidFill>
                <a:latin typeface="Candara" pitchFamily="32" charset="0"/>
              </a:rPr>
              <a:t>Муниципальная программа «Развитие физической культуры и  спорта  на территории муниципального образования Красносельское на 2021-2025 годы»</a:t>
            </a:r>
          </a:p>
        </p:txBody>
      </p:sp>
      <p:pic>
        <p:nvPicPr>
          <p:cNvPr id="2" name="Рисунок 1">
            <a:extLst>
              <a:ext uri="{FF2B5EF4-FFF2-40B4-BE49-F238E27FC236}">
                <a16:creationId xmlns:a16="http://schemas.microsoft.com/office/drawing/2014/main" id="{FB1657D5-698A-4DA4-8359-D528BF2CBFCE}"/>
              </a:ext>
            </a:extLst>
          </p:cNvPr>
          <p:cNvPicPr>
            <a:picLocks noChangeAspect="1"/>
          </p:cNvPicPr>
          <p:nvPr/>
        </p:nvPicPr>
        <p:blipFill>
          <a:blip r:embed="rId3"/>
          <a:stretch>
            <a:fillRect/>
          </a:stretch>
        </p:blipFill>
        <p:spPr>
          <a:xfrm>
            <a:off x="5260802" y="4474855"/>
            <a:ext cx="3672408" cy="2084207"/>
          </a:xfrm>
          <a:prstGeom prst="rect">
            <a:avLst/>
          </a:prstGeom>
        </p:spPr>
      </p:pic>
    </p:spTree>
    <p:extLst>
      <p:ext uri="{BB962C8B-B14F-4D97-AF65-F5344CB8AC3E}">
        <p14:creationId xmlns:p14="http://schemas.microsoft.com/office/powerpoint/2010/main" val="18799144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219423" y="1418471"/>
            <a:ext cx="8713787"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700"/>
              </a:spcBef>
              <a:spcAft>
                <a:spcPct val="0"/>
              </a:spcAft>
              <a:buClrTx/>
              <a:buSzPct val="100000"/>
              <a:buFontTx/>
              <a:buNone/>
            </a:pPr>
            <a:r>
              <a:rPr lang="ru-RU" altLang="ru-RU" sz="2800" dirty="0">
                <a:solidFill>
                  <a:srgbClr val="FF5050"/>
                </a:solidFill>
                <a:latin typeface="Candara" pitchFamily="32" charset="0"/>
              </a:rPr>
              <a:t>                                  Цели программы</a:t>
            </a:r>
          </a:p>
          <a:p>
            <a:pPr marL="0" indent="7938" eaLnBrk="1" hangingPunct="1">
              <a:spcBef>
                <a:spcPts val="700"/>
              </a:spcBef>
              <a:spcAft>
                <a:spcPct val="0"/>
              </a:spcAft>
              <a:buClrTx/>
              <a:buSzPct val="100000"/>
              <a:buFontTx/>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Содействие развитию субъектов малого и среднего предпринимательства (далее - предпринимательство), обеспечение благоприятных условий для развития субъектов малого и среднего предпринимательства на территории муниципального образования Красносельское и повышение  роли  малого предпринимательства в экономике на территории муниципального образования Красносельское Юрьев-Польского района. </a:t>
            </a:r>
          </a:p>
          <a:p>
            <a:pPr marL="0" indent="7938" eaLnBrk="1" hangingPunct="1">
              <a:spcBef>
                <a:spcPts val="700"/>
              </a:spcBef>
              <a:spcAft>
                <a:spcPct val="0"/>
              </a:spcAft>
              <a:buClrTx/>
              <a:buSzPct val="100000"/>
              <a:buFontTx/>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000" dirty="0">
              <a:solidFill>
                <a:srgbClr val="073E87"/>
              </a:solidFill>
              <a:latin typeface="Times New Roman" panose="02020603050405020304" pitchFamily="18" charset="0"/>
              <a:cs typeface="Times New Roman" panose="02020603050405020304" pitchFamily="18" charset="0"/>
            </a:endParaRPr>
          </a:p>
          <a:p>
            <a:pPr marL="0" indent="7938" eaLnBrk="1" hangingPunct="1">
              <a:spcBef>
                <a:spcPts val="700"/>
              </a:spcBef>
              <a:spcAft>
                <a:spcPct val="0"/>
              </a:spcAft>
              <a:buClrTx/>
              <a:buSzPct val="100000"/>
              <a:buFontTx/>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000" dirty="0">
              <a:solidFill>
                <a:srgbClr val="073E87"/>
              </a:solidFill>
              <a:latin typeface="Times New Roman" panose="02020603050405020304" pitchFamily="18" charset="0"/>
              <a:cs typeface="Times New Roman" panose="02020603050405020304" pitchFamily="18" charset="0"/>
            </a:endParaRPr>
          </a:p>
          <a:p>
            <a:pPr marL="0" indent="7938" eaLnBrk="1" hangingPunct="1">
              <a:spcBef>
                <a:spcPts val="700"/>
              </a:spcBef>
              <a:spcAft>
                <a:spcPct val="0"/>
              </a:spcAft>
              <a:buClrTx/>
              <a:buSzPct val="100000"/>
              <a:buFontTx/>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000" dirty="0">
              <a:solidFill>
                <a:srgbClr val="073E87"/>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None/>
            </a:pPr>
            <a:r>
              <a:rPr lang="ru-RU" altLang="ru-RU" sz="2000" b="1" dirty="0">
                <a:solidFill>
                  <a:schemeClr val="tx1"/>
                </a:solidFill>
                <a:latin typeface="Times New Roman" panose="02020603050405020304" pitchFamily="18" charset="0"/>
                <a:cs typeface="Times New Roman" panose="02020603050405020304" pitchFamily="18" charset="0"/>
              </a:rPr>
              <a:t>Расходы на реализацию 1,0 тыс. рублей</a:t>
            </a:r>
          </a:p>
          <a:p>
            <a:pPr eaLnBrk="1" hangingPunct="1">
              <a:spcBef>
                <a:spcPts val="500"/>
              </a:spcBef>
              <a:spcAft>
                <a:spcPct val="0"/>
              </a:spcAft>
              <a:buClrTx/>
              <a:buSzPct val="100000"/>
              <a:buFontTx/>
              <a:buNone/>
            </a:pPr>
            <a:endParaRPr lang="ru-RU" altLang="ru-RU" sz="2800" dirty="0">
              <a:solidFill>
                <a:srgbClr val="073E87"/>
              </a:solidFill>
              <a:latin typeface="Times New Roman" panose="02020603050405020304" pitchFamily="18" charset="0"/>
              <a:cs typeface="Times New Roman" panose="02020603050405020304" pitchFamily="18" charset="0"/>
            </a:endParaRPr>
          </a:p>
        </p:txBody>
      </p:sp>
      <p:sp>
        <p:nvSpPr>
          <p:cNvPr id="59395" name="Text Box 2"/>
          <p:cNvSpPr txBox="1">
            <a:spLocks noChangeArrowheads="1"/>
          </p:cNvSpPr>
          <p:nvPr/>
        </p:nvSpPr>
        <p:spPr bwMode="auto">
          <a:xfrm>
            <a:off x="219423" y="188913"/>
            <a:ext cx="8745190" cy="11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5D2466"/>
                </a:solidFill>
                <a:latin typeface="Candara" pitchFamily="32" charset="0"/>
              </a:rPr>
              <a:t>Муниципальная программа "Содействие развитию малого и среднего предпринимательства в муниципальном образовании Красносельское Юрьев-Польского района на 2021-2025 годы"</a:t>
            </a:r>
          </a:p>
        </p:txBody>
      </p:sp>
      <p:pic>
        <p:nvPicPr>
          <p:cNvPr id="3" name="Рисунок 2">
            <a:extLst>
              <a:ext uri="{FF2B5EF4-FFF2-40B4-BE49-F238E27FC236}">
                <a16:creationId xmlns:a16="http://schemas.microsoft.com/office/drawing/2014/main" id="{ED31B61A-490D-48E8-B499-0D03CC128C81}"/>
              </a:ext>
            </a:extLst>
          </p:cNvPr>
          <p:cNvPicPr>
            <a:picLocks noChangeAspect="1"/>
          </p:cNvPicPr>
          <p:nvPr/>
        </p:nvPicPr>
        <p:blipFill>
          <a:blip r:embed="rId3"/>
          <a:stretch>
            <a:fillRect/>
          </a:stretch>
        </p:blipFill>
        <p:spPr>
          <a:xfrm>
            <a:off x="4874430" y="3861048"/>
            <a:ext cx="4032448" cy="2664296"/>
          </a:xfrm>
          <a:prstGeom prst="rect">
            <a:avLst/>
          </a:prstGeom>
        </p:spPr>
      </p:pic>
    </p:spTree>
    <p:extLst>
      <p:ext uri="{BB962C8B-B14F-4D97-AF65-F5344CB8AC3E}">
        <p14:creationId xmlns:p14="http://schemas.microsoft.com/office/powerpoint/2010/main" val="31281152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400050" y="1125538"/>
            <a:ext cx="82296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400"/>
              </a:spcBef>
              <a:spcAft>
                <a:spcPct val="0"/>
              </a:spcAft>
              <a:buClrTx/>
              <a:buSzPct val="100000"/>
              <a:buFontTx/>
              <a:buNone/>
            </a:pPr>
            <a:endParaRPr lang="ru-RU" altLang="ru-RU" sz="1600">
              <a:solidFill>
                <a:srgbClr val="073E87"/>
              </a:solidFill>
              <a:latin typeface="Candara" pitchFamily="32" charset="0"/>
            </a:endParaRPr>
          </a:p>
          <a:p>
            <a:pPr eaLnBrk="1" hangingPunct="1">
              <a:spcBef>
                <a:spcPts val="400"/>
              </a:spcBef>
              <a:spcAft>
                <a:spcPct val="0"/>
              </a:spcAft>
              <a:buClrTx/>
              <a:buSzPct val="100000"/>
              <a:buFontTx/>
              <a:buNone/>
            </a:pPr>
            <a:r>
              <a:rPr lang="ru-RU" altLang="ru-RU" sz="1600">
                <a:solidFill>
                  <a:srgbClr val="073E87"/>
                </a:solidFill>
                <a:latin typeface="Candara" pitchFamily="32" charset="0"/>
              </a:rPr>
              <a:t>                                   </a:t>
            </a:r>
          </a:p>
        </p:txBody>
      </p:sp>
      <p:sp>
        <p:nvSpPr>
          <p:cNvPr id="9219" name="Text Box 2"/>
          <p:cNvSpPr txBox="1">
            <a:spLocks noChangeArrowheads="1"/>
          </p:cNvSpPr>
          <p:nvPr/>
        </p:nvSpPr>
        <p:spPr bwMode="auto">
          <a:xfrm>
            <a:off x="901700" y="366713"/>
            <a:ext cx="73564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7030A0"/>
                </a:solidFill>
                <a:latin typeface="Times New Roman" pitchFamily="16" charset="0"/>
                <a:cs typeface="Times New Roman" pitchFamily="16" charset="0"/>
              </a:rPr>
              <a:t>Какие этапы проходит бюджет?</a:t>
            </a:r>
          </a:p>
        </p:txBody>
      </p:sp>
      <p:sp>
        <p:nvSpPr>
          <p:cNvPr id="9220" name="AutoShape 3"/>
          <p:cNvSpPr>
            <a:spLocks noChangeArrowheads="1"/>
          </p:cNvSpPr>
          <p:nvPr/>
        </p:nvSpPr>
        <p:spPr bwMode="auto">
          <a:xfrm>
            <a:off x="457200" y="1916832"/>
            <a:ext cx="6131024" cy="576585"/>
          </a:xfrm>
          <a:prstGeom prst="round2DiagRect">
            <a:avLst/>
          </a:prstGeom>
          <a:solidFill>
            <a:srgbClr val="C7F797"/>
          </a:solidFill>
          <a:ln w="38160" cap="sq">
            <a:solidFill>
              <a:schemeClr val="tx1">
                <a:lumMod val="50000"/>
                <a:lumOff val="50000"/>
              </a:schemeClr>
            </a:solidFill>
            <a:miter lim="800000"/>
            <a:headEnd/>
            <a:tailEnd/>
          </a:ln>
          <a:scene3d>
            <a:camera prst="orthographicFront"/>
            <a:lightRig rig="chilly" dir="t"/>
          </a:scene3d>
          <a:sp3d prstMaterial="translucentPowder"/>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800" dirty="0">
                <a:solidFill>
                  <a:srgbClr val="000000"/>
                </a:solidFill>
              </a:rPr>
              <a:t>Составление проекта бюджета(планирование)</a:t>
            </a:r>
          </a:p>
        </p:txBody>
      </p:sp>
      <p:sp>
        <p:nvSpPr>
          <p:cNvPr id="9221" name="AutoShape 4"/>
          <p:cNvSpPr>
            <a:spLocks noChangeArrowheads="1"/>
          </p:cNvSpPr>
          <p:nvPr/>
        </p:nvSpPr>
        <p:spPr bwMode="auto">
          <a:xfrm>
            <a:off x="423863" y="3011488"/>
            <a:ext cx="5688012" cy="677862"/>
          </a:xfrm>
          <a:prstGeom prst="round2DiagRect">
            <a:avLst/>
          </a:prstGeom>
          <a:solidFill>
            <a:srgbClr val="C7F797"/>
          </a:solidFill>
          <a:ln w="38160" cap="sq">
            <a:solidFill>
              <a:schemeClr val="tx1">
                <a:lumMod val="50000"/>
                <a:lumOff val="50000"/>
              </a:schemeClr>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800" dirty="0">
                <a:solidFill>
                  <a:srgbClr val="000000"/>
                </a:solidFill>
              </a:rPr>
              <a:t>Рассмотрение и утверждение бюджета</a:t>
            </a:r>
          </a:p>
        </p:txBody>
      </p:sp>
      <p:sp>
        <p:nvSpPr>
          <p:cNvPr id="9222" name="AutoShape 5"/>
          <p:cNvSpPr>
            <a:spLocks noChangeArrowheads="1"/>
          </p:cNvSpPr>
          <p:nvPr/>
        </p:nvSpPr>
        <p:spPr bwMode="auto">
          <a:xfrm>
            <a:off x="406400" y="4213225"/>
            <a:ext cx="5688013" cy="722313"/>
          </a:xfrm>
          <a:prstGeom prst="round2DiagRect">
            <a:avLst/>
          </a:prstGeom>
          <a:solidFill>
            <a:srgbClr val="C7F797"/>
          </a:solidFill>
          <a:ln w="38160" cap="sq">
            <a:solidFill>
              <a:schemeClr val="tx1">
                <a:lumMod val="50000"/>
                <a:lumOff val="50000"/>
              </a:schemeClr>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800" dirty="0">
                <a:solidFill>
                  <a:srgbClr val="000000"/>
                </a:solidFill>
              </a:rPr>
              <a:t>Исполнение бюджета</a:t>
            </a:r>
          </a:p>
        </p:txBody>
      </p:sp>
      <p:sp>
        <p:nvSpPr>
          <p:cNvPr id="9223" name="AutoShape 6"/>
          <p:cNvSpPr>
            <a:spLocks noChangeArrowheads="1"/>
          </p:cNvSpPr>
          <p:nvPr/>
        </p:nvSpPr>
        <p:spPr bwMode="auto">
          <a:xfrm>
            <a:off x="457200" y="5387975"/>
            <a:ext cx="5961063" cy="690563"/>
          </a:xfrm>
          <a:prstGeom prst="round2DiagRect">
            <a:avLst/>
          </a:prstGeom>
          <a:solidFill>
            <a:srgbClr val="C7F797"/>
          </a:solidFill>
          <a:ln w="38160" cap="sq">
            <a:solidFill>
              <a:schemeClr val="tx1">
                <a:lumMod val="50000"/>
                <a:lumOff val="50000"/>
              </a:schemeClr>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800" dirty="0">
                <a:solidFill>
                  <a:srgbClr val="000000"/>
                </a:solidFill>
              </a:rPr>
              <a:t>Муниципальный финансовый контроль</a:t>
            </a:r>
          </a:p>
        </p:txBody>
      </p:sp>
      <p:pic>
        <p:nvPicPr>
          <p:cNvPr id="10" name="Рисунок 9" descr="http://kuzbassmayak.ru/wp-content/uploads/2018/09/%D0%91%D0%AE%D0%94%D0%96%D0%95%D0%A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263" y="2703037"/>
            <a:ext cx="2555283" cy="1734076"/>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611560" y="1418471"/>
            <a:ext cx="8321650"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700"/>
              </a:spcBef>
              <a:spcAft>
                <a:spcPct val="0"/>
              </a:spcAft>
              <a:buClrTx/>
              <a:buSzPct val="100000"/>
              <a:buFontTx/>
              <a:buNone/>
            </a:pPr>
            <a:r>
              <a:rPr lang="ru-RU" altLang="ru-RU" sz="2800" dirty="0">
                <a:solidFill>
                  <a:srgbClr val="FF5050"/>
                </a:solidFill>
                <a:latin typeface="Candara" pitchFamily="32" charset="0"/>
              </a:rPr>
              <a:t>                                  Цель программы</a:t>
            </a:r>
          </a:p>
          <a:p>
            <a:pPr marL="0" indent="7938" algn="just" eaLnBrk="1" hangingPunct="1">
              <a:spcBef>
                <a:spcPts val="700"/>
              </a:spcBef>
              <a:spcAft>
                <a:spcPct val="0"/>
              </a:spcAft>
              <a:buClrTx/>
              <a:buSzPct val="100000"/>
              <a:buFontTx/>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     Сокращение очагов распространения борщевика Сосновского на территории муниципального образования Красносельское Юрьев-Польского района путем его локализации и ликвидации.</a:t>
            </a:r>
            <a:endParaRPr lang="ru-RU" altLang="ru-RU" sz="2000" dirty="0">
              <a:solidFill>
                <a:srgbClr val="073E87"/>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None/>
            </a:pPr>
            <a:endParaRPr lang="ru-RU" altLang="ru-RU" sz="2000" b="1" dirty="0">
              <a:solidFill>
                <a:schemeClr val="tx1"/>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None/>
            </a:pPr>
            <a:r>
              <a:rPr lang="ru-RU" altLang="ru-RU" sz="2000" b="1" dirty="0">
                <a:solidFill>
                  <a:schemeClr val="tx1"/>
                </a:solidFill>
                <a:latin typeface="Times New Roman" panose="02020603050405020304" pitchFamily="18" charset="0"/>
                <a:cs typeface="Times New Roman" panose="02020603050405020304" pitchFamily="18" charset="0"/>
              </a:rPr>
              <a:t>Расходы на реализацию 324,5 тыс. рублей</a:t>
            </a:r>
          </a:p>
          <a:p>
            <a:pPr eaLnBrk="1" hangingPunct="1">
              <a:spcBef>
                <a:spcPts val="500"/>
              </a:spcBef>
              <a:spcAft>
                <a:spcPct val="0"/>
              </a:spcAft>
              <a:buClrTx/>
              <a:buSzPct val="100000"/>
              <a:buFontTx/>
              <a:buNone/>
            </a:pPr>
            <a:endParaRPr lang="ru-RU" altLang="ru-RU" sz="2800" dirty="0">
              <a:solidFill>
                <a:srgbClr val="073E87"/>
              </a:solidFill>
              <a:latin typeface="Times New Roman" panose="02020603050405020304" pitchFamily="18" charset="0"/>
              <a:cs typeface="Times New Roman" panose="02020603050405020304" pitchFamily="18" charset="0"/>
            </a:endParaRPr>
          </a:p>
        </p:txBody>
      </p:sp>
      <p:sp>
        <p:nvSpPr>
          <p:cNvPr id="59395" name="Text Box 2"/>
          <p:cNvSpPr txBox="1">
            <a:spLocks noChangeArrowheads="1"/>
          </p:cNvSpPr>
          <p:nvPr/>
        </p:nvSpPr>
        <p:spPr bwMode="auto">
          <a:xfrm>
            <a:off x="219423" y="188913"/>
            <a:ext cx="8745190" cy="11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5D2466"/>
                </a:solidFill>
                <a:latin typeface="Candara" pitchFamily="32" charset="0"/>
              </a:rPr>
              <a:t>Муниципальная программа "Борьба с борщевиком Сосновского на территории муниципального образования Красносельское Юрьев-Польского района на 2023-2027 годы"</a:t>
            </a:r>
          </a:p>
        </p:txBody>
      </p:sp>
      <p:pic>
        <p:nvPicPr>
          <p:cNvPr id="4" name="Рисунок 3">
            <a:extLst>
              <a:ext uri="{FF2B5EF4-FFF2-40B4-BE49-F238E27FC236}">
                <a16:creationId xmlns:a16="http://schemas.microsoft.com/office/drawing/2014/main" id="{F37E5440-B812-46FF-9C13-BA642FFEAA36}"/>
              </a:ext>
            </a:extLst>
          </p:cNvPr>
          <p:cNvPicPr>
            <a:picLocks noChangeAspect="1"/>
          </p:cNvPicPr>
          <p:nvPr/>
        </p:nvPicPr>
        <p:blipFill>
          <a:blip r:embed="rId3"/>
          <a:stretch>
            <a:fillRect/>
          </a:stretch>
        </p:blipFill>
        <p:spPr>
          <a:xfrm>
            <a:off x="755576" y="3789039"/>
            <a:ext cx="3744416" cy="2592289"/>
          </a:xfrm>
          <a:prstGeom prst="rect">
            <a:avLst/>
          </a:prstGeom>
        </p:spPr>
      </p:pic>
      <p:pic>
        <p:nvPicPr>
          <p:cNvPr id="6" name="Рисунок 5">
            <a:extLst>
              <a:ext uri="{FF2B5EF4-FFF2-40B4-BE49-F238E27FC236}">
                <a16:creationId xmlns:a16="http://schemas.microsoft.com/office/drawing/2014/main" id="{41CA50BC-88BF-4B5D-B394-922FE27B08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789038"/>
            <a:ext cx="3816424" cy="2592289"/>
          </a:xfrm>
          <a:prstGeom prst="rect">
            <a:avLst/>
          </a:prstGeom>
        </p:spPr>
      </p:pic>
    </p:spTree>
    <p:extLst>
      <p:ext uri="{BB962C8B-B14F-4D97-AF65-F5344CB8AC3E}">
        <p14:creationId xmlns:p14="http://schemas.microsoft.com/office/powerpoint/2010/main" val="37696331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395536" y="1418471"/>
            <a:ext cx="8537674"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700"/>
              </a:spcBef>
              <a:spcAft>
                <a:spcPct val="0"/>
              </a:spcAft>
              <a:buClrTx/>
              <a:buSzPct val="100000"/>
              <a:buFontTx/>
              <a:buNone/>
            </a:pPr>
            <a:r>
              <a:rPr lang="ru-RU" altLang="ru-RU" sz="2800" dirty="0">
                <a:solidFill>
                  <a:srgbClr val="FF5050"/>
                </a:solidFill>
                <a:latin typeface="Candara" pitchFamily="32" charset="0"/>
              </a:rPr>
              <a:t>                                  Цели программы</a:t>
            </a:r>
          </a:p>
          <a:p>
            <a:pPr eaLnBrk="1" hangingPunct="1">
              <a:spcBef>
                <a:spcPts val="700"/>
              </a:spcBef>
              <a:spcAft>
                <a:spcPct val="0"/>
              </a:spcAft>
              <a:buClrTx/>
              <a:buSzPct val="100000"/>
              <a:buFontTx/>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sz="1800" dirty="0">
                <a:latin typeface="Times New Roman" panose="02020603050405020304" pitchFamily="18" charset="0"/>
                <a:ea typeface="Times New Roman" panose="02020603050405020304" pitchFamily="18" charset="0"/>
              </a:rPr>
              <a:t>         Развитие и совершенствование системы территориального общественного самоуправления (далее - ТОС) муниципального образования Красносельское</a:t>
            </a:r>
            <a:endParaRPr lang="ru-RU" altLang="ru-RU" sz="1800" b="1" dirty="0">
              <a:solidFill>
                <a:schemeClr val="tx1"/>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None/>
            </a:pPr>
            <a:endParaRPr lang="ru-RU" altLang="ru-RU" sz="1400" b="1" dirty="0">
              <a:solidFill>
                <a:schemeClr val="tx1"/>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None/>
            </a:pPr>
            <a:r>
              <a:rPr lang="ru-RU" altLang="ru-RU" sz="1800" b="1" dirty="0">
                <a:solidFill>
                  <a:schemeClr val="tx1"/>
                </a:solidFill>
                <a:latin typeface="Times New Roman" panose="02020603050405020304" pitchFamily="18" charset="0"/>
                <a:cs typeface="Times New Roman" panose="02020603050405020304" pitchFamily="18" charset="0"/>
              </a:rPr>
              <a:t>Расходы на реализацию 1,0 тыс. рублей</a:t>
            </a:r>
          </a:p>
          <a:p>
            <a:pPr eaLnBrk="1" hangingPunct="1">
              <a:spcBef>
                <a:spcPts val="500"/>
              </a:spcBef>
              <a:spcAft>
                <a:spcPct val="0"/>
              </a:spcAft>
              <a:buClrTx/>
              <a:buSzPct val="100000"/>
              <a:buFontTx/>
              <a:buNone/>
            </a:pPr>
            <a:endParaRPr lang="ru-RU" altLang="ru-RU" sz="2800" dirty="0">
              <a:solidFill>
                <a:srgbClr val="073E87"/>
              </a:solidFill>
              <a:latin typeface="Times New Roman" panose="02020603050405020304" pitchFamily="18" charset="0"/>
              <a:cs typeface="Times New Roman" panose="02020603050405020304" pitchFamily="18" charset="0"/>
            </a:endParaRPr>
          </a:p>
        </p:txBody>
      </p:sp>
      <p:sp>
        <p:nvSpPr>
          <p:cNvPr id="59395" name="Text Box 2"/>
          <p:cNvSpPr txBox="1">
            <a:spLocks noChangeArrowheads="1"/>
          </p:cNvSpPr>
          <p:nvPr/>
        </p:nvSpPr>
        <p:spPr bwMode="auto">
          <a:xfrm>
            <a:off x="219423" y="188913"/>
            <a:ext cx="8745190" cy="11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5D2466"/>
                </a:solidFill>
                <a:latin typeface="Candara" pitchFamily="32" charset="0"/>
              </a:rPr>
              <a:t>Муниципальная программа "Развитие и поддержка территориального общественного самоуправления (ТОС) на территории муниципального образования Красносельское Юрьев-Польского района на 2023-2025 годы"</a:t>
            </a:r>
          </a:p>
        </p:txBody>
      </p:sp>
      <p:pic>
        <p:nvPicPr>
          <p:cNvPr id="4" name="Рисунок 3">
            <a:extLst>
              <a:ext uri="{FF2B5EF4-FFF2-40B4-BE49-F238E27FC236}">
                <a16:creationId xmlns:a16="http://schemas.microsoft.com/office/drawing/2014/main" id="{85DC8DD8-D035-47D8-B094-BAFE23172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1" y="3501008"/>
            <a:ext cx="5616625" cy="3240087"/>
          </a:xfrm>
          <a:prstGeom prst="rect">
            <a:avLst/>
          </a:prstGeom>
        </p:spPr>
      </p:pic>
    </p:spTree>
    <p:extLst>
      <p:ext uri="{BB962C8B-B14F-4D97-AF65-F5344CB8AC3E}">
        <p14:creationId xmlns:p14="http://schemas.microsoft.com/office/powerpoint/2010/main" val="3853882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395536" y="1418471"/>
            <a:ext cx="8537674"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700"/>
              </a:spcBef>
              <a:spcAft>
                <a:spcPct val="0"/>
              </a:spcAft>
              <a:buClrTx/>
              <a:buSzPct val="100000"/>
              <a:buFontTx/>
              <a:buNone/>
            </a:pPr>
            <a:r>
              <a:rPr lang="ru-RU" altLang="ru-RU" sz="2800" dirty="0">
                <a:solidFill>
                  <a:srgbClr val="FF5050"/>
                </a:solidFill>
                <a:latin typeface="Candara" pitchFamily="32" charset="0"/>
              </a:rPr>
              <a:t>                                  Цели программы</a:t>
            </a:r>
          </a:p>
          <a:p>
            <a:pPr marL="7937" indent="0" algn="just">
              <a:spcAft>
                <a:spcPts val="0"/>
              </a:spcAft>
              <a:buNone/>
            </a:pPr>
            <a:r>
              <a:rPr lang="ru-RU" sz="1400" dirty="0">
                <a:latin typeface="Times New Roman" panose="02020603050405020304" pitchFamily="18" charset="0"/>
                <a:ea typeface="Times New Roman" panose="02020603050405020304" pitchFamily="18" charset="0"/>
              </a:rPr>
              <a:t>- реализация гарантий погребения умерших с учетом волеизъявлений выраженных при жизни или пожеланий родственников;</a:t>
            </a:r>
          </a:p>
          <a:p>
            <a:pPr marL="7937" indent="0" algn="just">
              <a:spcAft>
                <a:spcPts val="0"/>
              </a:spcAft>
              <a:buNone/>
            </a:pPr>
            <a:r>
              <a:rPr lang="ru-RU" sz="1400" dirty="0">
                <a:latin typeface="Times New Roman" panose="02020603050405020304" pitchFamily="18" charset="0"/>
                <a:ea typeface="Times New Roman" panose="02020603050405020304" pitchFamily="18" charset="0"/>
              </a:rPr>
              <a:t>- создание оптимальных условий по посещению и уходу местами захоронений.</a:t>
            </a:r>
          </a:p>
          <a:p>
            <a:pPr marL="7937" indent="0" algn="just">
              <a:spcAft>
                <a:spcPts val="0"/>
              </a:spcAft>
              <a:buNone/>
            </a:pPr>
            <a:r>
              <a:rPr lang="ru-RU" sz="1400" b="1" dirty="0">
                <a:latin typeface="Times New Roman" panose="02020603050405020304" pitchFamily="18" charset="0"/>
                <a:ea typeface="Times New Roman" panose="02020603050405020304" pitchFamily="18" charset="0"/>
              </a:rPr>
              <a:t>Задачи:</a:t>
            </a:r>
          </a:p>
          <a:p>
            <a:pPr marL="7937" indent="0" algn="just">
              <a:spcAft>
                <a:spcPts val="0"/>
              </a:spcAft>
              <a:buNone/>
            </a:pPr>
            <a:r>
              <a:rPr lang="ru-RU" sz="1400" dirty="0">
                <a:latin typeface="Times New Roman" panose="02020603050405020304" pitchFamily="18" charset="0"/>
                <a:ea typeface="Times New Roman" panose="02020603050405020304" pitchFamily="18" charset="0"/>
              </a:rPr>
              <a:t>- проведение мероприятий по содержанию мест захоронений, своевременной уборки территорий кладбищ, вывоз мусора, веток и отходов ТБО;</a:t>
            </a:r>
          </a:p>
          <a:p>
            <a:pPr marL="7937" indent="0" algn="just">
              <a:spcAft>
                <a:spcPts val="0"/>
              </a:spcAft>
              <a:buNone/>
            </a:pPr>
            <a:r>
              <a:rPr lang="ru-RU" sz="1400" dirty="0">
                <a:latin typeface="Times New Roman" panose="02020603050405020304" pitchFamily="18" charset="0"/>
                <a:ea typeface="Times New Roman" panose="02020603050405020304" pitchFamily="18" charset="0"/>
              </a:rPr>
              <a:t>- проведение мероприятий по планированию новых мест для захоронений на действующих кладбищах;</a:t>
            </a:r>
          </a:p>
          <a:p>
            <a:pPr marL="7937" indent="0" algn="just">
              <a:spcAft>
                <a:spcPts val="0"/>
              </a:spcAft>
              <a:buNone/>
            </a:pPr>
            <a:r>
              <a:rPr lang="ru-RU" sz="1400" dirty="0">
                <a:latin typeface="Times New Roman" panose="02020603050405020304" pitchFamily="18" charset="0"/>
                <a:ea typeface="Times New Roman" panose="02020603050405020304" pitchFamily="18" charset="0"/>
              </a:rPr>
              <a:t>- содержание и ремонт оград кладбищ, установка ограждений по принципам землепользования;</a:t>
            </a:r>
          </a:p>
          <a:p>
            <a:pPr marL="7937" indent="0">
              <a:buNone/>
            </a:pPr>
            <a:r>
              <a:rPr lang="ru-RU" sz="1400" dirty="0">
                <a:latin typeface="Times New Roman" panose="02020603050405020304" pitchFamily="18" charset="0"/>
                <a:ea typeface="Times New Roman" panose="02020603050405020304" pitchFamily="18" charset="0"/>
              </a:rPr>
              <a:t>- ремонт контейнерных площадок и подъездов к кладбищам, строительство подъездных дорог.</a:t>
            </a:r>
            <a:endParaRPr lang="ru-RU" altLang="ru-RU" sz="1400" b="1" dirty="0">
              <a:solidFill>
                <a:schemeClr val="tx1"/>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None/>
            </a:pPr>
            <a:endParaRPr lang="ru-RU" altLang="ru-RU" sz="1400" b="1" dirty="0">
              <a:solidFill>
                <a:schemeClr val="tx1"/>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None/>
            </a:pPr>
            <a:endParaRPr lang="ru-RU" altLang="ru-RU" sz="1400" b="1" dirty="0">
              <a:solidFill>
                <a:schemeClr val="tx1"/>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None/>
            </a:pPr>
            <a:endParaRPr lang="ru-RU" altLang="ru-RU" sz="1400" b="1" dirty="0">
              <a:solidFill>
                <a:schemeClr val="tx1"/>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None/>
            </a:pPr>
            <a:endParaRPr lang="ru-RU" altLang="ru-RU" sz="1400" b="1" dirty="0">
              <a:solidFill>
                <a:schemeClr val="tx1"/>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None/>
            </a:pPr>
            <a:r>
              <a:rPr lang="ru-RU" altLang="ru-RU" sz="1400" b="1" dirty="0">
                <a:solidFill>
                  <a:schemeClr val="tx1"/>
                </a:solidFill>
                <a:latin typeface="Times New Roman" panose="02020603050405020304" pitchFamily="18" charset="0"/>
                <a:cs typeface="Times New Roman" panose="02020603050405020304" pitchFamily="18" charset="0"/>
              </a:rPr>
              <a:t>Расходы на реализацию 50,0 тыс. рублей</a:t>
            </a:r>
          </a:p>
          <a:p>
            <a:pPr eaLnBrk="1" hangingPunct="1">
              <a:spcBef>
                <a:spcPts val="500"/>
              </a:spcBef>
              <a:spcAft>
                <a:spcPct val="0"/>
              </a:spcAft>
              <a:buClrTx/>
              <a:buSzPct val="100000"/>
              <a:buFontTx/>
              <a:buNone/>
            </a:pPr>
            <a:endParaRPr lang="ru-RU" altLang="ru-RU" sz="2800" dirty="0">
              <a:solidFill>
                <a:srgbClr val="073E87"/>
              </a:solidFill>
              <a:latin typeface="Times New Roman" panose="02020603050405020304" pitchFamily="18" charset="0"/>
              <a:cs typeface="Times New Roman" panose="02020603050405020304" pitchFamily="18" charset="0"/>
            </a:endParaRPr>
          </a:p>
        </p:txBody>
      </p:sp>
      <p:sp>
        <p:nvSpPr>
          <p:cNvPr id="59395" name="Text Box 2"/>
          <p:cNvSpPr txBox="1">
            <a:spLocks noChangeArrowheads="1"/>
          </p:cNvSpPr>
          <p:nvPr/>
        </p:nvSpPr>
        <p:spPr bwMode="auto">
          <a:xfrm>
            <a:off x="219423" y="188913"/>
            <a:ext cx="8745190" cy="11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5D2466"/>
                </a:solidFill>
                <a:latin typeface="Candara" pitchFamily="32" charset="0"/>
              </a:rPr>
              <a:t>Муниципальная программа "Обеспечение содержания мест захоронения на территории муниципального образования Красносельское Юрьев-Польского района в 2024-2026 годах"</a:t>
            </a:r>
          </a:p>
        </p:txBody>
      </p:sp>
      <p:pic>
        <p:nvPicPr>
          <p:cNvPr id="3" name="Рисунок 2">
            <a:extLst>
              <a:ext uri="{FF2B5EF4-FFF2-40B4-BE49-F238E27FC236}">
                <a16:creationId xmlns:a16="http://schemas.microsoft.com/office/drawing/2014/main" id="{F81456E2-D5ED-4126-9F30-9F9E80AD9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4653137"/>
            <a:ext cx="4464496" cy="2015950"/>
          </a:xfrm>
          <a:prstGeom prst="rect">
            <a:avLst/>
          </a:prstGeom>
        </p:spPr>
      </p:pic>
    </p:spTree>
    <p:extLst>
      <p:ext uri="{BB962C8B-B14F-4D97-AF65-F5344CB8AC3E}">
        <p14:creationId xmlns:p14="http://schemas.microsoft.com/office/powerpoint/2010/main" val="2588327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395536" y="1418471"/>
            <a:ext cx="8537674"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altLang="ru-RU" sz="2800" b="0" i="0" u="none" strike="noStrike" kern="1200" cap="none" spc="0" normalizeH="0" baseline="0" noProof="0" dirty="0">
                <a:ln>
                  <a:noFill/>
                </a:ln>
                <a:solidFill>
                  <a:srgbClr val="FF5050"/>
                </a:solidFill>
                <a:effectLst/>
                <a:uLnTx/>
                <a:uFillTx/>
                <a:latin typeface="Candara" pitchFamily="32" charset="0"/>
                <a:ea typeface="+mn-ea"/>
              </a:rPr>
              <a:t>                                  Цели программы</a:t>
            </a:r>
          </a:p>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sz="1400" b="0" i="0" u="none" strike="noStrike" kern="1200" cap="none" spc="0" normalizeH="0" baseline="0" noProof="0" dirty="0">
                <a:ln>
                  <a:noFill/>
                </a:ln>
                <a:solidFill>
                  <a:srgbClr val="40404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создание условий для занятия спортом населения, проживающего в сельской местности;</a:t>
            </a:r>
          </a:p>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sz="1400" b="0" i="0" u="none" strike="noStrike" kern="1200" cap="none" spc="0" normalizeH="0" baseline="0" noProof="0" dirty="0">
                <a:ln>
                  <a:noFill/>
                </a:ln>
                <a:solidFill>
                  <a:srgbClr val="40404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создание благоприятных инфраструктурных условий на территории муниципального образования</a:t>
            </a:r>
          </a:p>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sz="1400" b="0" i="0" u="none" strike="noStrike" kern="1200" cap="none" spc="0" normalizeH="0" baseline="0" noProof="0" dirty="0">
                <a:ln>
                  <a:noFill/>
                </a:ln>
                <a:solidFill>
                  <a:srgbClr val="40404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Красносельское;</a:t>
            </a:r>
          </a:p>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sz="1400" b="0" i="0" u="none" strike="noStrike" kern="1200" cap="none" spc="0" normalizeH="0" baseline="0" noProof="0" dirty="0">
                <a:ln>
                  <a:noFill/>
                </a:ln>
                <a:solidFill>
                  <a:srgbClr val="40404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активизация участия граждан, проживающих в сельской местности в реализации общественно значимых</a:t>
            </a:r>
          </a:p>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sz="1400" b="0" i="0" u="none" strike="noStrike" kern="1200" cap="none" spc="0" normalizeH="0" baseline="0" noProof="0" dirty="0">
                <a:ln>
                  <a:noFill/>
                </a:ln>
                <a:solidFill>
                  <a:srgbClr val="40404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проектов;</a:t>
            </a:r>
          </a:p>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sz="1400" b="0" i="0" u="none" strike="noStrike" kern="1200" cap="none" spc="0" normalizeH="0" baseline="0" noProof="0" dirty="0">
                <a:ln>
                  <a:noFill/>
                </a:ln>
                <a:solidFill>
                  <a:srgbClr val="40404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преодоление тенденции неблагоприятного развития демографических процессов, создание условий для</a:t>
            </a:r>
          </a:p>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sz="1400" b="0" i="0" u="none" strike="noStrike" kern="1200" cap="none" spc="0" normalizeH="0" baseline="0" noProof="0" dirty="0">
                <a:ln>
                  <a:noFill/>
                </a:ln>
                <a:solidFill>
                  <a:srgbClr val="40404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стабилизации численности населения, проживающего в сельской местности, улучшения здоровья и</a:t>
            </a:r>
          </a:p>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sz="1400" b="0" i="0" u="none" strike="noStrike" kern="1200" cap="none" spc="0" normalizeH="0" baseline="0" noProof="0" dirty="0">
                <a:ln>
                  <a:noFill/>
                </a:ln>
                <a:solidFill>
                  <a:srgbClr val="40404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увеличения ожидаемой продолжительности жизни населения, проживающего в сельской местности;</a:t>
            </a:r>
          </a:p>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sz="1400" b="0" i="0" u="none" strike="noStrike" kern="1200" cap="none" spc="0" normalizeH="0" baseline="0" noProof="0" dirty="0">
                <a:ln>
                  <a:noFill/>
                </a:ln>
                <a:solidFill>
                  <a:srgbClr val="40404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обеспечение благоприятных условий для развития способностей каждого человека;</a:t>
            </a:r>
          </a:p>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sz="1400" b="0" i="0" u="none" strike="noStrike" kern="1200" cap="none" spc="0" normalizeH="0" baseline="0" noProof="0" dirty="0">
                <a:ln>
                  <a:noFill/>
                </a:ln>
                <a:solidFill>
                  <a:srgbClr val="40404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содействие распространению идеи привлекательности здорового образа жизни.</a:t>
            </a: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Расходы на реализацию 1768,6 тыс. рублей</a:t>
            </a:r>
          </a:p>
          <a:p>
            <a:pPr marL="273050" marR="0" lvl="0" indent="-265113" algn="l" defTabSz="449263" rtl="0" eaLnBrk="1" fontAlgn="base" latinLnBrk="0" hangingPunct="1">
              <a:lnSpc>
                <a:spcPct val="100000"/>
              </a:lnSpc>
              <a:spcBef>
                <a:spcPts val="5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2800" b="0" i="0" u="none" strike="noStrike" kern="1200" cap="none" spc="0" normalizeH="0" baseline="0" noProof="0" dirty="0">
              <a:ln>
                <a:noFill/>
              </a:ln>
              <a:solidFill>
                <a:srgbClr val="073E87"/>
              </a:solidFill>
              <a:effectLst/>
              <a:uLnTx/>
              <a:uFillTx/>
              <a:latin typeface="Times New Roman" panose="02020603050405020304" pitchFamily="18" charset="0"/>
              <a:ea typeface="+mn-ea"/>
              <a:cs typeface="Times New Roman" panose="02020603050405020304" pitchFamily="18" charset="0"/>
            </a:endParaRPr>
          </a:p>
        </p:txBody>
      </p:sp>
      <p:sp>
        <p:nvSpPr>
          <p:cNvPr id="59395" name="Text Box 2"/>
          <p:cNvSpPr txBox="1">
            <a:spLocks noChangeArrowheads="1"/>
          </p:cNvSpPr>
          <p:nvPr/>
        </p:nvSpPr>
        <p:spPr bwMode="auto">
          <a:xfrm>
            <a:off x="219423" y="188913"/>
            <a:ext cx="8745190" cy="11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ru-RU" altLang="ru-RU" sz="2000" b="0" i="0" u="none" strike="noStrike" kern="1200" cap="none" spc="0" normalizeH="0" baseline="0" noProof="0" dirty="0">
                <a:ln>
                  <a:noFill/>
                </a:ln>
                <a:solidFill>
                  <a:srgbClr val="5D2466"/>
                </a:solidFill>
                <a:effectLst/>
                <a:uLnTx/>
                <a:uFillTx/>
                <a:latin typeface="Candara" pitchFamily="32" charset="0"/>
                <a:ea typeface="+mn-ea"/>
              </a:rPr>
              <a:t>Муниципальная программа "Комплексное развитие сельских территорий муниципального образования Красносельское Юрьев-Польского района на 2020-2022 годы и на период до 2025 года"</a:t>
            </a:r>
          </a:p>
        </p:txBody>
      </p:sp>
      <p:pic>
        <p:nvPicPr>
          <p:cNvPr id="3" name="Рисунок 2">
            <a:extLst>
              <a:ext uri="{FF2B5EF4-FFF2-40B4-BE49-F238E27FC236}">
                <a16:creationId xmlns:a16="http://schemas.microsoft.com/office/drawing/2014/main" id="{B188E1ED-7175-4A8B-B0FA-D4B37C0A2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5013175"/>
            <a:ext cx="3312368" cy="1655911"/>
          </a:xfrm>
          <a:prstGeom prst="rect">
            <a:avLst/>
          </a:prstGeom>
        </p:spPr>
      </p:pic>
    </p:spTree>
    <p:extLst>
      <p:ext uri="{BB962C8B-B14F-4D97-AF65-F5344CB8AC3E}">
        <p14:creationId xmlns:p14="http://schemas.microsoft.com/office/powerpoint/2010/main" val="39250332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386903" y="1340768"/>
            <a:ext cx="8433569"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altLang="ru-RU" sz="2800" b="0" i="0" u="none" strike="noStrike" kern="1200" cap="none" spc="0" normalizeH="0" baseline="0" noProof="0" dirty="0">
                <a:ln>
                  <a:noFill/>
                </a:ln>
                <a:solidFill>
                  <a:srgbClr val="FF5050"/>
                </a:solidFill>
                <a:effectLst/>
                <a:uLnTx/>
                <a:uFillTx/>
                <a:latin typeface="Candara" pitchFamily="32" charset="0"/>
                <a:ea typeface="+mn-ea"/>
              </a:rPr>
              <a:t>                                  Цель программы - </a:t>
            </a:r>
          </a:p>
          <a:p>
            <a:pPr marL="0" lvl="0" indent="7938" eaLnBrk="1" hangingPunct="1">
              <a:spcBef>
                <a:spcPts val="500"/>
              </a:spcBef>
              <a:spcAft>
                <a:spcPct val="0"/>
              </a:spcAft>
              <a:buClrTx/>
              <a:buSzPct val="100000"/>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267575" algn="l"/>
                <a:tab pos="7908925" algn="l"/>
                <a:tab pos="8158163" algn="l"/>
                <a:tab pos="8358188" algn="l"/>
                <a:tab pos="8807450" algn="l"/>
                <a:tab pos="9256713" algn="l"/>
              </a:tabLst>
            </a:pPr>
            <a:r>
              <a:rPr lang="ru-RU" sz="1400" dirty="0">
                <a:latin typeface="Times New Roman" panose="02020603050405020304" pitchFamily="18" charset="0"/>
                <a:ea typeface="Times New Roman" panose="02020603050405020304" pitchFamily="18" charset="0"/>
              </a:rPr>
              <a:t>создание условий для вовлечения в сельскохозяйственный оборот неиспользуемых земель сельскохозяйственного назначения.</a:t>
            </a:r>
          </a:p>
          <a:p>
            <a:pPr marL="0" lvl="0" indent="7938" eaLnBrk="1" hangingPunct="1">
              <a:spcBef>
                <a:spcPts val="500"/>
              </a:spcBef>
              <a:spcAft>
                <a:spcPct val="0"/>
              </a:spcAft>
              <a:buClrTx/>
              <a:buSzPct val="100000"/>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267575" algn="l"/>
                <a:tab pos="7908925" algn="l"/>
                <a:tab pos="8158163" algn="l"/>
                <a:tab pos="8358188" algn="l"/>
                <a:tab pos="8807450" algn="l"/>
                <a:tab pos="9256713" algn="l"/>
              </a:tabLst>
            </a:pPr>
            <a:r>
              <a:rPr kumimoji="0" lang="ru-RU" altLang="ru-RU" sz="1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Задачи программы:</a:t>
            </a:r>
          </a:p>
          <a:p>
            <a:pPr algn="just">
              <a:spcAft>
                <a:spcPts val="0"/>
              </a:spcAft>
              <a:tabLst>
                <a:tab pos="4733925" algn="l"/>
              </a:tabLst>
            </a:pPr>
            <a:r>
              <a:rPr lang="ru-RU" sz="1400" dirty="0">
                <a:latin typeface="Times New Roman" panose="02020603050405020304" pitchFamily="18" charset="0"/>
                <a:ea typeface="Times New Roman" panose="02020603050405020304" pitchFamily="18" charset="0"/>
              </a:rPr>
              <a:t>Увеличение процента доходов от вовлечения в сельскохозяйственный оборот неиспользуемых земель сельскохозяйственного назначения.        </a:t>
            </a:r>
            <a:endParaRPr lang="ru-RU" sz="1200" dirty="0">
              <a:latin typeface="Times New Roman" panose="02020603050405020304" pitchFamily="18" charset="0"/>
              <a:ea typeface="Times New Roman" panose="02020603050405020304" pitchFamily="18" charset="0"/>
            </a:endParaRPr>
          </a:p>
          <a:p>
            <a:r>
              <a:rPr lang="ru-RU" sz="1400" dirty="0">
                <a:latin typeface="Times New Roman" panose="02020603050405020304" pitchFamily="18" charset="0"/>
                <a:ea typeface="Times New Roman" panose="02020603050405020304" pitchFamily="18" charset="0"/>
              </a:rPr>
              <a:t>Организация мер по оформлению земель сельскохозяйственного назначения на территории муниципального образования.</a:t>
            </a: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ru-RU" altLang="ru-RU" sz="1400" b="1" dirty="0">
              <a:solidFill>
                <a:prstClr val="black"/>
              </a:solidFill>
              <a:latin typeface="Times New Roman" panose="02020603050405020304" pitchFamily="18" charset="0"/>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ru-RU" altLang="ru-RU" sz="1400" b="1" dirty="0">
              <a:solidFill>
                <a:prstClr val="black"/>
              </a:solidFill>
              <a:latin typeface="Times New Roman" panose="02020603050405020304" pitchFamily="18" charset="0"/>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Расходы на реализацию 2850,0 тыс. рублей</a:t>
            </a: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ru-RU" altLang="ru-RU" sz="1400" b="1" dirty="0">
              <a:solidFill>
                <a:prstClr val="black"/>
              </a:solidFill>
              <a:latin typeface="Times New Roman" panose="02020603050405020304" pitchFamily="18" charset="0"/>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ru-RU" altLang="ru-RU" sz="1400" b="1" dirty="0">
              <a:solidFill>
                <a:prstClr val="black"/>
              </a:solidFill>
              <a:latin typeface="Times New Roman" panose="02020603050405020304" pitchFamily="18" charset="0"/>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r"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2800" b="0" i="0" u="none" strike="noStrike" kern="1200" cap="none" spc="0" normalizeH="0" baseline="0" noProof="0" dirty="0">
              <a:ln>
                <a:noFill/>
              </a:ln>
              <a:solidFill>
                <a:srgbClr val="073E87"/>
              </a:solidFill>
              <a:effectLst/>
              <a:uLnTx/>
              <a:uFillTx/>
              <a:latin typeface="Times New Roman" panose="02020603050405020304" pitchFamily="18" charset="0"/>
              <a:ea typeface="+mn-ea"/>
              <a:cs typeface="Times New Roman" panose="02020603050405020304" pitchFamily="18" charset="0"/>
            </a:endParaRPr>
          </a:p>
        </p:txBody>
      </p:sp>
      <p:sp>
        <p:nvSpPr>
          <p:cNvPr id="59395" name="Text Box 2"/>
          <p:cNvSpPr txBox="1">
            <a:spLocks noChangeArrowheads="1"/>
          </p:cNvSpPr>
          <p:nvPr/>
        </p:nvSpPr>
        <p:spPr bwMode="auto">
          <a:xfrm>
            <a:off x="219423" y="188913"/>
            <a:ext cx="8745190" cy="11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lvl="0" algn="ctr" eaLnBrk="1" hangingPunct="1">
              <a:spcBef>
                <a:spcPct val="0"/>
              </a:spcBef>
              <a:spcAft>
                <a:spcPct val="0"/>
              </a:spcAft>
              <a:buClrTx/>
              <a:buSzPct val="100000"/>
              <a:buNone/>
            </a:pPr>
            <a:r>
              <a:rPr kumimoji="0" lang="ru-RU" altLang="ru-RU" sz="2000" b="0" i="0" u="none" strike="noStrike" kern="1200" cap="none" spc="0" normalizeH="0" baseline="0" noProof="0" dirty="0">
                <a:ln>
                  <a:noFill/>
                </a:ln>
                <a:solidFill>
                  <a:srgbClr val="5D2466"/>
                </a:solidFill>
                <a:effectLst/>
                <a:uLnTx/>
                <a:uFillTx/>
                <a:latin typeface="Candara" pitchFamily="32" charset="0"/>
                <a:ea typeface="+mn-ea"/>
              </a:rPr>
              <a:t>Муниципальная программа </a:t>
            </a:r>
            <a:r>
              <a:rPr lang="ru-RU" altLang="ru-RU" sz="2000" dirty="0">
                <a:solidFill>
                  <a:srgbClr val="5D2466"/>
                </a:solidFill>
                <a:latin typeface="Candara" pitchFamily="32" charset="0"/>
              </a:rPr>
              <a:t>"Проведение кадастровых работ в отношении земельных участков из состава земель сельскохозяйственного назначения"</a:t>
            </a:r>
            <a:endParaRPr kumimoji="0" lang="ru-RU" altLang="ru-RU" sz="2000" b="0" i="0" u="none" strike="noStrike" kern="1200" cap="none" spc="0" normalizeH="0" baseline="0" noProof="0" dirty="0">
              <a:ln>
                <a:noFill/>
              </a:ln>
              <a:solidFill>
                <a:srgbClr val="5D2466"/>
              </a:solidFill>
              <a:effectLst/>
              <a:uLnTx/>
              <a:uFillTx/>
              <a:latin typeface="Candara" pitchFamily="32" charset="0"/>
              <a:ea typeface="+mn-ea"/>
            </a:endParaRPr>
          </a:p>
        </p:txBody>
      </p:sp>
      <p:pic>
        <p:nvPicPr>
          <p:cNvPr id="4" name="Рисунок 3">
            <a:extLst>
              <a:ext uri="{FF2B5EF4-FFF2-40B4-BE49-F238E27FC236}">
                <a16:creationId xmlns:a16="http://schemas.microsoft.com/office/drawing/2014/main" id="{4025CA6E-4D80-402E-AC7F-391D707440F2}"/>
              </a:ext>
            </a:extLst>
          </p:cNvPr>
          <p:cNvPicPr>
            <a:picLocks noChangeAspect="1"/>
          </p:cNvPicPr>
          <p:nvPr/>
        </p:nvPicPr>
        <p:blipFill>
          <a:blip r:embed="rId3"/>
          <a:stretch>
            <a:fillRect/>
          </a:stretch>
        </p:blipFill>
        <p:spPr>
          <a:xfrm>
            <a:off x="4716016" y="3933056"/>
            <a:ext cx="4104456" cy="2592287"/>
          </a:xfrm>
          <a:prstGeom prst="rect">
            <a:avLst/>
          </a:prstGeom>
        </p:spPr>
      </p:pic>
    </p:spTree>
    <p:extLst>
      <p:ext uri="{BB962C8B-B14F-4D97-AF65-F5344CB8AC3E}">
        <p14:creationId xmlns:p14="http://schemas.microsoft.com/office/powerpoint/2010/main" val="6547990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386903" y="1340768"/>
            <a:ext cx="8433569"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marL="273050" marR="0" lvl="0" indent="-265113" algn="l" defTabSz="449263" rtl="0" eaLnBrk="1" fontAlgn="base" latinLnBrk="0" hangingPunct="1">
              <a:lnSpc>
                <a:spcPct val="100000"/>
              </a:lnSpc>
              <a:spcBef>
                <a:spcPts val="7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altLang="ru-RU" sz="2800" b="0" i="0" u="none" strike="noStrike" kern="1200" cap="none" spc="0" normalizeH="0" baseline="0" noProof="0" dirty="0">
                <a:ln>
                  <a:noFill/>
                </a:ln>
                <a:solidFill>
                  <a:srgbClr val="FF5050"/>
                </a:solidFill>
                <a:effectLst/>
                <a:uLnTx/>
                <a:uFillTx/>
                <a:latin typeface="Candara" pitchFamily="32" charset="0"/>
                <a:ea typeface="+mn-ea"/>
              </a:rPr>
              <a:t>                                  Цель программы - </a:t>
            </a:r>
          </a:p>
          <a:p>
            <a:pPr marL="0" lvl="0" indent="7938" eaLnBrk="1" hangingPunct="1">
              <a:spcBef>
                <a:spcPts val="500"/>
              </a:spcBef>
              <a:spcAft>
                <a:spcPct val="0"/>
              </a:spcAft>
              <a:buClrTx/>
              <a:buSzPct val="100000"/>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267575" algn="l"/>
                <a:tab pos="7908925" algn="l"/>
                <a:tab pos="8158163" algn="l"/>
                <a:tab pos="8358188" algn="l"/>
                <a:tab pos="8807450" algn="l"/>
                <a:tab pos="9256713" algn="l"/>
              </a:tabLst>
            </a:pPr>
            <a:r>
              <a:rPr lang="ru-RU" sz="1400" dirty="0">
                <a:latin typeface="Times New Roman" panose="02020603050405020304" pitchFamily="18" charset="0"/>
                <a:ea typeface="Times New Roman" panose="02020603050405020304" pitchFamily="18" charset="0"/>
              </a:rPr>
              <a:t>Повышение эффективности использования энергетических ресурсов в МО Красносельское.</a:t>
            </a:r>
          </a:p>
          <a:p>
            <a:pPr marL="0" lvl="0" indent="7938" eaLnBrk="1" hangingPunct="1">
              <a:spcBef>
                <a:spcPts val="500"/>
              </a:spcBef>
              <a:spcAft>
                <a:spcPct val="0"/>
              </a:spcAft>
              <a:buClrTx/>
              <a:buSzPct val="100000"/>
              <a:buNone/>
              <a:tabLst>
                <a:tab pos="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267575" algn="l"/>
                <a:tab pos="7908925" algn="l"/>
                <a:tab pos="8158163" algn="l"/>
                <a:tab pos="8358188" algn="l"/>
                <a:tab pos="8807450" algn="l"/>
                <a:tab pos="9256713" algn="l"/>
              </a:tabLst>
            </a:pPr>
            <a:r>
              <a:rPr kumimoji="0" lang="ru-RU" altLang="ru-RU" sz="1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Задачи программы:</a:t>
            </a:r>
          </a:p>
          <a:p>
            <a:pPr algn="just">
              <a:spcAft>
                <a:spcPts val="0"/>
              </a:spcAft>
            </a:pPr>
            <a:r>
              <a:rPr lang="ru-RU" sz="1400" dirty="0">
                <a:latin typeface="Times New Roman" panose="02020603050405020304" pitchFamily="18" charset="0"/>
                <a:ea typeface="Times New Roman" panose="02020603050405020304" pitchFamily="18" charset="0"/>
              </a:rPr>
              <a:t> Повышение энергетической эффективности системы наружного (уличного) освещения;</a:t>
            </a:r>
            <a:endParaRPr lang="ru-RU" sz="1200" dirty="0">
              <a:latin typeface="Times New Roman" panose="02020603050405020304" pitchFamily="18" charset="0"/>
              <a:ea typeface="Times New Roman" panose="02020603050405020304" pitchFamily="18" charset="0"/>
            </a:endParaRPr>
          </a:p>
          <a:p>
            <a:r>
              <a:rPr lang="ru-RU" sz="1400" dirty="0">
                <a:latin typeface="Times New Roman" panose="02020603050405020304" pitchFamily="18" charset="0"/>
                <a:ea typeface="Times New Roman" panose="02020603050405020304" pitchFamily="18" charset="0"/>
              </a:rPr>
              <a:t> Обеспечение зданий муниципальной собственности энергосберегающими источниками электрической энергии для обеспечения освещенности зданий.</a:t>
            </a: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ru-RU" altLang="ru-RU" sz="1400" b="1" dirty="0">
              <a:solidFill>
                <a:prstClr val="black"/>
              </a:solidFill>
              <a:latin typeface="Times New Roman" panose="02020603050405020304" pitchFamily="18" charset="0"/>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ru-RU" altLang="ru-RU" sz="1400" b="1" dirty="0">
              <a:solidFill>
                <a:prstClr val="black"/>
              </a:solidFill>
              <a:latin typeface="Times New Roman" panose="02020603050405020304" pitchFamily="18" charset="0"/>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r>
              <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Расходы на реализацию 3700,0 тыс. рублей</a:t>
            </a: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ru-RU" altLang="ru-RU" sz="1400" b="1" dirty="0">
              <a:solidFill>
                <a:prstClr val="black"/>
              </a:solidFill>
              <a:latin typeface="Times New Roman" panose="02020603050405020304" pitchFamily="18" charset="0"/>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r"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lang="ru-RU" altLang="ru-RU" sz="1400" b="1" dirty="0">
              <a:solidFill>
                <a:prstClr val="black"/>
              </a:solidFill>
              <a:latin typeface="Times New Roman" panose="02020603050405020304" pitchFamily="18" charset="0"/>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r" defTabSz="449263" rtl="0" eaLnBrk="1" fontAlgn="base" latinLnBrk="0" hangingPunct="1">
              <a:lnSpc>
                <a:spcPct val="100000"/>
              </a:lnSpc>
              <a:spcBef>
                <a:spcPts val="500"/>
              </a:spcBef>
              <a:spcAft>
                <a:spcPct val="0"/>
              </a:spcAft>
              <a:buClrTx/>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73050" marR="0" lvl="0" indent="-265113" algn="l" defTabSz="449263" rtl="0" eaLnBrk="1" fontAlgn="base" latinLnBrk="0" hangingPunct="1">
              <a:lnSpc>
                <a:spcPct val="100000"/>
              </a:lnSpc>
              <a:spcBef>
                <a:spcPts val="500"/>
              </a:spcBef>
              <a:spcAft>
                <a:spcPct val="0"/>
              </a:spcAft>
              <a:buClrTx/>
              <a:buSzPct val="100000"/>
              <a:buFontTx/>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pPr>
            <a:endParaRPr kumimoji="0" lang="ru-RU" altLang="ru-RU" sz="2800" b="0" i="0" u="none" strike="noStrike" kern="1200" cap="none" spc="0" normalizeH="0" baseline="0" noProof="0" dirty="0">
              <a:ln>
                <a:noFill/>
              </a:ln>
              <a:solidFill>
                <a:srgbClr val="073E87"/>
              </a:solidFill>
              <a:effectLst/>
              <a:uLnTx/>
              <a:uFillTx/>
              <a:latin typeface="Times New Roman" panose="02020603050405020304" pitchFamily="18" charset="0"/>
              <a:ea typeface="+mn-ea"/>
              <a:cs typeface="Times New Roman" panose="02020603050405020304" pitchFamily="18" charset="0"/>
            </a:endParaRPr>
          </a:p>
        </p:txBody>
      </p:sp>
      <p:sp>
        <p:nvSpPr>
          <p:cNvPr id="59395" name="Text Box 2"/>
          <p:cNvSpPr txBox="1">
            <a:spLocks noChangeArrowheads="1"/>
          </p:cNvSpPr>
          <p:nvPr/>
        </p:nvSpPr>
        <p:spPr bwMode="auto">
          <a:xfrm>
            <a:off x="219423" y="188913"/>
            <a:ext cx="8745190" cy="11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lvl="0" algn="ctr" eaLnBrk="1" hangingPunct="1">
              <a:spcBef>
                <a:spcPct val="0"/>
              </a:spcBef>
              <a:spcAft>
                <a:spcPct val="0"/>
              </a:spcAft>
              <a:buClrTx/>
              <a:buSzPct val="100000"/>
              <a:buNone/>
            </a:pPr>
            <a:r>
              <a:rPr kumimoji="0" lang="ru-RU" altLang="ru-RU" sz="2000" b="0" i="0" u="none" strike="noStrike" kern="1200" cap="none" spc="0" normalizeH="0" baseline="0" noProof="0" dirty="0">
                <a:ln>
                  <a:noFill/>
                </a:ln>
                <a:solidFill>
                  <a:srgbClr val="5D2466"/>
                </a:solidFill>
                <a:effectLst/>
                <a:uLnTx/>
                <a:uFillTx/>
                <a:latin typeface="Candara" pitchFamily="32" charset="0"/>
                <a:ea typeface="+mn-ea"/>
              </a:rPr>
              <a:t>Муниципальная </a:t>
            </a:r>
            <a:r>
              <a:rPr lang="ru-RU" altLang="ru-RU" sz="2000" dirty="0">
                <a:solidFill>
                  <a:srgbClr val="5D2466"/>
                </a:solidFill>
                <a:latin typeface="Candara" pitchFamily="32" charset="0"/>
              </a:rPr>
              <a:t>программа «Энергосбережение и повышение энергетической эффективности на территории муниципального образования Красносельское на 2024 – 2026 годы и на период по 2028 год </a:t>
            </a:r>
            <a:endParaRPr kumimoji="0" lang="ru-RU" altLang="ru-RU" sz="2000" b="0" i="0" u="none" strike="noStrike" kern="1200" cap="none" spc="0" normalizeH="0" baseline="0" noProof="0" dirty="0">
              <a:ln>
                <a:noFill/>
              </a:ln>
              <a:solidFill>
                <a:srgbClr val="5D2466"/>
              </a:solidFill>
              <a:effectLst/>
              <a:uLnTx/>
              <a:uFillTx/>
              <a:latin typeface="Candara" pitchFamily="32" charset="0"/>
              <a:ea typeface="+mn-ea"/>
            </a:endParaRPr>
          </a:p>
        </p:txBody>
      </p:sp>
      <p:pic>
        <p:nvPicPr>
          <p:cNvPr id="2" name="Рисунок 1">
            <a:extLst>
              <a:ext uri="{FF2B5EF4-FFF2-40B4-BE49-F238E27FC236}">
                <a16:creationId xmlns:a16="http://schemas.microsoft.com/office/drawing/2014/main" id="{84B39EF4-3357-40E8-9704-B1FC395A29C1}"/>
              </a:ext>
            </a:extLst>
          </p:cNvPr>
          <p:cNvPicPr>
            <a:picLocks noChangeAspect="1"/>
          </p:cNvPicPr>
          <p:nvPr/>
        </p:nvPicPr>
        <p:blipFill>
          <a:blip r:embed="rId3"/>
          <a:stretch>
            <a:fillRect/>
          </a:stretch>
        </p:blipFill>
        <p:spPr>
          <a:xfrm>
            <a:off x="4263551" y="3413157"/>
            <a:ext cx="4701061" cy="3112187"/>
          </a:xfrm>
          <a:prstGeom prst="rect">
            <a:avLst/>
          </a:prstGeom>
        </p:spPr>
      </p:pic>
    </p:spTree>
    <p:extLst>
      <p:ext uri="{BB962C8B-B14F-4D97-AF65-F5344CB8AC3E}">
        <p14:creationId xmlns:p14="http://schemas.microsoft.com/office/powerpoint/2010/main" val="42515538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028" name="Picture 4" descr="https://pandia.ru/text/82/626/images/img6_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6858" y="4520561"/>
            <a:ext cx="1530244" cy="1683642"/>
          </a:xfrm>
          <a:prstGeom prst="rect">
            <a:avLst/>
          </a:prstGeom>
          <a:noFill/>
          <a:extLst>
            <a:ext uri="{909E8E84-426E-40DD-AFC4-6F175D3DCCD1}">
              <a14:hiddenFill xmlns:a14="http://schemas.microsoft.com/office/drawing/2010/main">
                <a:solidFill>
                  <a:srgbClr val="FFFFFF"/>
                </a:solidFill>
              </a14:hiddenFill>
            </a:ext>
          </a:extLst>
        </p:spPr>
      </p:pic>
      <p:sp>
        <p:nvSpPr>
          <p:cNvPr id="13" name="Овал 12"/>
          <p:cNvSpPr/>
          <p:nvPr/>
        </p:nvSpPr>
        <p:spPr>
          <a:xfrm>
            <a:off x="1331640" y="2276872"/>
            <a:ext cx="1871662" cy="1267253"/>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4560556" y="1574669"/>
            <a:ext cx="2234576" cy="1448402"/>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Стрелка вверх 8"/>
          <p:cNvSpPr/>
          <p:nvPr/>
        </p:nvSpPr>
        <p:spPr>
          <a:xfrm rot="1249337">
            <a:off x="4765809" y="3347688"/>
            <a:ext cx="699913" cy="1283426"/>
          </a:xfrm>
          <a:prstGeom prst="upArrow">
            <a:avLst>
              <a:gd name="adj1" fmla="val 47940"/>
              <a:gd name="adj2" fmla="val 45059"/>
            </a:avLst>
          </a:prstGeom>
          <a:solidFill>
            <a:srgbClr val="F0F6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Стрелка вверх 7"/>
          <p:cNvSpPr/>
          <p:nvPr/>
        </p:nvSpPr>
        <p:spPr>
          <a:xfrm rot="19221067">
            <a:off x="3270325" y="3276580"/>
            <a:ext cx="685900" cy="1433773"/>
          </a:xfrm>
          <a:prstGeom prst="upArrow">
            <a:avLst/>
          </a:prstGeom>
          <a:solidFill>
            <a:srgbClr val="F0F6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762" name="Text Box 17"/>
          <p:cNvSpPr txBox="1">
            <a:spLocks noChangeArrowheads="1"/>
          </p:cNvSpPr>
          <p:nvPr/>
        </p:nvSpPr>
        <p:spPr bwMode="auto">
          <a:xfrm>
            <a:off x="161925" y="323850"/>
            <a:ext cx="871378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Распределение межбюджетных трансфертов из бюджета </a:t>
            </a:r>
          </a:p>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муниципального образования Красносельское бюджету муниципального образования Юрьев-Польский район   в 2024 году по полномочиям</a:t>
            </a:r>
          </a:p>
        </p:txBody>
      </p:sp>
      <p:sp>
        <p:nvSpPr>
          <p:cNvPr id="74763" name="Text Box 18"/>
          <p:cNvSpPr txBox="1">
            <a:spLocks noChangeArrowheads="1"/>
          </p:cNvSpPr>
          <p:nvPr/>
        </p:nvSpPr>
        <p:spPr bwMode="auto">
          <a:xfrm>
            <a:off x="2555776" y="6093296"/>
            <a:ext cx="3887901"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600" dirty="0">
                <a:solidFill>
                  <a:srgbClr val="000000"/>
                </a:solidFill>
                <a:latin typeface="Tahoma" pitchFamily="32" charset="0"/>
              </a:rPr>
              <a:t>Бюджет муниципального образования </a:t>
            </a:r>
          </a:p>
          <a:p>
            <a:pPr algn="ctr" eaLnBrk="1" hangingPunct="1">
              <a:spcBef>
                <a:spcPct val="0"/>
              </a:spcBef>
              <a:spcAft>
                <a:spcPct val="0"/>
              </a:spcAft>
              <a:buClrTx/>
              <a:buSzPct val="100000"/>
              <a:buFontTx/>
              <a:buNone/>
            </a:pPr>
            <a:r>
              <a:rPr lang="ru-RU" altLang="ru-RU" sz="1600" dirty="0">
                <a:solidFill>
                  <a:srgbClr val="000000"/>
                </a:solidFill>
                <a:latin typeface="Tahoma" pitchFamily="32" charset="0"/>
              </a:rPr>
              <a:t>Красносельское</a:t>
            </a:r>
          </a:p>
        </p:txBody>
      </p:sp>
      <p:sp>
        <p:nvSpPr>
          <p:cNvPr id="74764" name="Text Box 19"/>
          <p:cNvSpPr txBox="1">
            <a:spLocks noChangeArrowheads="1"/>
          </p:cNvSpPr>
          <p:nvPr/>
        </p:nvSpPr>
        <p:spPr bwMode="auto">
          <a:xfrm rot="3000000">
            <a:off x="2555970" y="3518819"/>
            <a:ext cx="1641475"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r" eaLnBrk="1" hangingPunct="1">
              <a:spcBef>
                <a:spcPct val="0"/>
              </a:spcBef>
              <a:spcAft>
                <a:spcPct val="0"/>
              </a:spcAft>
              <a:buClrTx/>
              <a:buSzPct val="100000"/>
              <a:buFontTx/>
              <a:buNone/>
            </a:pPr>
            <a:r>
              <a:rPr lang="ru-RU" altLang="ru-RU" sz="1400" b="1" dirty="0">
                <a:solidFill>
                  <a:srgbClr val="000000"/>
                </a:solidFill>
                <a:latin typeface="Tahoma" pitchFamily="32" charset="0"/>
              </a:rPr>
              <a:t>189,0 </a:t>
            </a:r>
            <a:r>
              <a:rPr lang="ru-RU" altLang="ru-RU" sz="1400" b="1" dirty="0" err="1">
                <a:solidFill>
                  <a:srgbClr val="000000"/>
                </a:solidFill>
                <a:latin typeface="Tahoma" pitchFamily="32" charset="0"/>
              </a:rPr>
              <a:t>т.р</a:t>
            </a:r>
            <a:r>
              <a:rPr lang="ru-RU" altLang="ru-RU" sz="1400" b="1" dirty="0">
                <a:solidFill>
                  <a:srgbClr val="000000"/>
                </a:solidFill>
                <a:latin typeface="Tahoma" pitchFamily="32" charset="0"/>
              </a:rPr>
              <a:t>.</a:t>
            </a:r>
          </a:p>
        </p:txBody>
      </p:sp>
      <p:sp>
        <p:nvSpPr>
          <p:cNvPr id="74765" name="Text Box 20"/>
          <p:cNvSpPr txBox="1">
            <a:spLocks noChangeArrowheads="1"/>
          </p:cNvSpPr>
          <p:nvPr/>
        </p:nvSpPr>
        <p:spPr bwMode="auto">
          <a:xfrm rot="6551498">
            <a:off x="4394868" y="3838131"/>
            <a:ext cx="1438355" cy="31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r" eaLnBrk="1" hangingPunct="1">
              <a:spcBef>
                <a:spcPct val="0"/>
              </a:spcBef>
              <a:spcAft>
                <a:spcPct val="0"/>
              </a:spcAft>
              <a:buClrTx/>
              <a:buSzPct val="100000"/>
              <a:buFontTx/>
              <a:buNone/>
            </a:pPr>
            <a:r>
              <a:rPr lang="ru-RU" altLang="ru-RU" sz="1400" b="1" dirty="0">
                <a:solidFill>
                  <a:srgbClr val="000000"/>
                </a:solidFill>
                <a:latin typeface="Tahoma" pitchFamily="32" charset="0"/>
              </a:rPr>
              <a:t>37903,2 </a:t>
            </a:r>
            <a:r>
              <a:rPr lang="ru-RU" altLang="ru-RU" sz="1400" b="1" dirty="0" err="1">
                <a:solidFill>
                  <a:srgbClr val="000000"/>
                </a:solidFill>
                <a:latin typeface="Tahoma" pitchFamily="32" charset="0"/>
              </a:rPr>
              <a:t>т.р</a:t>
            </a:r>
            <a:r>
              <a:rPr lang="ru-RU" altLang="ru-RU" sz="1400" b="1" dirty="0">
                <a:solidFill>
                  <a:srgbClr val="000000"/>
                </a:solidFill>
                <a:latin typeface="Tahoma" pitchFamily="32" charset="0"/>
              </a:rPr>
              <a:t>.</a:t>
            </a:r>
            <a:endParaRPr lang="ru-RU" altLang="ru-RU" sz="1400" b="1" dirty="0">
              <a:solidFill>
                <a:srgbClr val="FF0000"/>
              </a:solidFill>
              <a:latin typeface="Tahoma" pitchFamily="32" charset="0"/>
            </a:endParaRPr>
          </a:p>
        </p:txBody>
      </p:sp>
      <p:sp>
        <p:nvSpPr>
          <p:cNvPr id="74769" name="Text Box 24"/>
          <p:cNvSpPr txBox="1">
            <a:spLocks noChangeArrowheads="1"/>
          </p:cNvSpPr>
          <p:nvPr/>
        </p:nvSpPr>
        <p:spPr bwMode="auto">
          <a:xfrm>
            <a:off x="1331640" y="2495551"/>
            <a:ext cx="1871662"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sz="1200" b="1" i="1" dirty="0"/>
              <a:t>Осуществление контроля за исполнением бюджета</a:t>
            </a:r>
            <a:endParaRPr lang="ru-RU" altLang="ru-RU" sz="1200" dirty="0">
              <a:solidFill>
                <a:srgbClr val="000000"/>
              </a:solidFill>
              <a:latin typeface="Tahoma" pitchFamily="32" charset="0"/>
            </a:endParaRPr>
          </a:p>
        </p:txBody>
      </p:sp>
      <p:sp>
        <p:nvSpPr>
          <p:cNvPr id="74770" name="Text Box 25"/>
          <p:cNvSpPr txBox="1">
            <a:spLocks noChangeArrowheads="1"/>
          </p:cNvSpPr>
          <p:nvPr/>
        </p:nvSpPr>
        <p:spPr bwMode="auto">
          <a:xfrm>
            <a:off x="4572001" y="1891732"/>
            <a:ext cx="2161990" cy="9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sz="1100" b="1" i="1" dirty="0"/>
              <a:t>Создание условий для организации досуга и обеспечения жителей  услугами организаций культуры</a:t>
            </a:r>
            <a:endParaRPr lang="ru-RU" altLang="ru-RU" sz="1800" dirty="0">
              <a:solidFill>
                <a:schemeClr val="tx1"/>
              </a:solidFill>
              <a:latin typeface="Tahoma" pitchFamily="32"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042988" y="1916113"/>
            <a:ext cx="7667625"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ts val="1800"/>
              </a:spcBef>
              <a:spcAft>
                <a:spcPct val="0"/>
              </a:spcAft>
              <a:buClrTx/>
              <a:buSzPct val="100000"/>
              <a:buFontTx/>
              <a:buNone/>
            </a:pPr>
            <a:r>
              <a:rPr lang="ru-RU" altLang="ru-RU" sz="3200" dirty="0">
                <a:solidFill>
                  <a:srgbClr val="073E87"/>
                </a:solidFill>
                <a:latin typeface="Candara" pitchFamily="32" charset="0"/>
              </a:rPr>
              <a:t>Дополнительная информация к проекту бюджета муниципального образования Красносельское на </a:t>
            </a:r>
            <a:r>
              <a:rPr lang="ru-RU" altLang="ru-RU" sz="3200" dirty="0">
                <a:solidFill>
                  <a:srgbClr val="073E87"/>
                </a:solidFill>
                <a:latin typeface="Times New Roman" pitchFamily="16" charset="0"/>
                <a:cs typeface="Times New Roman" pitchFamily="16" charset="0"/>
              </a:rPr>
              <a:t>2024 год </a:t>
            </a:r>
          </a:p>
        </p:txBody>
      </p:sp>
      <p:pic>
        <p:nvPicPr>
          <p:cNvPr id="7577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437063"/>
            <a:ext cx="2987675" cy="2160587"/>
          </a:xfrm>
          <a:prstGeom prst="rect">
            <a:avLst/>
          </a:prstGeom>
          <a:noFill/>
          <a:ln>
            <a:noFill/>
          </a:ln>
          <a:effectLst>
            <a:outerShdw dist="165240" dir="5400000" algn="ctr" rotWithShape="0">
              <a:srgbClr val="000000">
                <a:alpha val="8201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0898" name="Text Box 1"/>
          <p:cNvSpPr txBox="1">
            <a:spLocks noChangeArrowheads="1"/>
          </p:cNvSpPr>
          <p:nvPr/>
        </p:nvSpPr>
        <p:spPr bwMode="auto">
          <a:xfrm>
            <a:off x="457200" y="188640"/>
            <a:ext cx="8224838"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just" eaLnBrk="1" hangingPunct="1">
              <a:spcBef>
                <a:spcPct val="0"/>
              </a:spcBef>
              <a:spcAft>
                <a:spcPct val="0"/>
              </a:spcAft>
              <a:buClrTx/>
              <a:buSzPct val="100000"/>
              <a:buFontTx/>
              <a:buNone/>
            </a:pPr>
            <a:endParaRPr lang="ru-RU" altLang="ru-RU" sz="2000" dirty="0">
              <a:solidFill>
                <a:srgbClr val="7030A0"/>
              </a:solidFill>
              <a:latin typeface="Times New Roman" pitchFamily="16" charset="0"/>
              <a:cs typeface="Times New Roman" pitchFamily="16" charset="0"/>
            </a:endParaRPr>
          </a:p>
          <a:p>
            <a:pPr lvl="0" algn="ctr" eaLnBrk="1" hangingPunct="1">
              <a:spcBef>
                <a:spcPct val="0"/>
              </a:spcBef>
              <a:spcAft>
                <a:spcPct val="0"/>
              </a:spcAft>
              <a:buClr>
                <a:srgbClr val="000000"/>
              </a:buClr>
              <a:buSzPct val="100000"/>
              <a:buNone/>
              <a:tabLst/>
              <a:defRPr/>
            </a:pPr>
            <a:r>
              <a:rPr lang="ru-RU" sz="1800" b="1" dirty="0">
                <a:solidFill>
                  <a:srgbClr val="7030A0"/>
                </a:solidFill>
                <a:latin typeface="Times New Roman" pitchFamily="18" charset="0"/>
                <a:cs typeface="Times New Roman" pitchFamily="18" charset="0"/>
              </a:rPr>
              <a:t>Уважаемые жители </a:t>
            </a:r>
          </a:p>
          <a:p>
            <a:pPr lvl="0" algn="ctr" eaLnBrk="1" hangingPunct="1">
              <a:spcBef>
                <a:spcPct val="0"/>
              </a:spcBef>
              <a:spcAft>
                <a:spcPct val="0"/>
              </a:spcAft>
              <a:buClr>
                <a:srgbClr val="000000"/>
              </a:buClr>
              <a:buSzPct val="100000"/>
              <a:buNone/>
              <a:tabLst/>
              <a:defRPr/>
            </a:pPr>
            <a:r>
              <a:rPr lang="ru-RU" sz="1800" b="1" dirty="0">
                <a:solidFill>
                  <a:srgbClr val="7030A0"/>
                </a:solidFill>
                <a:latin typeface="Times New Roman" pitchFamily="18" charset="0"/>
                <a:cs typeface="Times New Roman" pitchFamily="18" charset="0"/>
              </a:rPr>
              <a:t>муниципального образования Красносельское Юрьев-Польского района!</a:t>
            </a:r>
          </a:p>
          <a:p>
            <a:pPr lvl="0" algn="ctr" eaLnBrk="1" hangingPunct="1">
              <a:spcBef>
                <a:spcPct val="0"/>
              </a:spcBef>
              <a:spcAft>
                <a:spcPct val="0"/>
              </a:spcAft>
              <a:buClr>
                <a:srgbClr val="000000"/>
              </a:buClr>
              <a:buSzPct val="100000"/>
              <a:buNone/>
              <a:tabLst/>
              <a:defRPr/>
            </a:pPr>
            <a:r>
              <a:rPr lang="ru-RU" sz="1800" dirty="0">
                <a:solidFill>
                  <a:srgbClr val="7030A0"/>
                </a:solidFill>
                <a:latin typeface="Times New Roman" pitchFamily="18" charset="0"/>
                <a:cs typeface="Times New Roman" pitchFamily="18" charset="0"/>
              </a:rPr>
              <a:t>          </a:t>
            </a:r>
          </a:p>
          <a:p>
            <a:pPr lvl="0" algn="ctr" eaLnBrk="1" hangingPunct="1">
              <a:spcBef>
                <a:spcPct val="0"/>
              </a:spcBef>
              <a:spcAft>
                <a:spcPct val="0"/>
              </a:spcAft>
              <a:buClr>
                <a:srgbClr val="000000"/>
              </a:buClr>
              <a:buSzPct val="100000"/>
              <a:buNone/>
              <a:tabLst/>
              <a:defRPr/>
            </a:pPr>
            <a:endParaRPr lang="ru-RU" sz="1800" dirty="0">
              <a:solidFill>
                <a:srgbClr val="7030A0"/>
              </a:solidFill>
              <a:latin typeface="Times New Roman" pitchFamily="18" charset="0"/>
              <a:cs typeface="Times New Roman" pitchFamily="18" charset="0"/>
            </a:endParaRPr>
          </a:p>
          <a:p>
            <a:pPr lvl="0" algn="just" eaLnBrk="1" hangingPunct="1">
              <a:spcBef>
                <a:spcPct val="0"/>
              </a:spcBef>
              <a:spcAft>
                <a:spcPct val="0"/>
              </a:spcAft>
              <a:buClr>
                <a:srgbClr val="000000"/>
              </a:buClr>
              <a:buSzPct val="100000"/>
              <a:buNone/>
              <a:tabLst/>
              <a:defRPr/>
            </a:pPr>
            <a:r>
              <a:rPr lang="ru-RU" sz="1800" dirty="0">
                <a:solidFill>
                  <a:srgbClr val="7030A0"/>
                </a:solidFill>
                <a:latin typeface="Times New Roman" pitchFamily="18" charset="0"/>
                <a:cs typeface="Times New Roman" pitchFamily="18" charset="0"/>
              </a:rPr>
              <a:t>        Обращаем Ваше внимание на то, что </a:t>
            </a:r>
            <a:r>
              <a:rPr lang="ru-RU" sz="1800" u="sng" dirty="0">
                <a:solidFill>
                  <a:srgbClr val="7030A0"/>
                </a:solidFill>
                <a:latin typeface="Times New Roman" pitchFamily="18" charset="0"/>
                <a:cs typeface="Times New Roman" pitchFamily="18" charset="0"/>
              </a:rPr>
              <a:t>бюджет для граждан </a:t>
            </a:r>
            <a:r>
              <a:rPr lang="ru-RU" altLang="ru-RU" sz="1800" dirty="0">
                <a:solidFill>
                  <a:srgbClr val="7030A0"/>
                </a:solidFill>
                <a:latin typeface="Times New Roman" pitchFamily="16" charset="0"/>
                <a:cs typeface="Times New Roman" pitchFamily="16" charset="0"/>
              </a:rPr>
              <a:t>на  2024  год </a:t>
            </a:r>
            <a:r>
              <a:rPr lang="ru-RU" sz="1800" dirty="0">
                <a:solidFill>
                  <a:srgbClr val="7030A0"/>
                </a:solidFill>
                <a:latin typeface="Times New Roman" pitchFamily="18" charset="0"/>
                <a:cs typeface="Times New Roman" pitchFamily="18" charset="0"/>
              </a:rPr>
              <a:t>составлен по решению Совета народных депутатов муниципального образования Юрьев-Польский район от 22.12.2023 года №41 «О бюджете муниципального образования Красносельское Юрьев-Польского района </a:t>
            </a:r>
            <a:r>
              <a:rPr lang="ru-RU" altLang="ru-RU" sz="1800" dirty="0">
                <a:solidFill>
                  <a:srgbClr val="7030A0"/>
                </a:solidFill>
                <a:latin typeface="Times New Roman" pitchFamily="16" charset="0"/>
                <a:cs typeface="Times New Roman" pitchFamily="16" charset="0"/>
              </a:rPr>
              <a:t>на  2024  год</a:t>
            </a:r>
            <a:r>
              <a:rPr lang="ru-RU" sz="1800" dirty="0">
                <a:solidFill>
                  <a:srgbClr val="7030A0"/>
                </a:solidFill>
                <a:latin typeface="Times New Roman" pitchFamily="18" charset="0"/>
                <a:cs typeface="Times New Roman" pitchFamily="18" charset="0"/>
              </a:rPr>
              <a:t>» и носит ознакомительный и осведомительный характер.</a:t>
            </a:r>
          </a:p>
          <a:p>
            <a:pPr algn="just" eaLnBrk="1" hangingPunct="1">
              <a:spcBef>
                <a:spcPct val="0"/>
              </a:spcBef>
              <a:spcAft>
                <a:spcPct val="0"/>
              </a:spcAft>
              <a:buClrTx/>
              <a:buSzPct val="100000"/>
              <a:buFontTx/>
              <a:buNone/>
            </a:pPr>
            <a:endParaRPr lang="ru-RU" altLang="ru-RU" sz="2000" dirty="0">
              <a:solidFill>
                <a:srgbClr val="7030A0"/>
              </a:solidFill>
              <a:latin typeface="Times New Roman" pitchFamily="16" charset="0"/>
              <a:cs typeface="Times New Roman" pitchFamily="16" charset="0"/>
            </a:endParaRPr>
          </a:p>
          <a:p>
            <a:pPr algn="just"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 </a:t>
            </a:r>
            <a:br>
              <a:rPr lang="ru-RU" altLang="ru-RU" sz="2000" dirty="0">
                <a:solidFill>
                  <a:srgbClr val="7030A0"/>
                </a:solidFill>
                <a:latin typeface="Times New Roman" pitchFamily="16" charset="0"/>
                <a:cs typeface="Times New Roman" pitchFamily="16" charset="0"/>
              </a:rPr>
            </a:br>
            <a:endParaRPr lang="ru-RU" altLang="ru-RU" sz="2000" dirty="0">
              <a:solidFill>
                <a:srgbClr val="7030A0"/>
              </a:solidFill>
              <a:latin typeface="Times New Roman" pitchFamily="16" charset="0"/>
              <a:cs typeface="Times New Roman" pitchFamily="16" charset="0"/>
            </a:endParaRPr>
          </a:p>
        </p:txBody>
      </p:sp>
      <p:sp>
        <p:nvSpPr>
          <p:cNvPr id="80899" name="Text Box 2"/>
          <p:cNvSpPr txBox="1">
            <a:spLocks noChangeArrowheads="1"/>
          </p:cNvSpPr>
          <p:nvPr/>
        </p:nvSpPr>
        <p:spPr bwMode="auto">
          <a:xfrm>
            <a:off x="457200" y="2780928"/>
            <a:ext cx="8307191"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2900" indent="-339725"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9pPr>
          </a:lstStyle>
          <a:p>
            <a:pPr eaLnBrk="1" hangingPunct="1">
              <a:spcBef>
                <a:spcPts val="600"/>
              </a:spcBef>
              <a:spcAft>
                <a:spcPct val="0"/>
              </a:spcAft>
              <a:buClrTx/>
              <a:buSzPct val="100000"/>
              <a:buFontTx/>
              <a:buNone/>
            </a:pPr>
            <a:r>
              <a:rPr lang="ru-RU" altLang="ru-RU" sz="2000" dirty="0">
                <a:solidFill>
                  <a:srgbClr val="073E87"/>
                </a:solidFill>
                <a:latin typeface="Times New Roman" pitchFamily="16" charset="0"/>
                <a:cs typeface="Times New Roman" pitchFamily="16" charset="0"/>
              </a:rPr>
              <a:t>                </a:t>
            </a:r>
          </a:p>
          <a:p>
            <a:pPr marL="0" indent="3175" algn="just" eaLnBrk="1" hangingPunct="1">
              <a:spcBef>
                <a:spcPts val="600"/>
              </a:spcBef>
              <a:spcAft>
                <a:spcPct val="0"/>
              </a:spcAft>
              <a:buClrTx/>
              <a:buSzPct val="100000"/>
              <a:buFontTx/>
              <a:buNone/>
            </a:pPr>
            <a:r>
              <a:rPr lang="ru-RU" sz="1800" dirty="0">
                <a:solidFill>
                  <a:prstClr val="black"/>
                </a:solidFill>
                <a:latin typeface="Times New Roman" pitchFamily="18" charset="0"/>
                <a:cs typeface="Times New Roman" pitchFamily="18" charset="0"/>
              </a:rPr>
              <a:t>        </a:t>
            </a:r>
            <a:r>
              <a:rPr lang="ru-RU" sz="1800" dirty="0">
                <a:solidFill>
                  <a:srgbClr val="7030A0"/>
                </a:solidFill>
                <a:latin typeface="Times New Roman" pitchFamily="18" charset="0"/>
                <a:cs typeface="Times New Roman" pitchFamily="18" charset="0"/>
              </a:rPr>
              <a:t>С утвержденным решением Совета народных депутатов муниципального образования Красносельское Юрьев-Польского района «О бюджете муниципального образования Красносельское Юрьев-Польского района </a:t>
            </a:r>
            <a:r>
              <a:rPr lang="ru-RU" altLang="ru-RU" sz="1800" dirty="0">
                <a:solidFill>
                  <a:srgbClr val="7030A0"/>
                </a:solidFill>
                <a:latin typeface="Times New Roman" pitchFamily="16" charset="0"/>
                <a:cs typeface="Times New Roman" pitchFamily="16" charset="0"/>
              </a:rPr>
              <a:t>на  2024  год</a:t>
            </a:r>
            <a:r>
              <a:rPr lang="ru-RU" sz="1800" dirty="0">
                <a:solidFill>
                  <a:srgbClr val="7030A0"/>
                </a:solidFill>
                <a:latin typeface="Times New Roman" pitchFamily="18" charset="0"/>
                <a:cs typeface="Times New Roman" pitchFamily="18" charset="0"/>
              </a:rPr>
              <a:t>» можно ознакомится на официальном сайте муниципального образования Красносельское».</a:t>
            </a:r>
            <a:endParaRPr lang="ru-RU" altLang="ru-RU" sz="2000" dirty="0">
              <a:solidFill>
                <a:srgbClr val="7030A0"/>
              </a:solidFill>
              <a:latin typeface="Times New Roman" pitchFamily="16" charset="0"/>
              <a:cs typeface="Times New Roman" pitchFamily="16" charset="0"/>
            </a:endParaRPr>
          </a:p>
          <a:p>
            <a:pPr marL="0" indent="3175" algn="just" eaLnBrk="1" hangingPunct="1">
              <a:spcBef>
                <a:spcPts val="600"/>
              </a:spcBef>
              <a:spcAft>
                <a:spcPct val="0"/>
              </a:spcAft>
              <a:buClrTx/>
              <a:buSzPct val="100000"/>
              <a:buFontTx/>
              <a:buNone/>
              <a:tabLst>
                <a:tab pos="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altLang="ru-RU" sz="2000" dirty="0">
                <a:solidFill>
                  <a:srgbClr val="073E87"/>
                </a:solidFill>
                <a:latin typeface="Times New Roman" pitchFamily="16" charset="0"/>
                <a:cs typeface="Times New Roman" pitchFamily="16" charset="0"/>
              </a:rPr>
              <a:t>        </a:t>
            </a:r>
            <a:r>
              <a:rPr lang="ru-RU" altLang="ru-RU" sz="2000" dirty="0">
                <a:solidFill>
                  <a:srgbClr val="7030A0"/>
                </a:solidFill>
                <a:latin typeface="Times New Roman" pitchFamily="16" charset="0"/>
                <a:cs typeface="Times New Roman" pitchFamily="16" charset="0"/>
              </a:rPr>
              <a:t>Также б</a:t>
            </a:r>
            <a:r>
              <a:rPr lang="ru-RU" altLang="ru-RU" sz="1800" dirty="0">
                <a:solidFill>
                  <a:srgbClr val="7030A0"/>
                </a:solidFill>
                <a:latin typeface="Times New Roman" pitchFamily="16" charset="0"/>
                <a:cs typeface="Times New Roman" pitchFamily="16" charset="0"/>
              </a:rPr>
              <a:t>юджет муниципального образования Красносельское на  2024 год опубликован в официальном выпуске газеты «Вестник </a:t>
            </a:r>
            <a:r>
              <a:rPr lang="ru-RU" altLang="ru-RU" sz="1800" dirty="0" err="1">
                <a:solidFill>
                  <a:srgbClr val="7030A0"/>
                </a:solidFill>
                <a:latin typeface="Times New Roman" pitchFamily="16" charset="0"/>
                <a:cs typeface="Times New Roman" pitchFamily="16" charset="0"/>
              </a:rPr>
              <a:t>Ополья</a:t>
            </a:r>
            <a:r>
              <a:rPr lang="ru-RU" altLang="ru-RU" sz="1800" dirty="0">
                <a:solidFill>
                  <a:srgbClr val="7030A0"/>
                </a:solidFill>
                <a:latin typeface="Times New Roman" pitchFamily="16" charset="0"/>
                <a:cs typeface="Times New Roman" pitchFamily="16" charset="0"/>
              </a:rPr>
              <a:t>» от 29 декабря 2023 года № 111.     </a:t>
            </a:r>
          </a:p>
          <a:p>
            <a:pPr eaLnBrk="1" hangingPunct="1">
              <a:spcBef>
                <a:spcPts val="600"/>
              </a:spcBef>
              <a:spcAft>
                <a:spcPct val="0"/>
              </a:spcAft>
              <a:buClrTx/>
              <a:buSzPct val="100000"/>
              <a:buFontTx/>
              <a:buNone/>
            </a:pPr>
            <a:endParaRPr lang="ru-RU" altLang="ru-RU" sz="1800" dirty="0">
              <a:solidFill>
                <a:srgbClr val="073E87"/>
              </a:solidFill>
              <a:latin typeface="Times New Roman" pitchFamily="16" charset="0"/>
              <a:cs typeface="Times New Roman" pitchFamily="16" charset="0"/>
            </a:endParaRPr>
          </a:p>
        </p:txBody>
      </p:sp>
      <p:pic>
        <p:nvPicPr>
          <p:cNvPr id="2" name="Рисунок 1">
            <a:extLst>
              <a:ext uri="{FF2B5EF4-FFF2-40B4-BE49-F238E27FC236}">
                <a16:creationId xmlns:a16="http://schemas.microsoft.com/office/drawing/2014/main" id="{F93977F2-9273-446E-9970-89B24D278791}"/>
              </a:ext>
            </a:extLst>
          </p:cNvPr>
          <p:cNvPicPr>
            <a:picLocks noChangeAspect="1"/>
          </p:cNvPicPr>
          <p:nvPr/>
        </p:nvPicPr>
        <p:blipFill>
          <a:blip r:embed="rId3"/>
          <a:stretch>
            <a:fillRect/>
          </a:stretch>
        </p:blipFill>
        <p:spPr>
          <a:xfrm>
            <a:off x="6732240" y="5358799"/>
            <a:ext cx="2231329" cy="1432684"/>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1922" name="Text Box 1"/>
          <p:cNvSpPr txBox="1">
            <a:spLocks noChangeArrowheads="1"/>
          </p:cNvSpPr>
          <p:nvPr/>
        </p:nvSpPr>
        <p:spPr bwMode="auto">
          <a:xfrm>
            <a:off x="462756" y="180698"/>
            <a:ext cx="82184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500">
                <a:solidFill>
                  <a:srgbClr val="000000"/>
                </a:solidFill>
                <a:latin typeface="Candara" pitchFamily="32" charset="0"/>
              </a:rPr>
              <a:t>Список источников и литературы</a:t>
            </a:r>
          </a:p>
        </p:txBody>
      </p:sp>
      <p:sp>
        <p:nvSpPr>
          <p:cNvPr id="81923" name="Rectangle 2"/>
          <p:cNvSpPr>
            <a:spLocks noChangeArrowheads="1"/>
          </p:cNvSpPr>
          <p:nvPr/>
        </p:nvSpPr>
        <p:spPr bwMode="auto">
          <a:xfrm>
            <a:off x="0" y="677380"/>
            <a:ext cx="8964613" cy="634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just" eaLnBrk="1" hangingPunct="1">
              <a:spcBef>
                <a:spcPct val="0"/>
              </a:spcBef>
              <a:spcAft>
                <a:spcPct val="0"/>
              </a:spcAft>
              <a:buClrTx/>
              <a:buSzPct val="100000"/>
              <a:buFontTx/>
              <a:buNone/>
            </a:pPr>
            <a:r>
              <a:rPr lang="ru-RU" altLang="ru-RU" sz="1400" dirty="0">
                <a:solidFill>
                  <a:srgbClr val="000000"/>
                </a:solidFill>
                <a:latin typeface="Times New Roman" pitchFamily="16" charset="0"/>
                <a:cs typeface="Times New Roman" pitchFamily="16" charset="0"/>
              </a:rPr>
              <a:t>1.Конституция Российской Федерации (принята всенародным голосованием 12.12.1993 с изменениями одобренными в ходе общероссийского голосования 01.07.2020 года). Собрание законодательства РФ. 2009. № 4. - ст. 445. </a:t>
            </a:r>
          </a:p>
          <a:p>
            <a:pPr algn="just" eaLnBrk="1" hangingPunct="1">
              <a:spcBef>
                <a:spcPct val="0"/>
              </a:spcBef>
              <a:spcAft>
                <a:spcPct val="0"/>
              </a:spcAft>
              <a:buClrTx/>
              <a:buSzPct val="100000"/>
              <a:buFontTx/>
              <a:buNone/>
            </a:pPr>
            <a:r>
              <a:rPr lang="ru-RU" altLang="ru-RU" sz="1400" dirty="0">
                <a:solidFill>
                  <a:srgbClr val="000000"/>
                </a:solidFill>
                <a:latin typeface="Times New Roman" pitchFamily="16" charset="0"/>
                <a:cs typeface="Times New Roman" pitchFamily="16" charset="0"/>
              </a:rPr>
              <a:t>2.Бюджетный кодекс Российской Федерации от 31.07.1998 № 145-ФЗ. Собрание законодательства РФ. 1998. № 31. - ст. 3823. </a:t>
            </a:r>
          </a:p>
          <a:p>
            <a:pPr algn="just" eaLnBrk="1" hangingPunct="1">
              <a:spcBef>
                <a:spcPct val="0"/>
              </a:spcBef>
              <a:spcAft>
                <a:spcPct val="0"/>
              </a:spcAft>
              <a:buClrTx/>
              <a:buSzPct val="100000"/>
              <a:buFontTx/>
              <a:buNone/>
            </a:pPr>
            <a:r>
              <a:rPr lang="ru-RU" altLang="ru-RU" sz="1400" dirty="0">
                <a:solidFill>
                  <a:srgbClr val="000000"/>
                </a:solidFill>
                <a:latin typeface="Times New Roman" pitchFamily="16" charset="0"/>
                <a:cs typeface="Times New Roman" pitchFamily="16" charset="0"/>
              </a:rPr>
              <a:t>3.Налоговый кодекс Российской Федерации (часть первая) от 31.07.1998 № 146-ФЗ. Собрание законодательства РФ. 1998. № 31. - ст. 3824. </a:t>
            </a:r>
          </a:p>
          <a:p>
            <a:pPr algn="just" eaLnBrk="1" hangingPunct="1">
              <a:spcBef>
                <a:spcPct val="0"/>
              </a:spcBef>
              <a:spcAft>
                <a:spcPct val="0"/>
              </a:spcAft>
              <a:buClrTx/>
              <a:buSzPct val="100000"/>
              <a:buFontTx/>
              <a:buNone/>
            </a:pPr>
            <a:r>
              <a:rPr lang="ru-RU" altLang="ru-RU" sz="1400" dirty="0">
                <a:solidFill>
                  <a:srgbClr val="000000"/>
                </a:solidFill>
                <a:latin typeface="Times New Roman" pitchFamily="16" charset="0"/>
                <a:cs typeface="Times New Roman" pitchFamily="16" charset="0"/>
              </a:rPr>
              <a:t>4.Налоговый кодекс Российской Федерации (часть вторая) от 05.08.2000 № 117-ФЗ. Собрание законодательства РФ. 2000. № 32. - ст. 3340. </a:t>
            </a:r>
          </a:p>
          <a:p>
            <a:pPr algn="just" eaLnBrk="1" hangingPunct="1">
              <a:spcBef>
                <a:spcPct val="0"/>
              </a:spcBef>
              <a:spcAft>
                <a:spcPct val="0"/>
              </a:spcAft>
              <a:buClrTx/>
              <a:buSzPct val="100000"/>
              <a:buFontTx/>
              <a:buNone/>
            </a:pPr>
            <a:r>
              <a:rPr lang="ru-RU" altLang="ru-RU" sz="1400" dirty="0">
                <a:solidFill>
                  <a:srgbClr val="000000"/>
                </a:solidFill>
                <a:latin typeface="Times New Roman" pitchFamily="16" charset="0"/>
                <a:cs typeface="Times New Roman" pitchFamily="16" charset="0"/>
              </a:rPr>
              <a:t>5.Федеральный Закон от 06.10.2003 № 131-ФЗ «Об общих принципах организации местного самоуправления в Российской Федерации». Собрание законодательства РФ. 2003. № 40. - ст. 3822. </a:t>
            </a:r>
          </a:p>
          <a:p>
            <a:pPr algn="just" eaLnBrk="1" hangingPunct="1">
              <a:spcBef>
                <a:spcPct val="0"/>
              </a:spcBef>
              <a:spcAft>
                <a:spcPct val="0"/>
              </a:spcAft>
              <a:buClrTx/>
              <a:buSzPct val="100000"/>
              <a:buFontTx/>
              <a:buNone/>
            </a:pPr>
            <a:r>
              <a:rPr lang="ru-RU" altLang="ru-RU" sz="1400" dirty="0">
                <a:solidFill>
                  <a:srgbClr val="000000"/>
                </a:solidFill>
                <a:latin typeface="Times New Roman" pitchFamily="16" charset="0"/>
                <a:cs typeface="Times New Roman" pitchFamily="16" charset="0"/>
              </a:rPr>
              <a:t>6.Приказ Министерства финансов Российской Федерации от 22 сентября 2015 г. № 145н «Об утверждении Методических рекомендаций по представлению бюджетов субъектов Российской Федерации и местных бюджетов и отчетов об их исполнении в доступной для граждан форме». </a:t>
            </a:r>
          </a:p>
          <a:p>
            <a:pPr algn="just" eaLnBrk="1" hangingPunct="1">
              <a:spcBef>
                <a:spcPct val="0"/>
              </a:spcBef>
              <a:spcAft>
                <a:spcPct val="0"/>
              </a:spcAft>
              <a:buClrTx/>
              <a:buSzPct val="100000"/>
              <a:buFontTx/>
              <a:buNone/>
            </a:pPr>
            <a:r>
              <a:rPr lang="ru-RU" altLang="ru-RU" sz="1400" dirty="0">
                <a:solidFill>
                  <a:srgbClr val="000000"/>
                </a:solidFill>
                <a:latin typeface="Times New Roman" pitchFamily="16" charset="0"/>
                <a:cs typeface="Times New Roman" pitchFamily="16" charset="0"/>
              </a:rPr>
              <a:t>7.Закон Владимирской области от 10.10.2005 № 139-ОЗ «О межбюджетных отношениях во Владимирской области». Владимирские ведомости. 2005. № 316-319, 327-334 .</a:t>
            </a:r>
          </a:p>
          <a:p>
            <a:pPr algn="just" eaLnBrk="1" hangingPunct="1">
              <a:spcBef>
                <a:spcPct val="0"/>
              </a:spcBef>
              <a:spcAft>
                <a:spcPct val="0"/>
              </a:spcAft>
              <a:buClrTx/>
              <a:buSzPct val="100000"/>
              <a:buFontTx/>
              <a:buNone/>
            </a:pPr>
            <a:r>
              <a:rPr lang="ru-RU" altLang="ru-RU" sz="1400" dirty="0">
                <a:solidFill>
                  <a:srgbClr val="000000"/>
                </a:solidFill>
                <a:latin typeface="Times New Roman" pitchFamily="16" charset="0"/>
                <a:cs typeface="Times New Roman" pitchFamily="16" charset="0"/>
              </a:rPr>
              <a:t>8.Решение Совета народных депутатов МО Красносельское Юрьев-Польского района от 15.04.2014 №15 «Об утверждении Положения о бюджетном процессе в муниципальном образовании Красносельское» </a:t>
            </a:r>
          </a:p>
          <a:p>
            <a:pPr algn="just" eaLnBrk="1" hangingPunct="1">
              <a:spcBef>
                <a:spcPct val="0"/>
              </a:spcBef>
              <a:spcAft>
                <a:spcPct val="0"/>
              </a:spcAft>
              <a:buClrTx/>
              <a:buSzPct val="100000"/>
              <a:buFontTx/>
              <a:buNone/>
            </a:pPr>
            <a:r>
              <a:rPr lang="ru-RU" altLang="ru-RU" sz="1400" dirty="0">
                <a:solidFill>
                  <a:srgbClr val="000000"/>
                </a:solidFill>
                <a:latin typeface="Times New Roman" pitchFamily="16" charset="0"/>
                <a:cs typeface="Times New Roman" pitchFamily="16" charset="0"/>
              </a:rPr>
              <a:t>9.Постановление администрации муниципального образования Красносельское Юрьев-Польского района от 12.08.2020 № 77а «Об утверждении Положения о составлении и публикации документа (информационного ресурса) «Бюджет для граждан». </a:t>
            </a:r>
          </a:p>
          <a:p>
            <a:pPr algn="just" eaLnBrk="1" hangingPunct="1">
              <a:spcBef>
                <a:spcPct val="0"/>
              </a:spcBef>
              <a:spcAft>
                <a:spcPct val="0"/>
              </a:spcAft>
              <a:buClrTx/>
              <a:buSzPct val="100000"/>
              <a:buFontTx/>
              <a:buNone/>
            </a:pPr>
            <a:r>
              <a:rPr lang="ru-RU" altLang="ru-RU" sz="1400" dirty="0">
                <a:solidFill>
                  <a:srgbClr val="000000"/>
                </a:solidFill>
                <a:latin typeface="Times New Roman" pitchFamily="16" charset="0"/>
                <a:cs typeface="Times New Roman" pitchFamily="16" charset="0"/>
              </a:rPr>
              <a:t>10. Постановление администрации муниципального образования Красносельское Юрьев-Польского района от 03.08.2016 № 338 «О порядке составления проекта бюджета муниципального образования Красносельское Юрьев-Польского района на очередной финансовый год»</a:t>
            </a:r>
          </a:p>
          <a:p>
            <a:pPr algn="just" eaLnBrk="1" hangingPunct="1">
              <a:spcBef>
                <a:spcPct val="0"/>
              </a:spcBef>
              <a:spcAft>
                <a:spcPct val="0"/>
              </a:spcAft>
              <a:buClrTx/>
              <a:buSzPct val="100000"/>
              <a:buFontTx/>
              <a:buNone/>
            </a:pPr>
            <a:r>
              <a:rPr lang="ru-RU" altLang="ru-RU" sz="1400" dirty="0">
                <a:solidFill>
                  <a:srgbClr val="000000"/>
                </a:solidFill>
                <a:latin typeface="Times New Roman" pitchFamily="16" charset="0"/>
                <a:cs typeface="Times New Roman" pitchFamily="16" charset="0"/>
              </a:rPr>
              <a:t>11. Постановление администрации муниципального образования Красносельское Юрьев-Польского района от 24.08.2016 № 376 «Об утверждении методики прогнозирования поступлений доходов в бюджет муниципального образования Красносельское».</a:t>
            </a:r>
          </a:p>
          <a:p>
            <a:pPr algn="just" eaLnBrk="1" hangingPunct="1">
              <a:spcBef>
                <a:spcPct val="0"/>
              </a:spcBef>
              <a:spcAft>
                <a:spcPct val="0"/>
              </a:spcAft>
              <a:buClrTx/>
              <a:buSzPct val="100000"/>
              <a:buFontTx/>
              <a:buNone/>
            </a:pPr>
            <a:endParaRPr lang="ru-RU" altLang="ru-RU" sz="1400" dirty="0">
              <a:solidFill>
                <a:srgbClr val="0A1703"/>
              </a:solidFill>
              <a:latin typeface="Times New Roman" pitchFamily="16" charset="0"/>
              <a:cs typeface="Times New Roman" pitchFamily="1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042988" y="377825"/>
            <a:ext cx="75723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7030A0"/>
                </a:solidFill>
                <a:latin typeface="Times New Roman" pitchFamily="16" charset="0"/>
                <a:cs typeface="Times New Roman" pitchFamily="16" charset="0"/>
              </a:rPr>
              <a:t>Гражданин, его участие в бюджетном процессе</a:t>
            </a:r>
          </a:p>
        </p:txBody>
      </p:sp>
      <p:sp>
        <p:nvSpPr>
          <p:cNvPr id="10243" name="AutoShape 2"/>
          <p:cNvSpPr>
            <a:spLocks noChangeArrowheads="1"/>
          </p:cNvSpPr>
          <p:nvPr/>
        </p:nvSpPr>
        <p:spPr bwMode="auto">
          <a:xfrm>
            <a:off x="255540" y="4331494"/>
            <a:ext cx="2016125" cy="1706563"/>
          </a:xfrm>
          <a:prstGeom prst="roundRect">
            <a:avLst>
              <a:gd name="adj" fmla="val 16667"/>
            </a:avLst>
          </a:prstGeom>
          <a:solidFill>
            <a:schemeClr val="accent4">
              <a:lumMod val="60000"/>
              <a:lumOff val="40000"/>
            </a:schemeClr>
          </a:solidFill>
          <a:ln w="936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u="sng" dirty="0">
                <a:solidFill>
                  <a:srgbClr val="000000"/>
                </a:solidFill>
                <a:latin typeface="Times New Roman" panose="02020603050405020304" pitchFamily="18" charset="0"/>
                <a:cs typeface="Times New Roman" panose="02020603050405020304" pitchFamily="18" charset="0"/>
              </a:rPr>
              <a:t>Гражданин </a:t>
            </a:r>
          </a:p>
          <a:p>
            <a:pPr algn="ctr" eaLnBrk="1" hangingPunct="1">
              <a:buClrTx/>
              <a:buFontTx/>
              <a:buNone/>
              <a:defRPr/>
            </a:pPr>
            <a:r>
              <a:rPr lang="ru-RU" altLang="ru-RU" sz="1400" u="sng" dirty="0">
                <a:solidFill>
                  <a:srgbClr val="000000"/>
                </a:solidFill>
                <a:latin typeface="Times New Roman" panose="02020603050405020304" pitchFamily="18" charset="0"/>
                <a:cs typeface="Times New Roman" panose="02020603050405020304" pitchFamily="18" charset="0"/>
              </a:rPr>
              <a:t>как налогоплательщик</a:t>
            </a:r>
          </a:p>
          <a:p>
            <a:pPr algn="ctr" eaLnBrk="1" hangingPunct="1">
              <a:buClrTx/>
              <a:buFontTx/>
              <a:buNone/>
              <a:defRPr/>
            </a:pPr>
            <a:r>
              <a:rPr lang="ru-RU" altLang="ru-RU" sz="1400" dirty="0">
                <a:solidFill>
                  <a:srgbClr val="000000"/>
                </a:solidFill>
                <a:latin typeface="Times New Roman" panose="02020603050405020304" pitchFamily="18" charset="0"/>
                <a:cs typeface="Times New Roman" panose="02020603050405020304" pitchFamily="18" charset="0"/>
              </a:rPr>
              <a:t>(помогает</a:t>
            </a:r>
          </a:p>
          <a:p>
            <a:pPr algn="ctr" eaLnBrk="1" hangingPunct="1">
              <a:buClrTx/>
              <a:buFontTx/>
              <a:buNone/>
              <a:defRPr/>
            </a:pPr>
            <a:r>
              <a:rPr lang="ru-RU" altLang="ru-RU" sz="1400" dirty="0">
                <a:solidFill>
                  <a:srgbClr val="000000"/>
                </a:solidFill>
                <a:latin typeface="Times New Roman" panose="02020603050405020304" pitchFamily="18" charset="0"/>
                <a:cs typeface="Times New Roman" panose="02020603050405020304" pitchFamily="18" charset="0"/>
              </a:rPr>
              <a:t>формировать </a:t>
            </a:r>
          </a:p>
          <a:p>
            <a:pPr algn="ctr" eaLnBrk="1" hangingPunct="1">
              <a:buClrTx/>
              <a:buFontTx/>
              <a:buNone/>
              <a:defRPr/>
            </a:pPr>
            <a:r>
              <a:rPr lang="ru-RU" altLang="ru-RU" sz="1400" dirty="0">
                <a:solidFill>
                  <a:srgbClr val="000000"/>
                </a:solidFill>
                <a:latin typeface="Times New Roman" panose="02020603050405020304" pitchFamily="18" charset="0"/>
                <a:cs typeface="Times New Roman" panose="02020603050405020304" pitchFamily="18" charset="0"/>
              </a:rPr>
              <a:t>доходную часть бюджета</a:t>
            </a:r>
          </a:p>
        </p:txBody>
      </p:sp>
      <p:sp>
        <p:nvSpPr>
          <p:cNvPr id="10246" name="AutoShape 5"/>
          <p:cNvSpPr>
            <a:spLocks noChangeArrowheads="1"/>
          </p:cNvSpPr>
          <p:nvPr/>
        </p:nvSpPr>
        <p:spPr bwMode="auto">
          <a:xfrm>
            <a:off x="6004171" y="4331494"/>
            <a:ext cx="2960317" cy="1706562"/>
          </a:xfrm>
          <a:prstGeom prst="roundRect">
            <a:avLst>
              <a:gd name="adj" fmla="val 16667"/>
            </a:avLst>
          </a:prstGeom>
          <a:solidFill>
            <a:srgbClr val="C7F797"/>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u="sng" dirty="0">
                <a:solidFill>
                  <a:srgbClr val="000000"/>
                </a:solidFill>
                <a:latin typeface="Times New Roman" panose="02020603050405020304" pitchFamily="18" charset="0"/>
                <a:cs typeface="Times New Roman" panose="02020603050405020304" pitchFamily="18" charset="0"/>
              </a:rPr>
              <a:t>Гражданин как получатель </a:t>
            </a:r>
          </a:p>
          <a:p>
            <a:pPr algn="ctr" eaLnBrk="1" hangingPunct="1">
              <a:spcBef>
                <a:spcPct val="0"/>
              </a:spcBef>
              <a:spcAft>
                <a:spcPct val="0"/>
              </a:spcAft>
              <a:buClrTx/>
              <a:buSzPct val="100000"/>
              <a:buFontTx/>
              <a:buNone/>
            </a:pPr>
            <a:r>
              <a:rPr lang="ru-RU" altLang="ru-RU" sz="1400" u="sng" dirty="0">
                <a:solidFill>
                  <a:srgbClr val="000000"/>
                </a:solidFill>
                <a:latin typeface="Times New Roman" panose="02020603050405020304" pitchFamily="18" charset="0"/>
                <a:cs typeface="Times New Roman" panose="02020603050405020304" pitchFamily="18" charset="0"/>
              </a:rPr>
              <a:t>социальных гарантий</a:t>
            </a:r>
          </a:p>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(расходная </a:t>
            </a:r>
          </a:p>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часть бюджета- образование, ЖКХ,</a:t>
            </a:r>
          </a:p>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социальные льготы и другие </a:t>
            </a:r>
          </a:p>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направления социальных гарантий)</a:t>
            </a:r>
          </a:p>
          <a:p>
            <a:pPr algn="ctr" eaLnBrk="1" hangingPunct="1">
              <a:spcBef>
                <a:spcPct val="0"/>
              </a:spcBef>
              <a:spcAft>
                <a:spcPct val="0"/>
              </a:spcAft>
              <a:buClrTx/>
              <a:buSzPct val="100000"/>
              <a:buFontTx/>
              <a:buNone/>
            </a:pPr>
            <a:endParaRPr lang="ru-RU" altLang="ru-RU" sz="1400" dirty="0">
              <a:solidFill>
                <a:srgbClr val="000000"/>
              </a:solidFill>
              <a:latin typeface="Times New Roman" panose="02020603050405020304" pitchFamily="18" charset="0"/>
              <a:cs typeface="Times New Roman" panose="02020603050405020304" pitchFamily="18" charset="0"/>
            </a:endParaRPr>
          </a:p>
        </p:txBody>
      </p:sp>
      <p:sp>
        <p:nvSpPr>
          <p:cNvPr id="10248" name="Oval 7"/>
          <p:cNvSpPr>
            <a:spLocks noChangeArrowheads="1"/>
          </p:cNvSpPr>
          <p:nvPr/>
        </p:nvSpPr>
        <p:spPr bwMode="auto">
          <a:xfrm>
            <a:off x="395636" y="2420888"/>
            <a:ext cx="2246585" cy="1224136"/>
          </a:xfrm>
          <a:prstGeom prst="ellipse">
            <a:avLst/>
          </a:prstGeom>
          <a:solidFill>
            <a:schemeClr val="accent2"/>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200" dirty="0">
                <a:solidFill>
                  <a:srgbClr val="000000"/>
                </a:solidFill>
                <a:latin typeface="Times New Roman" panose="02020603050405020304" pitchFamily="18" charset="0"/>
                <a:cs typeface="Times New Roman" panose="02020603050405020304" pitchFamily="18" charset="0"/>
              </a:rPr>
              <a:t>Налоги на имущество :</a:t>
            </a:r>
          </a:p>
          <a:p>
            <a:pPr algn="ctr" eaLnBrk="1" hangingPunct="1">
              <a:spcBef>
                <a:spcPct val="0"/>
              </a:spcBef>
              <a:spcAft>
                <a:spcPct val="0"/>
              </a:spcAft>
              <a:buClrTx/>
              <a:buSzPct val="100000"/>
              <a:buFontTx/>
              <a:buNone/>
            </a:pPr>
            <a:r>
              <a:rPr lang="ru-RU" altLang="ru-RU" sz="1200" dirty="0">
                <a:solidFill>
                  <a:srgbClr val="000000"/>
                </a:solidFill>
                <a:latin typeface="Times New Roman" panose="02020603050405020304" pitchFamily="18" charset="0"/>
                <a:cs typeface="Times New Roman" panose="02020603050405020304" pitchFamily="18" charset="0"/>
              </a:rPr>
              <a:t>- земельный налог ЮЛ и ФЛ;</a:t>
            </a:r>
          </a:p>
          <a:p>
            <a:pPr algn="ctr" eaLnBrk="1" hangingPunct="1">
              <a:spcBef>
                <a:spcPct val="0"/>
              </a:spcBef>
              <a:spcAft>
                <a:spcPct val="0"/>
              </a:spcAft>
              <a:buClrTx/>
              <a:buSzPct val="100000"/>
              <a:buNone/>
            </a:pPr>
            <a:r>
              <a:rPr lang="ru-RU" altLang="ru-RU" sz="1200" dirty="0">
                <a:solidFill>
                  <a:srgbClr val="000000"/>
                </a:solidFill>
                <a:latin typeface="Times New Roman" panose="02020603050405020304" pitchFamily="18" charset="0"/>
                <a:cs typeface="Times New Roman" panose="02020603050405020304" pitchFamily="18" charset="0"/>
              </a:rPr>
              <a:t>- налог на имущество ФЛ </a:t>
            </a:r>
          </a:p>
        </p:txBody>
      </p:sp>
      <p:sp>
        <p:nvSpPr>
          <p:cNvPr id="10249" name="Oval 8"/>
          <p:cNvSpPr>
            <a:spLocks noChangeArrowheads="1"/>
          </p:cNvSpPr>
          <p:nvPr/>
        </p:nvSpPr>
        <p:spPr bwMode="auto">
          <a:xfrm>
            <a:off x="2642222" y="1096963"/>
            <a:ext cx="1313676" cy="588925"/>
          </a:xfrm>
          <a:prstGeom prst="ellipse">
            <a:avLst/>
          </a:prstGeom>
          <a:solidFill>
            <a:schemeClr val="accent2"/>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Гос. пошлина</a:t>
            </a:r>
          </a:p>
        </p:txBody>
      </p:sp>
      <p:sp>
        <p:nvSpPr>
          <p:cNvPr id="10250" name="Oval 9"/>
          <p:cNvSpPr>
            <a:spLocks noChangeArrowheads="1"/>
          </p:cNvSpPr>
          <p:nvPr/>
        </p:nvSpPr>
        <p:spPr bwMode="auto">
          <a:xfrm>
            <a:off x="4242022" y="1071664"/>
            <a:ext cx="1409700" cy="531812"/>
          </a:xfrm>
          <a:prstGeom prst="ellipse">
            <a:avLst/>
          </a:prstGeom>
          <a:solidFill>
            <a:schemeClr val="accent2"/>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НДФЛ</a:t>
            </a:r>
          </a:p>
        </p:txBody>
      </p:sp>
      <p:sp>
        <p:nvSpPr>
          <p:cNvPr id="10251" name="Oval 10"/>
          <p:cNvSpPr>
            <a:spLocks noChangeArrowheads="1"/>
          </p:cNvSpPr>
          <p:nvPr/>
        </p:nvSpPr>
        <p:spPr bwMode="auto">
          <a:xfrm>
            <a:off x="1259632" y="1484784"/>
            <a:ext cx="1351708" cy="788143"/>
          </a:xfrm>
          <a:prstGeom prst="ellipse">
            <a:avLst/>
          </a:prstGeom>
          <a:solidFill>
            <a:schemeClr val="accent2"/>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Штрафы,</a:t>
            </a:r>
          </a:p>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санкции</a:t>
            </a:r>
          </a:p>
        </p:txBody>
      </p:sp>
      <p:pic>
        <p:nvPicPr>
          <p:cNvPr id="1025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484" y="4222750"/>
            <a:ext cx="1703388" cy="1924050"/>
          </a:xfrm>
          <a:prstGeom prst="rect">
            <a:avLst/>
          </a:prstGeom>
          <a:noFill/>
          <a:ln>
            <a:noFill/>
          </a:ln>
          <a:effectLst>
            <a:outerShdw dist="139498" dir="2700000" algn="ctr" rotWithShape="0">
              <a:srgbClr val="808080">
                <a:alpha val="91005"/>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Стрелка вниз 1"/>
          <p:cNvSpPr/>
          <p:nvPr/>
        </p:nvSpPr>
        <p:spPr>
          <a:xfrm rot="13822365">
            <a:off x="2612193" y="4330517"/>
            <a:ext cx="265981" cy="918099"/>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низ 2"/>
          <p:cNvSpPr/>
          <p:nvPr/>
        </p:nvSpPr>
        <p:spPr>
          <a:xfrm rot="18352916">
            <a:off x="5417811" y="4385943"/>
            <a:ext cx="311229" cy="83812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179512" y="-279648"/>
            <a:ext cx="9144000" cy="741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algn="just" eaLnBrk="1" hangingPunct="1">
              <a:lnSpc>
                <a:spcPct val="80000"/>
              </a:lnSpc>
              <a:spcBef>
                <a:spcPts val="350"/>
              </a:spcBef>
              <a:spcAft>
                <a:spcPct val="0"/>
              </a:spcAft>
              <a:buClrTx/>
              <a:buSzPct val="100000"/>
              <a:buFontTx/>
              <a:buNone/>
            </a:pPr>
            <a:endParaRPr lang="ru-RU" altLang="ru-RU" sz="1400" dirty="0">
              <a:solidFill>
                <a:srgbClr val="000000"/>
              </a:solidFill>
              <a:latin typeface="Candara" pitchFamily="32" charset="0"/>
            </a:endParaRPr>
          </a:p>
          <a:p>
            <a:pPr algn="just" eaLnBrk="1" hangingPunct="1">
              <a:lnSpc>
                <a:spcPct val="80000"/>
              </a:lnSpc>
              <a:spcBef>
                <a:spcPts val="350"/>
              </a:spcBef>
              <a:spcAft>
                <a:spcPct val="0"/>
              </a:spcAft>
              <a:buClrTx/>
              <a:buSzPct val="100000"/>
              <a:buFontTx/>
              <a:buNone/>
            </a:pPr>
            <a:endParaRPr lang="ru-RU" altLang="ru-RU" sz="1400" dirty="0">
              <a:solidFill>
                <a:srgbClr val="000000"/>
              </a:solidFill>
              <a:latin typeface="Candara" pitchFamily="32" charset="0"/>
            </a:endParaRPr>
          </a:p>
          <a:p>
            <a:pPr algn="just" eaLnBrk="1" hangingPunct="1">
              <a:lnSpc>
                <a:spcPct val="80000"/>
              </a:lnSpc>
              <a:spcBef>
                <a:spcPts val="350"/>
              </a:spcBef>
              <a:spcAft>
                <a:spcPct val="0"/>
              </a:spcAft>
              <a:buClrTx/>
              <a:buSzPct val="100000"/>
              <a:buFontTx/>
              <a:buNone/>
            </a:pPr>
            <a:endParaRPr lang="ru-RU" altLang="ru-RU" sz="1400" dirty="0">
              <a:solidFill>
                <a:srgbClr val="000000"/>
              </a:solidFill>
              <a:latin typeface="Times New Roman" pitchFamily="16" charset="0"/>
              <a:cs typeface="Times New Roman" pitchFamily="16" charset="0"/>
            </a:endParaRPr>
          </a:p>
          <a:p>
            <a:pPr eaLnBrk="1" hangingPunct="1">
              <a:lnSpc>
                <a:spcPct val="80000"/>
              </a:lnSpc>
              <a:spcBef>
                <a:spcPts val="25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12. Решение Совета народных депутатов муниципального образования Красносельское Юрьев-Польского района от 26.07.2018 № 17 «Об утверждении Порядка организации и проведения публичных слушаний, общественных обсуждений в муниципальном образовании Красносельское».</a:t>
            </a:r>
          </a:p>
          <a:p>
            <a:pPr eaLnBrk="1" hangingPunct="1">
              <a:lnSpc>
                <a:spcPct val="80000"/>
              </a:lnSpc>
              <a:spcBef>
                <a:spcPts val="25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13.Постановление администрации муниципального образования Красносельское Юрьев-Польского района  от 22.08.2023 № 142 Об утверждении муниципальной программы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Профилактика, локализация и ликвидация последствий чрезвычайных ситуаций на территории муниципального образования Красносельское Юрьев-Польского района на 2024-2026 годы».</a:t>
            </a:r>
            <a:endParaRPr lang="ru-RU" altLang="ru-RU" sz="1400" dirty="0">
              <a:solidFill>
                <a:schemeClr val="tx1"/>
              </a:solidFill>
              <a:latin typeface="Times New Roman" panose="02020603050405020304" pitchFamily="18" charset="0"/>
              <a:cs typeface="Times New Roman" panose="02020603050405020304" pitchFamily="18" charset="0"/>
            </a:endParaRPr>
          </a:p>
          <a:p>
            <a:pPr eaLnBrk="1" hangingPunct="1">
              <a:lnSpc>
                <a:spcPct val="80000"/>
              </a:lnSpc>
              <a:spcBef>
                <a:spcPts val="25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14. Постановление администрации муниципального образования Красносельское Юрьев-Польского района  от 20.08.2021 №122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«Содержание, реконструкция и ремонт жилищного фонда, расположенного на территории муниципального образования Красносельское на 2022-2024 годы».</a:t>
            </a:r>
            <a:r>
              <a:rPr lang="ru-RU" altLang="ru-RU" sz="1400" dirty="0">
                <a:solidFill>
                  <a:schemeClr val="tx1"/>
                </a:solidFill>
                <a:latin typeface="Times New Roman" panose="02020603050405020304" pitchFamily="18" charset="0"/>
                <a:cs typeface="Times New Roman" panose="02020603050405020304" pitchFamily="18" charset="0"/>
              </a:rPr>
              <a:t> </a:t>
            </a:r>
          </a:p>
          <a:p>
            <a:pPr eaLnBrk="1" hangingPunct="1">
              <a:lnSpc>
                <a:spcPct val="80000"/>
              </a:lnSpc>
              <a:spcBef>
                <a:spcPts val="25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15. Постановление администрации муниципального образования Красносельское Юрьев-Польского района  от 17.08.2020 №124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«Развитие культуры и туризма муниципального образования Красносельское Юрьев-Польского района».</a:t>
            </a:r>
            <a:r>
              <a:rPr lang="ru-RU" altLang="ru-RU" sz="1400" dirty="0">
                <a:solidFill>
                  <a:schemeClr val="tx1"/>
                </a:solidFill>
                <a:latin typeface="Times New Roman" panose="02020603050405020304" pitchFamily="18" charset="0"/>
                <a:cs typeface="Times New Roman" panose="02020603050405020304" pitchFamily="18" charset="0"/>
              </a:rPr>
              <a:t> </a:t>
            </a:r>
          </a:p>
          <a:p>
            <a:pPr eaLnBrk="1" hangingPunct="1">
              <a:lnSpc>
                <a:spcPct val="80000"/>
              </a:lnSpc>
              <a:spcBef>
                <a:spcPts val="25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16. Постановление администрации муниципального образования Красносельское Юрьев-Польского района  от 29.08.2023 №144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"Благоустройство населенных пунктов муниципального образования Красносельское на 2024-2026 годы«.</a:t>
            </a:r>
          </a:p>
          <a:p>
            <a:pPr eaLnBrk="1" hangingPunct="1">
              <a:lnSpc>
                <a:spcPct val="80000"/>
              </a:lnSpc>
              <a:spcBef>
                <a:spcPts val="250"/>
              </a:spcBef>
              <a:spcAft>
                <a:spcPct val="0"/>
              </a:spcAft>
              <a:buClrTx/>
              <a:buSzPct val="100000"/>
              <a:buFontTx/>
              <a:buNone/>
            </a:pPr>
            <a:r>
              <a:rPr lang="ru-RU" altLang="ru-RU" sz="1400" dirty="0">
                <a:solidFill>
                  <a:schemeClr val="tx1"/>
                </a:solidFill>
                <a:latin typeface="Times New Roman" panose="02020603050405020304" pitchFamily="18" charset="0"/>
                <a:cs typeface="Times New Roman" panose="02020603050405020304" pitchFamily="18" charset="0"/>
              </a:rPr>
              <a:t>17.</a:t>
            </a:r>
            <a:r>
              <a:rPr lang="ru-RU" altLang="ru-RU" sz="1400" dirty="0">
                <a:solidFill>
                  <a:srgbClr val="000000"/>
                </a:solidFill>
                <a:latin typeface="Times New Roman" panose="02020603050405020304" pitchFamily="18" charset="0"/>
                <a:cs typeface="Times New Roman" panose="02020603050405020304" pitchFamily="18" charset="0"/>
              </a:rPr>
              <a:t> Постановление администрации муниципального образования Красносельское Юрьев-Польского района  от 17.08.2020 №125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"Возведение, сохранение и реконструкция военно-мемориальных объектов на территории муниципального образования Красносельское Юрьев-Польского района на 2021-2025 годы».</a:t>
            </a:r>
          </a:p>
          <a:p>
            <a:pPr eaLnBrk="1" hangingPunct="1">
              <a:lnSpc>
                <a:spcPct val="80000"/>
              </a:lnSpc>
              <a:spcBef>
                <a:spcPts val="250"/>
              </a:spcBef>
              <a:spcAft>
                <a:spcPct val="0"/>
              </a:spcAft>
              <a:buClrTx/>
              <a:buSzPct val="100000"/>
              <a:buFontTx/>
              <a:buNone/>
            </a:pPr>
            <a:r>
              <a:rPr lang="ru-RU" altLang="ru-RU" sz="1400" dirty="0">
                <a:solidFill>
                  <a:schemeClr val="tx1"/>
                </a:solidFill>
                <a:latin typeface="Times New Roman" panose="02020603050405020304" pitchFamily="18" charset="0"/>
                <a:cs typeface="Times New Roman" panose="02020603050405020304" pitchFamily="18" charset="0"/>
              </a:rPr>
              <a:t>18.</a:t>
            </a:r>
            <a:r>
              <a:rPr lang="ru-RU" altLang="ru-RU" sz="1400" dirty="0">
                <a:solidFill>
                  <a:srgbClr val="000000"/>
                </a:solidFill>
                <a:latin typeface="Times New Roman" panose="02020603050405020304" pitchFamily="18" charset="0"/>
                <a:cs typeface="Times New Roman" panose="02020603050405020304" pitchFamily="18" charset="0"/>
              </a:rPr>
              <a:t> Постановление администрации муниципального образования Красносельское Юрьев-Польского района  от 14.08.2020 №119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"Развитие физической культуры и спорта на территории муниципального образования Красносельское юрьев-Польского района на 2021-2025 годы«.</a:t>
            </a:r>
            <a:endParaRPr lang="ru-RU" altLang="ru-RU" sz="1400" dirty="0">
              <a:solidFill>
                <a:schemeClr val="tx1"/>
              </a:solidFill>
              <a:latin typeface="Times New Roman" panose="02020603050405020304" pitchFamily="18" charset="0"/>
              <a:cs typeface="Times New Roman" panose="02020603050405020304" pitchFamily="18" charset="0"/>
            </a:endParaRPr>
          </a:p>
          <a:p>
            <a:pPr eaLnBrk="1" hangingPunct="1">
              <a:lnSpc>
                <a:spcPct val="80000"/>
              </a:lnSpc>
              <a:spcBef>
                <a:spcPts val="25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19. Постановление администрации муниципального образования Красносельское Юрьев-Польского района  от 14.08.2020 №120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"Содействие развитию малого и среднего предпринимательства в муниципальном образовании Красносельское на 2021-2025 годы».</a:t>
            </a:r>
          </a:p>
          <a:p>
            <a:pPr eaLnBrk="1" hangingPunct="1">
              <a:lnSpc>
                <a:spcPct val="80000"/>
              </a:lnSpc>
              <a:spcBef>
                <a:spcPts val="250"/>
              </a:spcBef>
              <a:spcAft>
                <a:spcPct val="0"/>
              </a:spcAft>
              <a:buClrTx/>
              <a:buSzPct val="100000"/>
              <a:buFontTx/>
              <a:buNone/>
            </a:pPr>
            <a:r>
              <a:rPr lang="ru-RU" altLang="ru-RU" sz="1400" dirty="0">
                <a:solidFill>
                  <a:schemeClr val="tx1"/>
                </a:solidFill>
                <a:latin typeface="Times New Roman" panose="02020603050405020304" pitchFamily="18" charset="0"/>
                <a:cs typeface="Times New Roman" panose="02020603050405020304" pitchFamily="18" charset="0"/>
              </a:rPr>
              <a:t>20. </a:t>
            </a:r>
            <a:r>
              <a:rPr lang="ru-RU" altLang="ru-RU" sz="1400" dirty="0">
                <a:solidFill>
                  <a:srgbClr val="000000"/>
                </a:solidFill>
                <a:latin typeface="Times New Roman" panose="02020603050405020304" pitchFamily="18" charset="0"/>
                <a:cs typeface="Times New Roman" panose="02020603050405020304" pitchFamily="18" charset="0"/>
              </a:rPr>
              <a:t>Постановление администрации муниципального образования Красносельское Юрьев-Польского района  от 04.08.2022 №181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«Борьба с борщевиком Сосновского на территории муниципального образования Красносельское Юрьев-Польского района на 2023-2027 годы».</a:t>
            </a:r>
          </a:p>
          <a:p>
            <a:pPr eaLnBrk="1" hangingPunct="1">
              <a:lnSpc>
                <a:spcPct val="80000"/>
              </a:lnSpc>
              <a:spcBef>
                <a:spcPts val="250"/>
              </a:spcBef>
              <a:spcAft>
                <a:spcPct val="0"/>
              </a:spcAft>
              <a:buClrTx/>
              <a:buSzPct val="100000"/>
              <a:buFontTx/>
              <a:buNone/>
            </a:pPr>
            <a:r>
              <a:rPr lang="ru-RU" altLang="ru-RU" sz="1400" dirty="0">
                <a:solidFill>
                  <a:schemeClr val="tx1"/>
                </a:solidFill>
                <a:latin typeface="Times New Roman" panose="02020603050405020304" pitchFamily="18" charset="0"/>
                <a:cs typeface="Times New Roman" panose="02020603050405020304" pitchFamily="18" charset="0"/>
              </a:rPr>
              <a:t>21. </a:t>
            </a:r>
            <a:r>
              <a:rPr lang="ru-RU" altLang="ru-RU" sz="1400" dirty="0">
                <a:solidFill>
                  <a:srgbClr val="000000"/>
                </a:solidFill>
                <a:latin typeface="Times New Roman" panose="02020603050405020304" pitchFamily="18" charset="0"/>
                <a:cs typeface="Times New Roman" panose="02020603050405020304" pitchFamily="18" charset="0"/>
              </a:rPr>
              <a:t>Постановление администрации муниципального образования Красносельское Юрьев-Польского района  от 04.08.2022 №180</a:t>
            </a:r>
            <a:r>
              <a:rPr lang="ru-RU" sz="1400" dirty="0">
                <a:latin typeface="Arial" panose="020B0604020202020204" pitchFamily="34" charset="0"/>
                <a:ea typeface="Times New Roman" panose="02020603050405020304" pitchFamily="18" charset="0"/>
              </a:rPr>
              <a:t>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«Развитие и поддержка территориального общественного самоуправления (ТОС) на территории муниципального образования Красносельское Юрьев-Польского района на 2023-2025 годы».</a:t>
            </a:r>
          </a:p>
          <a:p>
            <a:pPr marL="265113" indent="-258763">
              <a:spcAft>
                <a:spcPts val="0"/>
              </a:spcAft>
              <a:buNone/>
              <a:tabLst>
                <a:tab pos="1397000" algn="l"/>
              </a:tabLst>
            </a:pPr>
            <a:r>
              <a:rPr lang="ru-RU" altLang="ru-RU" sz="1400" dirty="0">
                <a:solidFill>
                  <a:schemeClr val="tx1"/>
                </a:solidFill>
                <a:latin typeface="Times New Roman" panose="02020603050405020304" pitchFamily="18" charset="0"/>
                <a:cs typeface="Times New Roman" panose="02020603050405020304" pitchFamily="18" charset="0"/>
              </a:rPr>
              <a:t>22. </a:t>
            </a:r>
            <a:r>
              <a:rPr lang="ru-RU" altLang="ru-RU" sz="1400" dirty="0">
                <a:solidFill>
                  <a:srgbClr val="000000"/>
                </a:solidFill>
                <a:latin typeface="Times New Roman" panose="02020603050405020304" pitchFamily="18" charset="0"/>
                <a:cs typeface="Times New Roman" panose="02020603050405020304" pitchFamily="18" charset="0"/>
              </a:rPr>
              <a:t>Постановление администрации муниципального образования Красносельское Юрьев-Польского района  от 27.08.2020 №140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«Обеспечение содержания мест захоронения на территории муниципального образования Красносельское Юрьев - Польского района в 2021-2023 годах»</a:t>
            </a:r>
          </a:p>
          <a:p>
            <a:pPr eaLnBrk="1" hangingPunct="1">
              <a:lnSpc>
                <a:spcPct val="80000"/>
              </a:lnSpc>
              <a:spcBef>
                <a:spcPts val="250"/>
              </a:spcBef>
              <a:spcAft>
                <a:spcPct val="0"/>
              </a:spcAft>
              <a:buClrTx/>
              <a:buSzPct val="100000"/>
              <a:buFontTx/>
              <a:buNone/>
            </a:pP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altLang="ru-RU" sz="1400" dirty="0">
              <a:solidFill>
                <a:schemeClr val="tx1"/>
              </a:solidFill>
              <a:latin typeface="Times New Roman" panose="02020603050405020304" pitchFamily="18" charset="0"/>
              <a:cs typeface="Times New Roman" panose="02020603050405020304" pitchFamily="18" charset="0"/>
            </a:endParaRPr>
          </a:p>
          <a:p>
            <a:pPr eaLnBrk="1" hangingPunct="1">
              <a:lnSpc>
                <a:spcPct val="80000"/>
              </a:lnSpc>
              <a:spcBef>
                <a:spcPts val="200"/>
              </a:spcBef>
              <a:spcAft>
                <a:spcPct val="0"/>
              </a:spcAft>
              <a:buClrTx/>
              <a:buSzPct val="100000"/>
              <a:buFontTx/>
              <a:buNone/>
            </a:pPr>
            <a:endParaRPr lang="ru-RU" altLang="ru-RU" sz="800" dirty="0">
              <a:solidFill>
                <a:srgbClr val="073E87"/>
              </a:solidFill>
              <a:latin typeface="Candara" pitchFamily="32" charset="0"/>
            </a:endParaRPr>
          </a:p>
          <a:p>
            <a:pPr eaLnBrk="1" hangingPunct="1">
              <a:lnSpc>
                <a:spcPct val="80000"/>
              </a:lnSpc>
              <a:spcBef>
                <a:spcPts val="200"/>
              </a:spcBef>
              <a:spcAft>
                <a:spcPct val="0"/>
              </a:spcAft>
              <a:buClrTx/>
              <a:buSzPct val="100000"/>
              <a:buFontTx/>
              <a:buNone/>
            </a:pPr>
            <a:endParaRPr lang="ru-RU" altLang="ru-RU" sz="800" dirty="0">
              <a:solidFill>
                <a:srgbClr val="073E87"/>
              </a:solidFill>
              <a:latin typeface="Candara" pitchFamily="32"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179512" y="-279648"/>
            <a:ext cx="8784976" cy="741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algn="just" eaLnBrk="1" hangingPunct="1">
              <a:lnSpc>
                <a:spcPct val="80000"/>
              </a:lnSpc>
              <a:spcBef>
                <a:spcPts val="350"/>
              </a:spcBef>
              <a:spcAft>
                <a:spcPct val="0"/>
              </a:spcAft>
              <a:buClrTx/>
              <a:buSzPct val="100000"/>
              <a:buFontTx/>
              <a:buNone/>
            </a:pPr>
            <a:endParaRPr lang="ru-RU" altLang="ru-RU" sz="1400" dirty="0">
              <a:solidFill>
                <a:srgbClr val="000000"/>
              </a:solidFill>
              <a:latin typeface="Candara" pitchFamily="32" charset="0"/>
            </a:endParaRPr>
          </a:p>
          <a:p>
            <a:pPr algn="just" eaLnBrk="1" hangingPunct="1">
              <a:lnSpc>
                <a:spcPct val="80000"/>
              </a:lnSpc>
              <a:spcBef>
                <a:spcPts val="350"/>
              </a:spcBef>
              <a:spcAft>
                <a:spcPct val="0"/>
              </a:spcAft>
              <a:buClrTx/>
              <a:buSzPct val="100000"/>
              <a:buFontTx/>
              <a:buNone/>
            </a:pPr>
            <a:endParaRPr lang="ru-RU" altLang="ru-RU" sz="1400" dirty="0">
              <a:solidFill>
                <a:srgbClr val="000000"/>
              </a:solidFill>
              <a:latin typeface="Candara" pitchFamily="32" charset="0"/>
            </a:endParaRPr>
          </a:p>
          <a:p>
            <a:pPr algn="just" eaLnBrk="1" hangingPunct="1">
              <a:lnSpc>
                <a:spcPct val="80000"/>
              </a:lnSpc>
              <a:spcBef>
                <a:spcPts val="350"/>
              </a:spcBef>
              <a:spcAft>
                <a:spcPct val="0"/>
              </a:spcAft>
              <a:buClrTx/>
              <a:buSzPct val="100000"/>
              <a:buFontTx/>
              <a:buNone/>
            </a:pPr>
            <a:endParaRPr lang="ru-RU" altLang="ru-RU" sz="1400" dirty="0">
              <a:solidFill>
                <a:srgbClr val="000000"/>
              </a:solidFill>
              <a:latin typeface="Times New Roman" pitchFamily="16" charset="0"/>
              <a:cs typeface="Times New Roman" pitchFamily="16" charset="0"/>
            </a:endParaRPr>
          </a:p>
          <a:p>
            <a:pPr eaLnBrk="1" hangingPunct="1">
              <a:lnSpc>
                <a:spcPct val="80000"/>
              </a:lnSpc>
              <a:spcBef>
                <a:spcPts val="25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23.Постановление администрации муниципального образования Красносельское Юрьев-Польского района  от 24.10.2019 № 197 Об утверждении муниципальной программы </a:t>
            </a:r>
            <a:r>
              <a:rPr lang="ru-RU" sz="1400" dirty="0">
                <a:solidFill>
                  <a:schemeClr val="tx1"/>
                </a:solidFill>
                <a:latin typeface="Times New Roman" panose="02020603050405020304" pitchFamily="18" charset="0"/>
                <a:ea typeface="Times New Roman" panose="02020603050405020304" pitchFamily="18" charset="0"/>
              </a:rPr>
              <a:t>«Комплексное развитие сельских территорий муниципального образования Красносельское Юрьев-Польского района на 2020-2022 и на период до 2025 года»,</a:t>
            </a:r>
            <a:r>
              <a:rPr lang="ru-RU" sz="1400" dirty="0">
                <a:latin typeface="Times New Roman" panose="02020603050405020304" pitchFamily="18" charset="0"/>
                <a:ea typeface="Times New Roman" panose="02020603050405020304" pitchFamily="18" charset="0"/>
              </a:rPr>
              <a:t> </a:t>
            </a:r>
            <a:endParaRPr lang="ru-RU" altLang="ru-RU" sz="1400" dirty="0">
              <a:solidFill>
                <a:schemeClr val="tx1"/>
              </a:solidFill>
              <a:latin typeface="Times New Roman" panose="02020603050405020304" pitchFamily="18" charset="0"/>
              <a:cs typeface="Times New Roman" panose="02020603050405020304" pitchFamily="18" charset="0"/>
            </a:endParaRPr>
          </a:p>
          <a:p>
            <a:pPr eaLnBrk="1" hangingPunct="1">
              <a:lnSpc>
                <a:spcPct val="80000"/>
              </a:lnSpc>
              <a:spcBef>
                <a:spcPts val="25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24. Постановление администрации муниципального образования Красносельское Юрьев-Польского района  от 09.01.2023 №1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400" dirty="0">
                <a:solidFill>
                  <a:schemeClr val="tx1"/>
                </a:solidFill>
                <a:latin typeface="Times New Roman" panose="02020603050405020304" pitchFamily="18" charset="0"/>
                <a:ea typeface="Times New Roman" panose="02020603050405020304" pitchFamily="18" charset="0"/>
              </a:rPr>
              <a:t>Проведение кадастровых работ в отношении земельных участков из состава земель сельскохозяйственного назначения</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ru-RU" altLang="ru-RU" sz="1400" dirty="0">
                <a:solidFill>
                  <a:schemeClr val="tx1"/>
                </a:solidFill>
                <a:latin typeface="Times New Roman" panose="02020603050405020304" pitchFamily="18" charset="0"/>
                <a:cs typeface="Times New Roman" panose="02020603050405020304" pitchFamily="18" charset="0"/>
              </a:rPr>
              <a:t> </a:t>
            </a:r>
          </a:p>
          <a:p>
            <a:pPr eaLnBrk="1" hangingPunct="1">
              <a:lnSpc>
                <a:spcPct val="80000"/>
              </a:lnSpc>
              <a:spcBef>
                <a:spcPts val="25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25. Постановление администрации муниципального образования Красносельское Юрьев-Польского района  от 07.07.2023 №116 </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400" dirty="0">
                <a:solidFill>
                  <a:schemeClr val="tx1"/>
                </a:solidFill>
                <a:latin typeface="Times New Roman" panose="02020603050405020304" pitchFamily="18" charset="0"/>
                <a:ea typeface="Times New Roman" panose="02020603050405020304" pitchFamily="18" charset="0"/>
              </a:rPr>
              <a:t>Энергосбережение и повышение энергетической эффективности на территории муниципального образования Красносельское на 2024 – 2026 годы</a:t>
            </a:r>
            <a:r>
              <a:rPr lang="ru-RU" sz="1400" b="1" dirty="0">
                <a:solidFill>
                  <a:schemeClr val="tx1"/>
                </a:solidFill>
                <a:latin typeface="Times New Roman" panose="02020603050405020304" pitchFamily="18" charset="0"/>
                <a:ea typeface="Times New Roman" panose="02020603050405020304" pitchFamily="18" charset="0"/>
              </a:rPr>
              <a:t> </a:t>
            </a:r>
            <a:r>
              <a:rPr lang="ru-RU" sz="1400" dirty="0">
                <a:solidFill>
                  <a:schemeClr val="tx1"/>
                </a:solidFill>
                <a:latin typeface="Times New Roman" panose="02020603050405020304" pitchFamily="18" charset="0"/>
                <a:ea typeface="Times New Roman" panose="02020603050405020304" pitchFamily="18" charset="0"/>
              </a:rPr>
              <a:t>и на период по 2028 </a:t>
            </a:r>
            <a:r>
              <a:rPr lang="ru-RU" sz="1400" dirty="0">
                <a:latin typeface="Times New Roman" panose="02020603050405020304" pitchFamily="18" charset="0"/>
                <a:ea typeface="Times New Roman" panose="02020603050405020304" pitchFamily="18" charset="0"/>
              </a:rPr>
              <a:t>год</a:t>
            </a: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ru-RU" altLang="ru-RU" sz="1400" dirty="0">
                <a:solidFill>
                  <a:schemeClr val="tx1"/>
                </a:solidFill>
                <a:latin typeface="Times New Roman" panose="02020603050405020304" pitchFamily="18" charset="0"/>
                <a:cs typeface="Times New Roman" panose="02020603050405020304" pitchFamily="18" charset="0"/>
              </a:rPr>
              <a:t> </a:t>
            </a:r>
          </a:p>
          <a:p>
            <a:pPr eaLnBrk="1" hangingPunct="1">
              <a:lnSpc>
                <a:spcPct val="80000"/>
              </a:lnSpc>
              <a:spcBef>
                <a:spcPts val="250"/>
              </a:spcBef>
              <a:spcAft>
                <a:spcPct val="0"/>
              </a:spcAft>
              <a:buClrTx/>
              <a:buSzPct val="100000"/>
              <a:buFontTx/>
              <a:buNone/>
            </a:pPr>
            <a:r>
              <a:rPr lang="ru-RU"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altLang="ru-RU" sz="1400" dirty="0">
              <a:solidFill>
                <a:schemeClr val="tx1"/>
              </a:solidFill>
              <a:latin typeface="Times New Roman" panose="02020603050405020304" pitchFamily="18" charset="0"/>
              <a:cs typeface="Times New Roman" panose="02020603050405020304" pitchFamily="18" charset="0"/>
            </a:endParaRPr>
          </a:p>
          <a:p>
            <a:pPr eaLnBrk="1" hangingPunct="1">
              <a:lnSpc>
                <a:spcPct val="80000"/>
              </a:lnSpc>
              <a:spcBef>
                <a:spcPts val="200"/>
              </a:spcBef>
              <a:spcAft>
                <a:spcPct val="0"/>
              </a:spcAft>
              <a:buClrTx/>
              <a:buSzPct val="100000"/>
              <a:buFontTx/>
              <a:buNone/>
            </a:pPr>
            <a:endParaRPr lang="ru-RU" altLang="ru-RU" sz="800" dirty="0">
              <a:solidFill>
                <a:srgbClr val="073E87"/>
              </a:solidFill>
              <a:latin typeface="Candara" pitchFamily="32" charset="0"/>
            </a:endParaRPr>
          </a:p>
          <a:p>
            <a:pPr eaLnBrk="1" hangingPunct="1">
              <a:lnSpc>
                <a:spcPct val="80000"/>
              </a:lnSpc>
              <a:spcBef>
                <a:spcPts val="200"/>
              </a:spcBef>
              <a:spcAft>
                <a:spcPct val="0"/>
              </a:spcAft>
              <a:buClrTx/>
              <a:buSzPct val="100000"/>
              <a:buFontTx/>
              <a:buNone/>
            </a:pPr>
            <a:endParaRPr lang="ru-RU" altLang="ru-RU" sz="800" dirty="0">
              <a:solidFill>
                <a:srgbClr val="073E87"/>
              </a:solidFill>
              <a:latin typeface="Candara" pitchFamily="32" charset="0"/>
            </a:endParaRPr>
          </a:p>
        </p:txBody>
      </p:sp>
    </p:spTree>
    <p:extLst>
      <p:ext uri="{BB962C8B-B14F-4D97-AF65-F5344CB8AC3E}">
        <p14:creationId xmlns:p14="http://schemas.microsoft.com/office/powerpoint/2010/main" val="10356539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179388" y="1125538"/>
            <a:ext cx="878522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450"/>
              </a:spcBef>
              <a:spcAft>
                <a:spcPct val="0"/>
              </a:spcAft>
              <a:buClrTx/>
              <a:buSzPct val="100000"/>
              <a:buFontTx/>
              <a:buNone/>
            </a:pPr>
            <a:endParaRPr lang="ru-RU" altLang="ru-RU" sz="1800" dirty="0">
              <a:solidFill>
                <a:srgbClr val="073E87"/>
              </a:solidFill>
              <a:latin typeface="Candara" pitchFamily="32" charset="0"/>
            </a:endParaRPr>
          </a:p>
          <a:p>
            <a:pPr eaLnBrk="1" hangingPunct="1">
              <a:spcBef>
                <a:spcPts val="450"/>
              </a:spcBef>
              <a:spcAft>
                <a:spcPct val="0"/>
              </a:spcAft>
              <a:buClrTx/>
              <a:buSzPct val="100000"/>
              <a:buFontTx/>
              <a:buNone/>
            </a:pPr>
            <a:endParaRPr lang="ru-RU" altLang="ru-RU" sz="1800" dirty="0">
              <a:solidFill>
                <a:srgbClr val="073E87"/>
              </a:solidFill>
              <a:latin typeface="Candara" pitchFamily="32" charset="0"/>
            </a:endParaRPr>
          </a:p>
          <a:p>
            <a:pPr algn="ctr" eaLnBrk="1" hangingPunct="1">
              <a:spcBef>
                <a:spcPts val="450"/>
              </a:spcBef>
              <a:spcAft>
                <a:spcPct val="0"/>
              </a:spcAft>
              <a:buClrTx/>
              <a:buSzPct val="100000"/>
              <a:buFontTx/>
              <a:buNone/>
            </a:pPr>
            <a:r>
              <a:rPr lang="ru-RU" altLang="ru-RU" sz="1800" dirty="0">
                <a:solidFill>
                  <a:srgbClr val="073E87"/>
                </a:solidFill>
                <a:latin typeface="Times New Roman" pitchFamily="16" charset="0"/>
                <a:cs typeface="Times New Roman" pitchFamily="16" charset="0"/>
              </a:rPr>
              <a:t>Администрация муниципального образования</a:t>
            </a:r>
          </a:p>
          <a:p>
            <a:pPr algn="ctr" eaLnBrk="1" hangingPunct="1">
              <a:spcBef>
                <a:spcPts val="450"/>
              </a:spcBef>
              <a:spcAft>
                <a:spcPct val="0"/>
              </a:spcAft>
              <a:buClrTx/>
              <a:buSzPct val="100000"/>
              <a:buFontTx/>
              <a:buNone/>
            </a:pPr>
            <a:r>
              <a:rPr lang="ru-RU" altLang="ru-RU" sz="1800" dirty="0">
                <a:solidFill>
                  <a:srgbClr val="073E87"/>
                </a:solidFill>
                <a:latin typeface="Times New Roman" pitchFamily="16" charset="0"/>
                <a:cs typeface="Times New Roman" pitchFamily="16" charset="0"/>
              </a:rPr>
              <a:t> Красносельское Юрьев- Польского района</a:t>
            </a:r>
          </a:p>
          <a:p>
            <a:pPr algn="ctr" eaLnBrk="1" hangingPunct="1">
              <a:spcBef>
                <a:spcPts val="450"/>
              </a:spcBef>
              <a:spcAft>
                <a:spcPct val="0"/>
              </a:spcAft>
              <a:buClrTx/>
              <a:buSzPct val="100000"/>
              <a:buFontTx/>
              <a:buNone/>
            </a:pPr>
            <a:endParaRPr lang="ru-RU" altLang="ru-RU" sz="1800" dirty="0">
              <a:solidFill>
                <a:srgbClr val="073E87"/>
              </a:solidFill>
              <a:latin typeface="Times New Roman" pitchFamily="16" charset="0"/>
              <a:cs typeface="Times New Roman" pitchFamily="16" charset="0"/>
            </a:endParaRPr>
          </a:p>
          <a:p>
            <a:pPr algn="ctr" eaLnBrk="1" hangingPunct="1">
              <a:spcBef>
                <a:spcPts val="450"/>
              </a:spcBef>
              <a:spcAft>
                <a:spcPct val="0"/>
              </a:spcAft>
              <a:buClrTx/>
              <a:buSzPct val="100000"/>
              <a:buFontTx/>
              <a:buNone/>
            </a:pPr>
            <a:r>
              <a:rPr lang="ru-RU" altLang="ru-RU" sz="1800" dirty="0">
                <a:solidFill>
                  <a:srgbClr val="073E87"/>
                </a:solidFill>
                <a:latin typeface="Times New Roman" pitchFamily="16" charset="0"/>
                <a:cs typeface="Times New Roman" pitchFamily="16" charset="0"/>
              </a:rPr>
              <a:t>Адрес: 601803, Владимирская область, Юрьев-Польский район, </a:t>
            </a:r>
            <a:r>
              <a:rPr lang="ru-RU" altLang="ru-RU" sz="1800" dirty="0" err="1">
                <a:solidFill>
                  <a:srgbClr val="073E87"/>
                </a:solidFill>
                <a:latin typeface="Times New Roman" pitchFamily="16" charset="0"/>
                <a:cs typeface="Times New Roman" pitchFamily="16" charset="0"/>
              </a:rPr>
              <a:t>с.Красное</a:t>
            </a:r>
            <a:r>
              <a:rPr lang="ru-RU" altLang="ru-RU" sz="1800" dirty="0">
                <a:solidFill>
                  <a:srgbClr val="073E87"/>
                </a:solidFill>
                <a:latin typeface="Times New Roman" pitchFamily="16" charset="0"/>
                <a:cs typeface="Times New Roman" pitchFamily="16" charset="0"/>
              </a:rPr>
              <a:t>, д. 51</a:t>
            </a:r>
          </a:p>
          <a:p>
            <a:pPr algn="ctr" eaLnBrk="1" hangingPunct="1">
              <a:spcBef>
                <a:spcPts val="450"/>
              </a:spcBef>
              <a:spcAft>
                <a:spcPct val="0"/>
              </a:spcAft>
              <a:buClrTx/>
              <a:buSzPct val="100000"/>
              <a:buFontTx/>
              <a:buNone/>
            </a:pPr>
            <a:endParaRPr lang="ru-RU" altLang="ru-RU" sz="1800" dirty="0">
              <a:solidFill>
                <a:srgbClr val="073E87"/>
              </a:solidFill>
              <a:latin typeface="Times New Roman" pitchFamily="16" charset="0"/>
              <a:cs typeface="Times New Roman" pitchFamily="16" charset="0"/>
            </a:endParaRPr>
          </a:p>
          <a:p>
            <a:pPr algn="ctr" eaLnBrk="1" hangingPunct="1">
              <a:spcBef>
                <a:spcPts val="450"/>
              </a:spcBef>
              <a:spcAft>
                <a:spcPct val="0"/>
              </a:spcAft>
              <a:buClrTx/>
              <a:buSzPct val="100000"/>
              <a:buFontTx/>
              <a:buNone/>
            </a:pPr>
            <a:r>
              <a:rPr lang="ru-RU" altLang="ru-RU" sz="1800" dirty="0">
                <a:solidFill>
                  <a:srgbClr val="073E87"/>
                </a:solidFill>
                <a:latin typeface="Times New Roman" pitchFamily="16" charset="0"/>
                <a:cs typeface="Times New Roman" pitchFamily="16" charset="0"/>
              </a:rPr>
              <a:t>Тел:8(49246)5-25-72, факс 8(49246)2-22-47</a:t>
            </a:r>
          </a:p>
          <a:p>
            <a:pPr algn="ctr" eaLnBrk="1" hangingPunct="1">
              <a:spcBef>
                <a:spcPts val="450"/>
              </a:spcBef>
              <a:spcAft>
                <a:spcPct val="0"/>
              </a:spcAft>
              <a:buClrTx/>
              <a:buSzPct val="100000"/>
              <a:buFontTx/>
              <a:buNone/>
            </a:pPr>
            <a:r>
              <a:rPr lang="ru-RU" altLang="ru-RU" sz="1800" dirty="0">
                <a:solidFill>
                  <a:srgbClr val="073E87"/>
                </a:solidFill>
                <a:latin typeface="Times New Roman" pitchFamily="16" charset="0"/>
                <a:cs typeface="Times New Roman" pitchFamily="16" charset="0"/>
              </a:rPr>
              <a:t> </a:t>
            </a:r>
          </a:p>
          <a:p>
            <a:pPr algn="ctr" eaLnBrk="1" hangingPunct="1">
              <a:spcBef>
                <a:spcPts val="450"/>
              </a:spcBef>
              <a:spcAft>
                <a:spcPct val="0"/>
              </a:spcAft>
              <a:buClrTx/>
              <a:buSzPct val="100000"/>
              <a:buFontTx/>
              <a:buNone/>
            </a:pPr>
            <a:r>
              <a:rPr lang="ru-RU" altLang="ru-RU" sz="1800" dirty="0">
                <a:solidFill>
                  <a:srgbClr val="073E87"/>
                </a:solidFill>
                <a:latin typeface="Times New Roman" pitchFamily="16" charset="0"/>
                <a:cs typeface="Times New Roman" pitchFamily="16" charset="0"/>
              </a:rPr>
              <a:t>адрес электронной почты: </a:t>
            </a:r>
            <a:r>
              <a:rPr lang="en-US" sz="1800" dirty="0">
                <a:solidFill>
                  <a:srgbClr val="0000FF"/>
                </a:solidFill>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adminMOkrasnosel@mail.ru</a:t>
            </a:r>
            <a:r>
              <a:rPr lang="en-US" sz="1800" dirty="0">
                <a:solidFill>
                  <a:srgbClr val="0000FF"/>
                </a:solidFill>
                <a:latin typeface="Times New Roman" panose="02020603050405020304" pitchFamily="18" charset="0"/>
                <a:ea typeface="Times New Roman" panose="02020603050405020304" pitchFamily="18" charset="0"/>
              </a:rPr>
              <a:t> </a:t>
            </a:r>
            <a:endParaRPr lang="en-US" altLang="ru-RU" sz="1800" dirty="0">
              <a:solidFill>
                <a:srgbClr val="073E87"/>
              </a:solidFill>
              <a:latin typeface="Times New Roman" pitchFamily="16" charset="0"/>
              <a:cs typeface="Times New Roman" pitchFamily="16" charset="0"/>
            </a:endParaRPr>
          </a:p>
        </p:txBody>
      </p:sp>
      <p:sp>
        <p:nvSpPr>
          <p:cNvPr id="84995" name="Text Box 2"/>
          <p:cNvSpPr txBox="1">
            <a:spLocks noChangeArrowheads="1"/>
          </p:cNvSpPr>
          <p:nvPr/>
        </p:nvSpPr>
        <p:spPr bwMode="auto">
          <a:xfrm>
            <a:off x="482600" y="260350"/>
            <a:ext cx="8229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4400">
                <a:solidFill>
                  <a:srgbClr val="262699"/>
                </a:solidFill>
                <a:latin typeface="Candara" pitchFamily="32" charset="0"/>
              </a:rPr>
              <a:t>Контактная информация</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1474788" y="360363"/>
            <a:ext cx="62642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7030A0"/>
                </a:solidFill>
                <a:latin typeface="Times New Roman" pitchFamily="16" charset="0"/>
                <a:cs typeface="Times New Roman" pitchFamily="16" charset="0"/>
              </a:rPr>
              <a:t>Бюджетная система Российской Федерации</a:t>
            </a:r>
          </a:p>
        </p:txBody>
      </p:sp>
      <p:sp>
        <p:nvSpPr>
          <p:cNvPr id="11267" name="AutoShape 2"/>
          <p:cNvSpPr>
            <a:spLocks noChangeArrowheads="1"/>
          </p:cNvSpPr>
          <p:nvPr/>
        </p:nvSpPr>
        <p:spPr bwMode="auto">
          <a:xfrm>
            <a:off x="0" y="1773238"/>
            <a:ext cx="8424863" cy="4968875"/>
          </a:xfrm>
          <a:prstGeom prst="triangle">
            <a:avLst>
              <a:gd name="adj" fmla="val 50000"/>
            </a:avLst>
          </a:prstGeom>
          <a:solidFill>
            <a:srgbClr val="F0F67E"/>
          </a:solidFill>
          <a:ln w="936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endParaRPr lang="ru-RU" altLang="ru-RU" sz="1400" dirty="0">
              <a:solidFill>
                <a:srgbClr val="C6E7FC"/>
              </a:solidFill>
            </a:endParaRPr>
          </a:p>
          <a:p>
            <a:pPr algn="ctr" eaLnBrk="1" hangingPunct="1">
              <a:buClrTx/>
              <a:buFontTx/>
              <a:buNone/>
              <a:defRPr/>
            </a:pPr>
            <a:endParaRPr lang="ru-RU" altLang="ru-RU" sz="1400" dirty="0">
              <a:solidFill>
                <a:srgbClr val="C6E7FC"/>
              </a:solidFill>
            </a:endParaRPr>
          </a:p>
          <a:p>
            <a:pPr algn="ctr" eaLnBrk="1" hangingPunct="1">
              <a:buClrTx/>
              <a:buFontTx/>
              <a:buNone/>
              <a:defRPr/>
            </a:pPr>
            <a:r>
              <a:rPr lang="ru-RU" altLang="ru-RU" sz="1400" dirty="0">
                <a:solidFill>
                  <a:srgbClr val="000000"/>
                </a:solidFill>
              </a:rPr>
              <a:t>Местные бюджеты:</a:t>
            </a:r>
          </a:p>
          <a:p>
            <a:pPr algn="ctr" eaLnBrk="1" hangingPunct="1">
              <a:buClrTx/>
              <a:buFontTx/>
              <a:buNone/>
              <a:defRPr/>
            </a:pPr>
            <a:r>
              <a:rPr lang="ru-RU" altLang="ru-RU" sz="1400" dirty="0">
                <a:solidFill>
                  <a:srgbClr val="000000"/>
                </a:solidFill>
              </a:rPr>
              <a:t> бюджеты муниципальных районов , в том числе </a:t>
            </a:r>
          </a:p>
          <a:p>
            <a:pPr algn="ctr" eaLnBrk="1" hangingPunct="1">
              <a:buClrTx/>
              <a:buFontTx/>
              <a:buNone/>
              <a:defRPr/>
            </a:pPr>
            <a:r>
              <a:rPr lang="ru-RU" altLang="ru-RU" sz="1400" dirty="0">
                <a:solidFill>
                  <a:srgbClr val="000000"/>
                </a:solidFill>
              </a:rPr>
              <a:t>бюджеты городов, бюджеты городских и сельских поселений</a:t>
            </a:r>
          </a:p>
        </p:txBody>
      </p:sp>
      <p:sp>
        <p:nvSpPr>
          <p:cNvPr id="11268" name="AutoShape 3"/>
          <p:cNvSpPr>
            <a:spLocks noChangeArrowheads="1"/>
          </p:cNvSpPr>
          <p:nvPr/>
        </p:nvSpPr>
        <p:spPr bwMode="auto">
          <a:xfrm>
            <a:off x="1835150" y="1773238"/>
            <a:ext cx="4752975" cy="2808287"/>
          </a:xfrm>
          <a:prstGeom prst="triangle">
            <a:avLst>
              <a:gd name="adj" fmla="val 50000"/>
            </a:avLst>
          </a:prstGeom>
          <a:solidFill>
            <a:schemeClr val="accent2">
              <a:lumMod val="60000"/>
              <a:lumOff val="40000"/>
            </a:schemeClr>
          </a:solidFill>
          <a:ln w="936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endParaRPr lang="ru-RU" altLang="ru-RU" dirty="0">
              <a:solidFill>
                <a:srgbClr val="000000"/>
              </a:solidFill>
            </a:endParaRPr>
          </a:p>
          <a:p>
            <a:pPr algn="ctr" eaLnBrk="1" hangingPunct="1">
              <a:buClrTx/>
              <a:buFontTx/>
              <a:buNone/>
              <a:defRPr/>
            </a:pPr>
            <a:endParaRPr lang="ru-RU" altLang="ru-RU" sz="1400" dirty="0">
              <a:solidFill>
                <a:srgbClr val="000000"/>
              </a:solidFill>
            </a:endParaRPr>
          </a:p>
          <a:p>
            <a:pPr algn="ctr" eaLnBrk="1" hangingPunct="1">
              <a:buClrTx/>
              <a:buFontTx/>
              <a:buNone/>
              <a:defRPr/>
            </a:pPr>
            <a:endParaRPr lang="ru-RU" altLang="ru-RU" sz="1400" dirty="0">
              <a:solidFill>
                <a:srgbClr val="C6E7FC"/>
              </a:solidFill>
            </a:endParaRPr>
          </a:p>
          <a:p>
            <a:pPr algn="ctr" eaLnBrk="1" hangingPunct="1">
              <a:buClrTx/>
              <a:buFontTx/>
              <a:buNone/>
              <a:defRPr/>
            </a:pPr>
            <a:r>
              <a:rPr lang="ru-RU" altLang="ru-RU" sz="1400" dirty="0">
                <a:solidFill>
                  <a:srgbClr val="000000"/>
                </a:solidFill>
              </a:rPr>
              <a:t>Бюджеты субъектов РФ и </a:t>
            </a:r>
          </a:p>
          <a:p>
            <a:pPr algn="ctr" eaLnBrk="1" hangingPunct="1">
              <a:buClrTx/>
              <a:buFontTx/>
              <a:buNone/>
              <a:defRPr/>
            </a:pPr>
            <a:r>
              <a:rPr lang="ru-RU" altLang="ru-RU" sz="1400" dirty="0">
                <a:solidFill>
                  <a:srgbClr val="000000"/>
                </a:solidFill>
              </a:rPr>
              <a:t>бюджеты территориальных </a:t>
            </a:r>
          </a:p>
          <a:p>
            <a:pPr algn="ctr" eaLnBrk="1" hangingPunct="1">
              <a:buClrTx/>
              <a:buFontTx/>
              <a:buNone/>
              <a:defRPr/>
            </a:pPr>
            <a:r>
              <a:rPr lang="ru-RU" altLang="ru-RU" sz="1400" dirty="0">
                <a:solidFill>
                  <a:srgbClr val="000000"/>
                </a:solidFill>
              </a:rPr>
              <a:t>государственных внебюджетных фондов </a:t>
            </a:r>
          </a:p>
        </p:txBody>
      </p:sp>
      <p:sp>
        <p:nvSpPr>
          <p:cNvPr id="11269" name="AutoShape 4"/>
          <p:cNvSpPr>
            <a:spLocks noChangeArrowheads="1"/>
          </p:cNvSpPr>
          <p:nvPr/>
        </p:nvSpPr>
        <p:spPr bwMode="auto">
          <a:xfrm>
            <a:off x="2700338" y="1773238"/>
            <a:ext cx="3024187" cy="1800225"/>
          </a:xfrm>
          <a:prstGeom prst="triangle">
            <a:avLst>
              <a:gd name="adj" fmla="val 50000"/>
            </a:avLst>
          </a:prstGeom>
          <a:solidFill>
            <a:schemeClr val="accent3">
              <a:lumMod val="60000"/>
              <a:lumOff val="40000"/>
            </a:schemeClr>
          </a:solidFill>
          <a:ln w="936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200" b="1" dirty="0">
                <a:solidFill>
                  <a:srgbClr val="000000"/>
                </a:solidFill>
              </a:rPr>
              <a:t>Федеральный </a:t>
            </a:r>
          </a:p>
          <a:p>
            <a:pPr algn="ctr" eaLnBrk="1" hangingPunct="1">
              <a:buClrTx/>
              <a:buFontTx/>
              <a:buNone/>
              <a:defRPr/>
            </a:pPr>
            <a:r>
              <a:rPr lang="ru-RU" altLang="ru-RU" sz="1200" b="1" dirty="0">
                <a:solidFill>
                  <a:srgbClr val="000000"/>
                </a:solidFill>
              </a:rPr>
              <a:t>бюджет и бюджеты </a:t>
            </a:r>
          </a:p>
          <a:p>
            <a:pPr algn="ctr" eaLnBrk="1" hangingPunct="1">
              <a:buClrTx/>
              <a:buFontTx/>
              <a:buNone/>
              <a:defRPr/>
            </a:pPr>
            <a:r>
              <a:rPr lang="ru-RU" altLang="ru-RU" sz="1200" b="1" dirty="0">
                <a:solidFill>
                  <a:srgbClr val="000000"/>
                </a:solidFill>
              </a:rPr>
              <a:t>государственных </a:t>
            </a:r>
          </a:p>
          <a:p>
            <a:pPr algn="ctr" eaLnBrk="1" hangingPunct="1">
              <a:buClrTx/>
              <a:buFontTx/>
              <a:buNone/>
              <a:defRPr/>
            </a:pPr>
            <a:r>
              <a:rPr lang="ru-RU" altLang="ru-RU" sz="1200" b="1" dirty="0">
                <a:solidFill>
                  <a:srgbClr val="000000"/>
                </a:solidFill>
              </a:rPr>
              <a:t>внебюджетных фондов РФ</a:t>
            </a:r>
            <a:r>
              <a:rPr lang="ru-RU" altLang="ru-RU" sz="1200" dirty="0">
                <a:solidFill>
                  <a:srgbClr val="000000"/>
                </a:solidFill>
              </a:rPr>
              <a:t> </a:t>
            </a:r>
          </a:p>
        </p:txBody>
      </p:sp>
      <p:sp>
        <p:nvSpPr>
          <p:cNvPr id="11270" name="Line 5"/>
          <p:cNvSpPr>
            <a:spLocks noChangeShapeType="1"/>
          </p:cNvSpPr>
          <p:nvPr/>
        </p:nvSpPr>
        <p:spPr bwMode="auto">
          <a:xfrm flipV="1">
            <a:off x="5292725" y="2413000"/>
            <a:ext cx="431800" cy="304800"/>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1271" name="Line 6"/>
          <p:cNvSpPr>
            <a:spLocks noChangeShapeType="1"/>
          </p:cNvSpPr>
          <p:nvPr/>
        </p:nvSpPr>
        <p:spPr bwMode="auto">
          <a:xfrm>
            <a:off x="5724525" y="2420938"/>
            <a:ext cx="792163"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1272" name="Line 7"/>
          <p:cNvSpPr>
            <a:spLocks noChangeShapeType="1"/>
          </p:cNvSpPr>
          <p:nvPr/>
        </p:nvSpPr>
        <p:spPr bwMode="auto">
          <a:xfrm flipV="1">
            <a:off x="6227763" y="3636963"/>
            <a:ext cx="288925" cy="303212"/>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1273" name="Line 8"/>
          <p:cNvSpPr>
            <a:spLocks noChangeShapeType="1"/>
          </p:cNvSpPr>
          <p:nvPr/>
        </p:nvSpPr>
        <p:spPr bwMode="auto">
          <a:xfrm>
            <a:off x="6516688" y="3644900"/>
            <a:ext cx="863600" cy="158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1274" name="Line 9"/>
          <p:cNvSpPr>
            <a:spLocks noChangeShapeType="1"/>
          </p:cNvSpPr>
          <p:nvPr/>
        </p:nvSpPr>
        <p:spPr bwMode="auto">
          <a:xfrm flipV="1">
            <a:off x="7164388" y="4645025"/>
            <a:ext cx="288925" cy="374650"/>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1275" name="Line 10"/>
          <p:cNvSpPr>
            <a:spLocks noChangeShapeType="1"/>
          </p:cNvSpPr>
          <p:nvPr/>
        </p:nvSpPr>
        <p:spPr bwMode="auto">
          <a:xfrm>
            <a:off x="7451725" y="4652963"/>
            <a:ext cx="865188" cy="158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a:p>
        </p:txBody>
      </p:sp>
      <p:sp>
        <p:nvSpPr>
          <p:cNvPr id="11276" name="Rectangle 11"/>
          <p:cNvSpPr>
            <a:spLocks noChangeArrowheads="1"/>
          </p:cNvSpPr>
          <p:nvPr/>
        </p:nvSpPr>
        <p:spPr bwMode="auto">
          <a:xfrm>
            <a:off x="5367338" y="2043113"/>
            <a:ext cx="15414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400">
                <a:solidFill>
                  <a:srgbClr val="000000"/>
                </a:solidFill>
                <a:latin typeface="Tahoma" pitchFamily="32" charset="0"/>
              </a:rPr>
              <a:t>Первый уровень</a:t>
            </a:r>
          </a:p>
        </p:txBody>
      </p:sp>
      <p:sp>
        <p:nvSpPr>
          <p:cNvPr id="11277" name="Rectangle 12"/>
          <p:cNvSpPr>
            <a:spLocks noChangeArrowheads="1"/>
          </p:cNvSpPr>
          <p:nvPr/>
        </p:nvSpPr>
        <p:spPr bwMode="auto">
          <a:xfrm>
            <a:off x="6159500" y="3267075"/>
            <a:ext cx="14811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400">
                <a:solidFill>
                  <a:srgbClr val="000000"/>
                </a:solidFill>
                <a:latin typeface="Tahoma" pitchFamily="32" charset="0"/>
              </a:rPr>
              <a:t>Второй</a:t>
            </a:r>
            <a:r>
              <a:rPr lang="ru-RU" altLang="ru-RU" sz="1200">
                <a:solidFill>
                  <a:srgbClr val="000000"/>
                </a:solidFill>
                <a:latin typeface="Tahoma" pitchFamily="32" charset="0"/>
              </a:rPr>
              <a:t> </a:t>
            </a:r>
            <a:r>
              <a:rPr lang="ru-RU" altLang="ru-RU" sz="1400">
                <a:solidFill>
                  <a:srgbClr val="000000"/>
                </a:solidFill>
                <a:latin typeface="Tahoma" pitchFamily="32" charset="0"/>
              </a:rPr>
              <a:t>уровень</a:t>
            </a:r>
          </a:p>
        </p:txBody>
      </p:sp>
      <p:sp>
        <p:nvSpPr>
          <p:cNvPr id="11278" name="Rectangle 13"/>
          <p:cNvSpPr>
            <a:spLocks noChangeArrowheads="1"/>
          </p:cNvSpPr>
          <p:nvPr/>
        </p:nvSpPr>
        <p:spPr bwMode="auto">
          <a:xfrm>
            <a:off x="7096125" y="4275138"/>
            <a:ext cx="148748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400">
                <a:solidFill>
                  <a:srgbClr val="000000"/>
                </a:solidFill>
                <a:latin typeface="Tahoma" pitchFamily="32" charset="0"/>
              </a:rPr>
              <a:t>Третий уровень</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3315" name="Text Box 1"/>
          <p:cNvSpPr txBox="1">
            <a:spLocks noChangeArrowheads="1"/>
          </p:cNvSpPr>
          <p:nvPr/>
        </p:nvSpPr>
        <p:spPr bwMode="auto">
          <a:xfrm>
            <a:off x="506413" y="1411288"/>
            <a:ext cx="8893175" cy="50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600"/>
              </a:spcBef>
              <a:spcAft>
                <a:spcPct val="0"/>
              </a:spcAft>
              <a:buClrTx/>
              <a:buSzPct val="100000"/>
              <a:buFontTx/>
              <a:buNone/>
            </a:pPr>
            <a:r>
              <a:rPr lang="ru-RU" altLang="ru-RU" sz="2400">
                <a:solidFill>
                  <a:srgbClr val="073E87"/>
                </a:solidFill>
                <a:latin typeface="Candara" pitchFamily="32" charset="0"/>
              </a:rPr>
              <a:t> </a:t>
            </a:r>
          </a:p>
          <a:p>
            <a:pPr eaLnBrk="1" hangingPunct="1">
              <a:spcBef>
                <a:spcPts val="600"/>
              </a:spcBef>
              <a:spcAft>
                <a:spcPct val="0"/>
              </a:spcAft>
              <a:buClrTx/>
              <a:buSzPct val="100000"/>
              <a:buFontTx/>
              <a:buNone/>
            </a:pPr>
            <a:endParaRPr lang="ru-RU" altLang="ru-RU" sz="240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240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2400">
              <a:solidFill>
                <a:srgbClr val="073E87"/>
              </a:solidFill>
              <a:latin typeface="Candara" pitchFamily="32" charset="0"/>
            </a:endParaRPr>
          </a:p>
        </p:txBody>
      </p:sp>
      <p:sp>
        <p:nvSpPr>
          <p:cNvPr id="13316" name="Text Box 2"/>
          <p:cNvSpPr txBox="1">
            <a:spLocks noChangeArrowheads="1"/>
          </p:cNvSpPr>
          <p:nvPr/>
        </p:nvSpPr>
        <p:spPr bwMode="auto">
          <a:xfrm>
            <a:off x="0" y="188913"/>
            <a:ext cx="838835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indent="358775"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FF0000"/>
                </a:solidFill>
                <a:latin typeface="Times New Roman" pitchFamily="16" charset="0"/>
                <a:cs typeface="Times New Roman" pitchFamily="16" charset="0"/>
              </a:rPr>
              <a:t>Доходы бюджета</a:t>
            </a:r>
            <a:r>
              <a:rPr lang="ru-RU" altLang="ru-RU" sz="2000" dirty="0">
                <a:solidFill>
                  <a:srgbClr val="FF0000"/>
                </a:solidFill>
                <a:latin typeface="Times New Roman" pitchFamily="16" charset="0"/>
                <a:cs typeface="Times New Roman" pitchFamily="16" charset="0"/>
              </a:rPr>
              <a:t> </a:t>
            </a:r>
            <a:r>
              <a:rPr lang="ru-RU" altLang="ru-RU" sz="2000" dirty="0">
                <a:solidFill>
                  <a:srgbClr val="7030A0"/>
                </a:solidFill>
                <a:latin typeface="Times New Roman" pitchFamily="16" charset="0"/>
                <a:cs typeface="Times New Roman" pitchFamily="16" charset="0"/>
              </a:rPr>
              <a:t>- </a:t>
            </a:r>
            <a:r>
              <a:rPr lang="ru-RU" altLang="ru-RU" sz="1600" dirty="0">
                <a:solidFill>
                  <a:srgbClr val="000000"/>
                </a:solidFill>
                <a:latin typeface="Times New Roman" pitchFamily="16" charset="0"/>
                <a:cs typeface="Times New Roman" pitchFamily="16" charset="0"/>
              </a:rPr>
              <a:t>это денежные средства, поступающие в бюджет. </a:t>
            </a:r>
            <a:br>
              <a:rPr lang="ru-RU" altLang="ru-RU" sz="1600" dirty="0">
                <a:solidFill>
                  <a:srgbClr val="000000"/>
                </a:solidFill>
                <a:latin typeface="Times New Roman" pitchFamily="16" charset="0"/>
                <a:cs typeface="Times New Roman" pitchFamily="16" charset="0"/>
              </a:rPr>
            </a:br>
            <a:r>
              <a:rPr lang="ru-RU" altLang="ru-RU" sz="1600" dirty="0">
                <a:solidFill>
                  <a:srgbClr val="000000"/>
                </a:solidFill>
                <a:latin typeface="Times New Roman" pitchFamily="16" charset="0"/>
                <a:cs typeface="Times New Roman" pitchFamily="16" charset="0"/>
              </a:rPr>
              <a:t>     Доходы бюджетов формируются в соответствии с бюджетным законодательством РФ,   законодательством о налогах и сборах и законодательством об иных обязательных платежах. </a:t>
            </a:r>
            <a:br>
              <a:rPr lang="ru-RU" altLang="ru-RU" sz="1600" dirty="0">
                <a:solidFill>
                  <a:srgbClr val="000000"/>
                </a:solidFill>
                <a:latin typeface="Times New Roman" pitchFamily="16" charset="0"/>
                <a:cs typeface="Times New Roman" pitchFamily="16" charset="0"/>
              </a:rPr>
            </a:br>
            <a:r>
              <a:rPr lang="ru-RU" altLang="ru-RU" sz="1600" dirty="0">
                <a:solidFill>
                  <a:srgbClr val="000000"/>
                </a:solidFill>
                <a:latin typeface="Times New Roman" pitchFamily="16" charset="0"/>
                <a:cs typeface="Times New Roman" pitchFamily="16" charset="0"/>
              </a:rPr>
              <a:t>    В соответствии с Бюджетным кодексом Российской Федерации доходы бюджетов состоят из налоговых и неналоговых доходов, а также безвозмездных поступлений.</a:t>
            </a:r>
          </a:p>
        </p:txBody>
      </p:sp>
      <p:sp>
        <p:nvSpPr>
          <p:cNvPr id="13317" name="AutoShape 3"/>
          <p:cNvSpPr>
            <a:spLocks noChangeArrowheads="1"/>
          </p:cNvSpPr>
          <p:nvPr/>
        </p:nvSpPr>
        <p:spPr bwMode="auto">
          <a:xfrm>
            <a:off x="5526088" y="3873500"/>
            <a:ext cx="3490912" cy="2401888"/>
          </a:xfrm>
          <a:prstGeom prst="roundRect">
            <a:avLst/>
          </a:prstGeom>
          <a:solidFill>
            <a:schemeClr val="accent3">
              <a:lumMod val="40000"/>
              <a:lumOff val="60000"/>
            </a:schemeClr>
          </a:solidFill>
          <a:ln w="9360" cap="sq">
            <a:solidFill>
              <a:srgbClr val="4584D3"/>
            </a:solidFill>
            <a:miter lim="800000"/>
            <a:headEnd/>
            <a:tailEnd/>
          </a:ln>
          <a:effectLst>
            <a:outerShdw dist="50912" dir="2700000" algn="ctr" rotWithShape="0">
              <a:srgbClr val="808080">
                <a:alpha val="98000"/>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endParaRPr lang="ru-RU" altLang="ru-RU" sz="1400" u="sng" dirty="0">
              <a:solidFill>
                <a:srgbClr val="000000"/>
              </a:solidFill>
            </a:endParaRPr>
          </a:p>
          <a:p>
            <a:pPr algn="ctr" eaLnBrk="1" hangingPunct="1">
              <a:buClrTx/>
              <a:buFontTx/>
              <a:buNone/>
              <a:defRPr/>
            </a:pPr>
            <a:endParaRPr lang="ru-RU" altLang="ru-RU" sz="1400" dirty="0">
              <a:solidFill>
                <a:srgbClr val="000000"/>
              </a:solidFill>
            </a:endParaRPr>
          </a:p>
          <a:p>
            <a:pPr algn="ctr" eaLnBrk="1" hangingPunct="1">
              <a:buClrTx/>
              <a:buFontTx/>
              <a:buNone/>
              <a:defRPr/>
            </a:pPr>
            <a:endParaRPr lang="ru-RU" altLang="ru-RU" sz="1400" dirty="0">
              <a:solidFill>
                <a:srgbClr val="000000"/>
              </a:solidFill>
            </a:endParaRPr>
          </a:p>
          <a:p>
            <a:pPr algn="ctr" eaLnBrk="1" hangingPunct="1">
              <a:buClrTx/>
              <a:buFontTx/>
              <a:buNone/>
              <a:defRPr/>
            </a:pPr>
            <a:r>
              <a:rPr lang="ru-RU" altLang="ru-RU" sz="1400" dirty="0">
                <a:solidFill>
                  <a:srgbClr val="000000"/>
                </a:solidFill>
              </a:rPr>
              <a:t>Доходы бюджетов от предусмотренных </a:t>
            </a:r>
          </a:p>
          <a:p>
            <a:pPr algn="ctr" eaLnBrk="1" hangingPunct="1">
              <a:buClrTx/>
              <a:buFontTx/>
              <a:buNone/>
              <a:defRPr/>
            </a:pPr>
            <a:r>
              <a:rPr lang="ru-RU" altLang="ru-RU" sz="1400" dirty="0">
                <a:solidFill>
                  <a:srgbClr val="000000"/>
                </a:solidFill>
              </a:rPr>
              <a:t>законодательством РФ о налогах</a:t>
            </a:r>
          </a:p>
          <a:p>
            <a:pPr algn="ctr" eaLnBrk="1" hangingPunct="1">
              <a:buClrTx/>
              <a:buFontTx/>
              <a:buNone/>
              <a:defRPr/>
            </a:pPr>
            <a:r>
              <a:rPr lang="ru-RU" altLang="ru-RU" sz="1400" dirty="0">
                <a:solidFill>
                  <a:srgbClr val="000000"/>
                </a:solidFill>
              </a:rPr>
              <a:t> и сборах федеральных налогов и </a:t>
            </a:r>
          </a:p>
          <a:p>
            <a:pPr algn="ctr" eaLnBrk="1" hangingPunct="1">
              <a:buClrTx/>
              <a:buFontTx/>
              <a:buNone/>
              <a:defRPr/>
            </a:pPr>
            <a:r>
              <a:rPr lang="ru-RU" altLang="ru-RU" sz="1400" dirty="0">
                <a:solidFill>
                  <a:srgbClr val="000000"/>
                </a:solidFill>
              </a:rPr>
              <a:t>сборов, в т. ч. от налогов, </a:t>
            </a:r>
          </a:p>
          <a:p>
            <a:pPr algn="ctr" eaLnBrk="1" hangingPunct="1">
              <a:buClrTx/>
              <a:buFontTx/>
              <a:buNone/>
              <a:defRPr/>
            </a:pPr>
            <a:r>
              <a:rPr lang="ru-RU" altLang="ru-RU" sz="1400" dirty="0">
                <a:solidFill>
                  <a:srgbClr val="000000"/>
                </a:solidFill>
              </a:rPr>
              <a:t>предусмотренных специальными</a:t>
            </a:r>
          </a:p>
          <a:p>
            <a:pPr algn="ctr" eaLnBrk="1" hangingPunct="1">
              <a:buClrTx/>
              <a:buFontTx/>
              <a:buNone/>
              <a:defRPr/>
            </a:pPr>
            <a:r>
              <a:rPr lang="ru-RU" altLang="ru-RU" sz="1400" dirty="0">
                <a:solidFill>
                  <a:srgbClr val="000000"/>
                </a:solidFill>
              </a:rPr>
              <a:t> налоговыми режимами, </a:t>
            </a:r>
          </a:p>
          <a:p>
            <a:pPr algn="ctr" eaLnBrk="1" hangingPunct="1">
              <a:buClrTx/>
              <a:buFontTx/>
              <a:buNone/>
              <a:defRPr/>
            </a:pPr>
            <a:r>
              <a:rPr lang="ru-RU" altLang="ru-RU" sz="1400" dirty="0">
                <a:solidFill>
                  <a:srgbClr val="000000"/>
                </a:solidFill>
              </a:rPr>
              <a:t>региональных налогов, </a:t>
            </a:r>
          </a:p>
          <a:p>
            <a:pPr algn="ctr" eaLnBrk="1" hangingPunct="1">
              <a:buClrTx/>
              <a:buFontTx/>
              <a:buNone/>
              <a:defRPr/>
            </a:pPr>
            <a:r>
              <a:rPr lang="ru-RU" altLang="ru-RU" sz="1400" dirty="0">
                <a:solidFill>
                  <a:srgbClr val="000000"/>
                </a:solidFill>
              </a:rPr>
              <a:t>местных налогов и сборов, </a:t>
            </a:r>
          </a:p>
          <a:p>
            <a:pPr algn="ctr" eaLnBrk="1" hangingPunct="1">
              <a:buClrTx/>
              <a:buFontTx/>
              <a:buNone/>
              <a:defRPr/>
            </a:pPr>
            <a:r>
              <a:rPr lang="ru-RU" altLang="ru-RU" sz="1400" dirty="0">
                <a:solidFill>
                  <a:srgbClr val="000000"/>
                </a:solidFill>
              </a:rPr>
              <a:t>а также пеней и штрафов по ним </a:t>
            </a:r>
          </a:p>
          <a:p>
            <a:pPr algn="ctr" eaLnBrk="1" hangingPunct="1">
              <a:buClrTx/>
              <a:buFontTx/>
              <a:buNone/>
              <a:defRPr/>
            </a:pPr>
            <a:endParaRPr lang="ru-RU" altLang="ru-RU" sz="1400" u="sng" dirty="0">
              <a:solidFill>
                <a:srgbClr val="C6E7FC"/>
              </a:solidFill>
            </a:endParaRPr>
          </a:p>
          <a:p>
            <a:pPr algn="ctr" eaLnBrk="1" hangingPunct="1">
              <a:buClrTx/>
              <a:buFontTx/>
              <a:buNone/>
              <a:defRPr/>
            </a:pPr>
            <a:endParaRPr lang="ru-RU" altLang="ru-RU" sz="1400" u="sng" dirty="0">
              <a:solidFill>
                <a:srgbClr val="000000"/>
              </a:solidFill>
            </a:endParaRPr>
          </a:p>
          <a:p>
            <a:pPr algn="ctr" eaLnBrk="1" hangingPunct="1">
              <a:buClrTx/>
              <a:buFontTx/>
              <a:buNone/>
              <a:defRPr/>
            </a:pPr>
            <a:endParaRPr lang="ru-RU" altLang="ru-RU" sz="1400" u="sng" dirty="0">
              <a:solidFill>
                <a:srgbClr val="000000"/>
              </a:solidFill>
            </a:endParaRPr>
          </a:p>
        </p:txBody>
      </p:sp>
      <p:sp>
        <p:nvSpPr>
          <p:cNvPr id="13318" name="AutoShape 4"/>
          <p:cNvSpPr>
            <a:spLocks noChangeArrowheads="1"/>
          </p:cNvSpPr>
          <p:nvPr/>
        </p:nvSpPr>
        <p:spPr bwMode="auto">
          <a:xfrm>
            <a:off x="2679700" y="3787775"/>
            <a:ext cx="2617788" cy="2487613"/>
          </a:xfrm>
          <a:prstGeom prst="roundRect">
            <a:avLst/>
          </a:prstGeom>
          <a:solidFill>
            <a:schemeClr val="accent3">
              <a:lumMod val="40000"/>
              <a:lumOff val="60000"/>
            </a:schemeClr>
          </a:solidFill>
          <a:ln w="9360" cap="sq">
            <a:solidFill>
              <a:srgbClr val="000000"/>
            </a:solidFill>
            <a:miter lim="800000"/>
            <a:headEnd/>
            <a:tailEnd/>
          </a:ln>
          <a:effectLst>
            <a:outerShdw dist="63640" dir="2700000" algn="ctr" rotWithShape="0">
              <a:srgbClr val="808080">
                <a:alpha val="89005"/>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dirty="0">
                <a:solidFill>
                  <a:srgbClr val="000000"/>
                </a:solidFill>
              </a:rPr>
              <a:t>Доходы от продажи </a:t>
            </a:r>
          </a:p>
          <a:p>
            <a:pPr algn="ctr" eaLnBrk="1" hangingPunct="1">
              <a:buClrTx/>
              <a:buFontTx/>
              <a:buNone/>
              <a:defRPr/>
            </a:pPr>
            <a:r>
              <a:rPr lang="ru-RU" altLang="ru-RU" sz="1400" dirty="0">
                <a:solidFill>
                  <a:srgbClr val="000000"/>
                </a:solidFill>
              </a:rPr>
              <a:t>и использования </a:t>
            </a:r>
          </a:p>
          <a:p>
            <a:pPr algn="ctr" eaLnBrk="1" hangingPunct="1">
              <a:buClrTx/>
              <a:buFontTx/>
              <a:buNone/>
              <a:defRPr/>
            </a:pPr>
            <a:r>
              <a:rPr lang="ru-RU" altLang="ru-RU" sz="1400" dirty="0">
                <a:solidFill>
                  <a:srgbClr val="000000"/>
                </a:solidFill>
              </a:rPr>
              <a:t>государственного или </a:t>
            </a:r>
          </a:p>
          <a:p>
            <a:pPr algn="ctr" eaLnBrk="1" hangingPunct="1">
              <a:buClrTx/>
              <a:buFontTx/>
              <a:buNone/>
              <a:defRPr/>
            </a:pPr>
            <a:r>
              <a:rPr lang="ru-RU" altLang="ru-RU" sz="1400" dirty="0">
                <a:solidFill>
                  <a:srgbClr val="000000"/>
                </a:solidFill>
              </a:rPr>
              <a:t>муниципального </a:t>
            </a:r>
          </a:p>
          <a:p>
            <a:pPr algn="ctr" eaLnBrk="1" hangingPunct="1">
              <a:buClrTx/>
              <a:buFontTx/>
              <a:buNone/>
              <a:defRPr/>
            </a:pPr>
            <a:r>
              <a:rPr lang="ru-RU" altLang="ru-RU" sz="1400" dirty="0">
                <a:solidFill>
                  <a:srgbClr val="000000"/>
                </a:solidFill>
              </a:rPr>
              <a:t>имущества,</a:t>
            </a:r>
          </a:p>
          <a:p>
            <a:pPr algn="ctr" eaLnBrk="1" hangingPunct="1">
              <a:buClrTx/>
              <a:buFontTx/>
              <a:buNone/>
              <a:defRPr/>
            </a:pPr>
            <a:r>
              <a:rPr lang="ru-RU" altLang="ru-RU" sz="1400" dirty="0">
                <a:solidFill>
                  <a:srgbClr val="000000"/>
                </a:solidFill>
              </a:rPr>
              <a:t>штрафы за нарушение</a:t>
            </a:r>
          </a:p>
          <a:p>
            <a:pPr algn="ctr" eaLnBrk="1" hangingPunct="1">
              <a:buClrTx/>
              <a:buFontTx/>
              <a:buNone/>
              <a:defRPr/>
            </a:pPr>
            <a:r>
              <a:rPr lang="ru-RU" altLang="ru-RU" sz="1400" dirty="0">
                <a:solidFill>
                  <a:srgbClr val="000000"/>
                </a:solidFill>
              </a:rPr>
              <a:t>законодательства и пр.</a:t>
            </a:r>
            <a:endParaRPr lang="ru-RU" altLang="ru-RU" sz="1600" u="sng" dirty="0">
              <a:solidFill>
                <a:srgbClr val="000000"/>
              </a:solidFill>
            </a:endParaRPr>
          </a:p>
        </p:txBody>
      </p:sp>
      <p:sp>
        <p:nvSpPr>
          <p:cNvPr id="13319" name="AutoShape 5"/>
          <p:cNvSpPr>
            <a:spLocks noChangeArrowheads="1"/>
          </p:cNvSpPr>
          <p:nvPr/>
        </p:nvSpPr>
        <p:spPr bwMode="auto">
          <a:xfrm>
            <a:off x="258763" y="3746500"/>
            <a:ext cx="2189162" cy="2447925"/>
          </a:xfrm>
          <a:prstGeom prst="roundRect">
            <a:avLst/>
          </a:prstGeom>
          <a:solidFill>
            <a:schemeClr val="accent3">
              <a:lumMod val="40000"/>
              <a:lumOff val="60000"/>
            </a:schemeClr>
          </a:solidFill>
          <a:ln w="9360" cap="sq">
            <a:solidFill>
              <a:srgbClr val="4584D3"/>
            </a:solidFill>
            <a:miter lim="800000"/>
            <a:headEnd/>
            <a:tailEnd/>
          </a:ln>
          <a:effectLst>
            <a:outerShdw dist="50912" dir="2700000" algn="ctr" rotWithShape="0">
              <a:srgbClr val="808080">
                <a:alpha val="97002"/>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dirty="0">
                <a:solidFill>
                  <a:srgbClr val="000000"/>
                </a:solidFill>
              </a:rPr>
              <a:t>средства, </a:t>
            </a:r>
          </a:p>
          <a:p>
            <a:pPr algn="ctr" eaLnBrk="1" hangingPunct="1">
              <a:buClrTx/>
              <a:buFontTx/>
              <a:buNone/>
              <a:defRPr/>
            </a:pPr>
            <a:r>
              <a:rPr lang="ru-RU" altLang="ru-RU" sz="1400" dirty="0">
                <a:solidFill>
                  <a:srgbClr val="000000"/>
                </a:solidFill>
              </a:rPr>
              <a:t>поступающие</a:t>
            </a:r>
            <a:endParaRPr lang="ru-RU" altLang="ru-RU" sz="1400" u="sng" dirty="0">
              <a:solidFill>
                <a:srgbClr val="000000"/>
              </a:solidFill>
            </a:endParaRPr>
          </a:p>
          <a:p>
            <a:pPr algn="ctr" eaLnBrk="1" hangingPunct="1">
              <a:buClrTx/>
              <a:buFontTx/>
              <a:buNone/>
              <a:defRPr/>
            </a:pPr>
            <a:r>
              <a:rPr lang="ru-RU" altLang="ru-RU" sz="1400" dirty="0">
                <a:solidFill>
                  <a:srgbClr val="000000"/>
                </a:solidFill>
              </a:rPr>
              <a:t>из других бюджетов</a:t>
            </a:r>
          </a:p>
        </p:txBody>
      </p:sp>
      <p:sp>
        <p:nvSpPr>
          <p:cNvPr id="13320" name="Oval 6"/>
          <p:cNvSpPr>
            <a:spLocks noChangeArrowheads="1"/>
          </p:cNvSpPr>
          <p:nvPr/>
        </p:nvSpPr>
        <p:spPr bwMode="auto">
          <a:xfrm>
            <a:off x="2339975" y="1847850"/>
            <a:ext cx="4032250" cy="723900"/>
          </a:xfrm>
          <a:prstGeom prst="roundRect">
            <a:avLst/>
          </a:prstGeom>
          <a:solidFill>
            <a:schemeClr val="accent5">
              <a:lumMod val="40000"/>
              <a:lumOff val="60000"/>
            </a:schemeClr>
          </a:solidFill>
          <a:ln w="9360" cap="sq">
            <a:solidFill>
              <a:srgbClr val="000000"/>
            </a:solidFill>
            <a:miter lim="800000"/>
            <a:headEnd/>
            <a:tailEnd/>
          </a:ln>
          <a:effectLst>
            <a:outerShdw dist="101823" dir="2700000" algn="ctr" rotWithShape="0">
              <a:srgbClr val="808080">
                <a:alpha val="97002"/>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800" dirty="0">
                <a:solidFill>
                  <a:srgbClr val="990099"/>
                </a:solidFill>
              </a:rPr>
              <a:t>Виды доходов</a:t>
            </a:r>
          </a:p>
        </p:txBody>
      </p:sp>
      <p:sp>
        <p:nvSpPr>
          <p:cNvPr id="2" name="Скругленный прямоугольник 1"/>
          <p:cNvSpPr/>
          <p:nvPr/>
        </p:nvSpPr>
        <p:spPr>
          <a:xfrm>
            <a:off x="222250" y="3187700"/>
            <a:ext cx="2262188" cy="746125"/>
          </a:xfrm>
          <a:prstGeom prst="roundRect">
            <a:avLst/>
          </a:prstGeom>
          <a:solidFill>
            <a:srgbClr val="C7F7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ru-RU" altLang="ru-RU" b="1" u="sng" dirty="0">
              <a:solidFill>
                <a:srgbClr val="000000"/>
              </a:solidFill>
            </a:endParaRPr>
          </a:p>
          <a:p>
            <a:pPr algn="ctr">
              <a:buClrTx/>
              <a:buFontTx/>
              <a:buNone/>
              <a:defRPr/>
            </a:pPr>
            <a:r>
              <a:rPr lang="ru-RU" altLang="ru-RU" b="1" dirty="0">
                <a:solidFill>
                  <a:srgbClr val="660066"/>
                </a:solidFill>
              </a:rPr>
              <a:t>Безвозмездные </a:t>
            </a:r>
          </a:p>
          <a:p>
            <a:pPr algn="ctr">
              <a:buClrTx/>
              <a:buFontTx/>
              <a:buNone/>
              <a:defRPr/>
            </a:pPr>
            <a:r>
              <a:rPr lang="ru-RU" altLang="ru-RU" dirty="0">
                <a:solidFill>
                  <a:srgbClr val="660066"/>
                </a:solidFill>
              </a:rPr>
              <a:t>поступления </a:t>
            </a:r>
          </a:p>
          <a:p>
            <a:pPr algn="ctr">
              <a:defRPr/>
            </a:pPr>
            <a:endParaRPr lang="ru-RU" dirty="0"/>
          </a:p>
        </p:txBody>
      </p:sp>
      <p:sp>
        <p:nvSpPr>
          <p:cNvPr id="3" name="Скругленный прямоугольник 2"/>
          <p:cNvSpPr/>
          <p:nvPr/>
        </p:nvSpPr>
        <p:spPr>
          <a:xfrm>
            <a:off x="2987675" y="3230563"/>
            <a:ext cx="2089150" cy="673100"/>
          </a:xfrm>
          <a:prstGeom prst="roundRect">
            <a:avLst/>
          </a:prstGeom>
          <a:solidFill>
            <a:srgbClr val="C7F7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ru-RU" b="1" dirty="0">
                <a:solidFill>
                  <a:srgbClr val="660066"/>
                </a:solidFill>
              </a:rPr>
              <a:t>Неналоговые</a:t>
            </a:r>
          </a:p>
          <a:p>
            <a:pPr algn="ctr">
              <a:defRPr/>
            </a:pPr>
            <a:endParaRPr lang="ru-RU" dirty="0"/>
          </a:p>
        </p:txBody>
      </p:sp>
      <p:sp>
        <p:nvSpPr>
          <p:cNvPr id="4" name="Скругленный прямоугольник 3"/>
          <p:cNvSpPr/>
          <p:nvPr/>
        </p:nvSpPr>
        <p:spPr>
          <a:xfrm>
            <a:off x="6011863" y="3221038"/>
            <a:ext cx="2752725" cy="652462"/>
          </a:xfrm>
          <a:prstGeom prst="roundRect">
            <a:avLst/>
          </a:prstGeom>
          <a:solidFill>
            <a:srgbClr val="C7F7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ru-RU" b="1" dirty="0">
                <a:solidFill>
                  <a:srgbClr val="660066"/>
                </a:solidFill>
              </a:rPr>
              <a:t>Налоговые</a:t>
            </a:r>
            <a:r>
              <a:rPr lang="ru-RU" altLang="ru-RU" b="1" dirty="0">
                <a:solidFill>
                  <a:srgbClr val="000000"/>
                </a:solidFill>
              </a:rPr>
              <a:t> </a:t>
            </a:r>
          </a:p>
          <a:p>
            <a:pPr algn="ctr">
              <a:defRPr/>
            </a:pPr>
            <a:endParaRPr lang="ru-RU" dirty="0"/>
          </a:p>
        </p:txBody>
      </p:sp>
      <p:cxnSp>
        <p:nvCxnSpPr>
          <p:cNvPr id="6" name="Прямая со стрелкой 5"/>
          <p:cNvCxnSpPr/>
          <p:nvPr/>
        </p:nvCxnSpPr>
        <p:spPr>
          <a:xfrm>
            <a:off x="4032250" y="2571750"/>
            <a:ext cx="0" cy="615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H="1">
            <a:off x="1325563" y="2568575"/>
            <a:ext cx="1851025" cy="617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5292725" y="2571750"/>
            <a:ext cx="1978025" cy="614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4339" name="Text Box 1"/>
          <p:cNvSpPr txBox="1">
            <a:spLocks noChangeArrowheads="1"/>
          </p:cNvSpPr>
          <p:nvPr/>
        </p:nvSpPr>
        <p:spPr bwMode="auto">
          <a:xfrm>
            <a:off x="468313" y="620713"/>
            <a:ext cx="8224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br>
              <a:rPr lang="ru-RU" altLang="ru-RU" sz="1600" dirty="0">
                <a:solidFill>
                  <a:srgbClr val="0D0D0D"/>
                </a:solidFill>
                <a:latin typeface="Candara" pitchFamily="32" charset="0"/>
              </a:rPr>
            </a:br>
            <a:br>
              <a:rPr lang="ru-RU" altLang="ru-RU" sz="1600" dirty="0">
                <a:solidFill>
                  <a:srgbClr val="0D0D0D"/>
                </a:solidFill>
                <a:latin typeface="Candara" pitchFamily="32" charset="0"/>
              </a:rPr>
            </a:br>
            <a:br>
              <a:rPr lang="ru-RU" altLang="ru-RU" sz="1600" dirty="0">
                <a:solidFill>
                  <a:srgbClr val="0D0D0D"/>
                </a:solidFill>
                <a:latin typeface="Candara" pitchFamily="32" charset="0"/>
              </a:rPr>
            </a:br>
            <a:br>
              <a:rPr lang="ru-RU" altLang="ru-RU" sz="1600" dirty="0">
                <a:solidFill>
                  <a:srgbClr val="0D0D0D"/>
                </a:solidFill>
                <a:latin typeface="Candara" pitchFamily="32" charset="0"/>
              </a:rPr>
            </a:br>
            <a:endParaRPr lang="ru-RU" altLang="ru-RU" sz="1600" dirty="0">
              <a:solidFill>
                <a:srgbClr val="0D0D0D"/>
              </a:solidFill>
              <a:latin typeface="Candara" pitchFamily="32" charset="0"/>
            </a:endParaRPr>
          </a:p>
          <a:p>
            <a:pPr algn="ctr" eaLnBrk="1" hangingPunct="1">
              <a:spcBef>
                <a:spcPct val="0"/>
              </a:spcBef>
              <a:spcAft>
                <a:spcPct val="0"/>
              </a:spcAft>
              <a:buClrTx/>
              <a:buSzPct val="100000"/>
              <a:buFontTx/>
              <a:buNone/>
            </a:pPr>
            <a:br>
              <a:rPr lang="ru-RU" altLang="ru-RU" sz="1600" dirty="0">
                <a:solidFill>
                  <a:srgbClr val="0D0D0D"/>
                </a:solidFill>
                <a:latin typeface="Candara" pitchFamily="32" charset="0"/>
              </a:rPr>
            </a:br>
            <a:r>
              <a:rPr lang="ru-RU" altLang="ru-RU" sz="2000" dirty="0">
                <a:solidFill>
                  <a:srgbClr val="7030A0"/>
                </a:solidFill>
                <a:latin typeface="Times New Roman" pitchFamily="16" charset="0"/>
                <a:cs typeface="Times New Roman" pitchFamily="16" charset="0"/>
              </a:rPr>
              <a:t>Рост доходов муниципального образования Красносельское обеспечивается за счет: </a:t>
            </a:r>
            <a:br>
              <a:rPr lang="ru-RU" altLang="ru-RU" sz="2000" dirty="0">
                <a:solidFill>
                  <a:srgbClr val="7030A0"/>
                </a:solidFill>
                <a:latin typeface="Times New Roman" pitchFamily="16" charset="0"/>
                <a:cs typeface="Times New Roman" pitchFamily="16" charset="0"/>
              </a:rPr>
            </a:br>
            <a:br>
              <a:rPr lang="ru-RU" altLang="ru-RU" sz="1600" dirty="0">
                <a:solidFill>
                  <a:srgbClr val="7030A0"/>
                </a:solidFill>
                <a:latin typeface="Times New Roman" pitchFamily="16" charset="0"/>
                <a:cs typeface="Times New Roman" pitchFamily="16" charset="0"/>
              </a:rPr>
            </a:br>
            <a:br>
              <a:rPr lang="ru-RU" altLang="ru-RU" sz="1600" dirty="0">
                <a:solidFill>
                  <a:srgbClr val="7030A0"/>
                </a:solidFill>
                <a:latin typeface="Times New Roman" pitchFamily="16" charset="0"/>
                <a:cs typeface="Times New Roman" pitchFamily="16" charset="0"/>
              </a:rPr>
            </a:br>
            <a:br>
              <a:rPr lang="ru-RU" altLang="ru-RU" sz="1600" dirty="0">
                <a:solidFill>
                  <a:srgbClr val="0D0D0D"/>
                </a:solidFill>
                <a:latin typeface="Times New Roman" pitchFamily="16" charset="0"/>
                <a:cs typeface="Times New Roman" pitchFamily="16" charset="0"/>
              </a:rPr>
            </a:br>
            <a:endParaRPr lang="ru-RU" altLang="ru-RU" sz="1600" dirty="0">
              <a:solidFill>
                <a:srgbClr val="0D0D0D"/>
              </a:solidFill>
              <a:latin typeface="Times New Roman" pitchFamily="16" charset="0"/>
              <a:cs typeface="Times New Roman" pitchFamily="16" charset="0"/>
            </a:endParaRPr>
          </a:p>
        </p:txBody>
      </p:sp>
      <p:sp>
        <p:nvSpPr>
          <p:cNvPr id="14340" name="Text Box 2"/>
          <p:cNvSpPr txBox="1">
            <a:spLocks noChangeArrowheads="1"/>
          </p:cNvSpPr>
          <p:nvPr/>
        </p:nvSpPr>
        <p:spPr bwMode="auto">
          <a:xfrm>
            <a:off x="323850" y="1894854"/>
            <a:ext cx="7951788"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2900" indent="-339725"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9pPr>
          </a:lstStyle>
          <a:p>
            <a:pPr eaLnBrk="1" hangingPunct="1">
              <a:spcBef>
                <a:spcPts val="600"/>
              </a:spcBef>
              <a:spcAft>
                <a:spcPct val="0"/>
              </a:spcAft>
              <a:buClrTx/>
              <a:buSzPct val="100000"/>
              <a:buFontTx/>
              <a:buNone/>
            </a:pPr>
            <a:r>
              <a:rPr lang="ru-RU" altLang="ru-RU" sz="1800" dirty="0">
                <a:solidFill>
                  <a:srgbClr val="073E87"/>
                </a:solidFill>
                <a:latin typeface="Times New Roman" pitchFamily="16" charset="0"/>
                <a:cs typeface="Times New Roman" pitchFamily="16" charset="0"/>
              </a:rPr>
              <a:t> </a:t>
            </a:r>
            <a:r>
              <a:rPr lang="ru-RU" altLang="ru-RU" sz="1800" dirty="0">
                <a:solidFill>
                  <a:schemeClr val="accent1">
                    <a:lumMod val="50000"/>
                  </a:schemeClr>
                </a:solidFill>
                <a:latin typeface="Times New Roman" pitchFamily="16" charset="0"/>
                <a:cs typeface="Times New Roman" pitchFamily="16" charset="0"/>
              </a:rPr>
              <a:t>1. Расширения налогооблагаемой базы за счет стимулирования экономического развития организаций</a:t>
            </a:r>
          </a:p>
          <a:p>
            <a:pPr eaLnBrk="1" hangingPunct="1">
              <a:spcBef>
                <a:spcPts val="600"/>
              </a:spcBef>
              <a:spcAft>
                <a:spcPct val="0"/>
              </a:spcAft>
              <a:buClrTx/>
              <a:buSzPct val="100000"/>
              <a:buFontTx/>
              <a:buNone/>
            </a:pPr>
            <a:r>
              <a:rPr lang="ru-RU" altLang="ru-RU" sz="1800" dirty="0">
                <a:solidFill>
                  <a:schemeClr val="accent1">
                    <a:lumMod val="50000"/>
                  </a:schemeClr>
                </a:solidFill>
                <a:latin typeface="Times New Roman" pitchFamily="16" charset="0"/>
                <a:cs typeface="Times New Roman" pitchFamily="16" charset="0"/>
              </a:rPr>
              <a:t> 2. Введения новых предприятий и производственных мощностей</a:t>
            </a:r>
          </a:p>
          <a:p>
            <a:pPr eaLnBrk="1" hangingPunct="1">
              <a:spcBef>
                <a:spcPts val="600"/>
              </a:spcBef>
              <a:spcAft>
                <a:spcPct val="0"/>
              </a:spcAft>
              <a:buClrTx/>
              <a:buSzPct val="100000"/>
              <a:buFontTx/>
              <a:buNone/>
            </a:pPr>
            <a:r>
              <a:rPr lang="ru-RU" altLang="ru-RU" sz="1800" dirty="0">
                <a:solidFill>
                  <a:schemeClr val="accent1">
                    <a:lumMod val="50000"/>
                  </a:schemeClr>
                </a:solidFill>
                <a:latin typeface="Times New Roman" pitchFamily="16" charset="0"/>
                <a:cs typeface="Times New Roman" pitchFamily="16" charset="0"/>
              </a:rPr>
              <a:t> 3. Роста денежных доходов населения</a:t>
            </a:r>
          </a:p>
          <a:p>
            <a:pPr eaLnBrk="1" hangingPunct="1">
              <a:spcBef>
                <a:spcPts val="600"/>
              </a:spcBef>
              <a:spcAft>
                <a:spcPct val="0"/>
              </a:spcAft>
              <a:buClrTx/>
              <a:buSzPct val="100000"/>
              <a:buFontTx/>
              <a:buNone/>
            </a:pPr>
            <a:r>
              <a:rPr lang="ru-RU" altLang="ru-RU" sz="1800" dirty="0">
                <a:solidFill>
                  <a:schemeClr val="accent1">
                    <a:lumMod val="50000"/>
                  </a:schemeClr>
                </a:solidFill>
                <a:latin typeface="Times New Roman" pitchFamily="16" charset="0"/>
                <a:cs typeface="Times New Roman" pitchFamily="16" charset="0"/>
              </a:rPr>
              <a:t> 4. Легализации заработной платы работников и выведения из тени доходов физических лиц</a:t>
            </a:r>
          </a:p>
          <a:p>
            <a:pPr eaLnBrk="1" hangingPunct="1">
              <a:spcBef>
                <a:spcPts val="600"/>
              </a:spcBef>
              <a:spcAft>
                <a:spcPct val="0"/>
              </a:spcAft>
              <a:buClrTx/>
              <a:buSzPct val="100000"/>
              <a:buFontTx/>
              <a:buNone/>
            </a:pPr>
            <a:r>
              <a:rPr lang="ru-RU" altLang="ru-RU" sz="1800" dirty="0">
                <a:solidFill>
                  <a:schemeClr val="accent1">
                    <a:lumMod val="50000"/>
                  </a:schemeClr>
                </a:solidFill>
                <a:latin typeface="Times New Roman" pitchFamily="16" charset="0"/>
                <a:cs typeface="Times New Roman" pitchFamily="16" charset="0"/>
              </a:rPr>
              <a:t> 5. Развития малого и среднего бизнеса</a:t>
            </a:r>
          </a:p>
          <a:p>
            <a:pPr eaLnBrk="1" hangingPunct="1">
              <a:spcBef>
                <a:spcPts val="600"/>
              </a:spcBef>
              <a:spcAft>
                <a:spcPct val="0"/>
              </a:spcAft>
              <a:buClrTx/>
              <a:buSzPct val="100000"/>
              <a:buFontTx/>
              <a:buNone/>
            </a:pPr>
            <a:r>
              <a:rPr lang="ru-RU" altLang="ru-RU" sz="1800" dirty="0">
                <a:solidFill>
                  <a:schemeClr val="accent1">
                    <a:lumMod val="50000"/>
                  </a:schemeClr>
                </a:solidFill>
                <a:latin typeface="Times New Roman" pitchFamily="16" charset="0"/>
                <a:cs typeface="Times New Roman" pitchFamily="16" charset="0"/>
              </a:rPr>
              <a:t> 6. Муниципальной поддержки инвестиционной деятельности</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1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2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5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6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8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19062</TotalTime>
  <Words>6678</Words>
  <Application>Microsoft Office PowerPoint</Application>
  <PresentationFormat>Экран (4:3)</PresentationFormat>
  <Paragraphs>810</Paragraphs>
  <Slides>62</Slides>
  <Notes>59</Notes>
  <HiddenSlides>0</HiddenSlides>
  <MMClips>0</MMClips>
  <ScaleCrop>false</ScaleCrop>
  <HeadingPairs>
    <vt:vector size="6" baseType="variant">
      <vt:variant>
        <vt:lpstr>Использованные шрифты</vt:lpstr>
      </vt:variant>
      <vt:variant>
        <vt:i4>9</vt:i4>
      </vt:variant>
      <vt:variant>
        <vt:lpstr>Тема</vt:lpstr>
      </vt:variant>
      <vt:variant>
        <vt:i4>6</vt:i4>
      </vt:variant>
      <vt:variant>
        <vt:lpstr>Заголовки слайдов</vt:lpstr>
      </vt:variant>
      <vt:variant>
        <vt:i4>62</vt:i4>
      </vt:variant>
    </vt:vector>
  </HeadingPairs>
  <TitlesOfParts>
    <vt:vector size="77" baseType="lpstr">
      <vt:lpstr>Arial</vt:lpstr>
      <vt:lpstr>Arial Unicode MS</vt:lpstr>
      <vt:lpstr>Calibri</vt:lpstr>
      <vt:lpstr>Candara</vt:lpstr>
      <vt:lpstr>Georgia</vt:lpstr>
      <vt:lpstr>Symbol</vt:lpstr>
      <vt:lpstr>Tahoma</vt:lpstr>
      <vt:lpstr>Times New Roman</vt:lpstr>
      <vt:lpstr>Trebuchet MS</vt:lpstr>
      <vt:lpstr>Воздушный поток</vt:lpstr>
      <vt:lpstr>1_Воздушный поток</vt:lpstr>
      <vt:lpstr>2_Воздушный поток</vt:lpstr>
      <vt:lpstr>5_Воздушный поток</vt:lpstr>
      <vt:lpstr>6_Воздушный поток</vt:lpstr>
      <vt:lpstr>8_Воздушный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«Бюджет для граждан»</dc:title>
  <dc:creator>Bydjet-01</dc:creator>
  <cp:lastModifiedBy>Бухгалтер</cp:lastModifiedBy>
  <cp:revision>1139</cp:revision>
  <cp:lastPrinted>2019-11-26T11:15:32Z</cp:lastPrinted>
  <dcterms:created xsi:type="dcterms:W3CDTF">2016-10-19T08:58:54Z</dcterms:created>
  <dcterms:modified xsi:type="dcterms:W3CDTF">2024-02-26T08:20:53Z</dcterms:modified>
</cp:coreProperties>
</file>