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21" r:id="rId1"/>
  </p:sldMasterIdLst>
  <p:notesMasterIdLst>
    <p:notesMasterId r:id="rId25"/>
  </p:notesMasterIdLst>
  <p:sldIdLst>
    <p:sldId id="256" r:id="rId2"/>
    <p:sldId id="358" r:id="rId3"/>
    <p:sldId id="259" r:id="rId4"/>
    <p:sldId id="288" r:id="rId5"/>
    <p:sldId id="270" r:id="rId6"/>
    <p:sldId id="344" r:id="rId7"/>
    <p:sldId id="423" r:id="rId8"/>
    <p:sldId id="379" r:id="rId9"/>
    <p:sldId id="348" r:id="rId10"/>
    <p:sldId id="409" r:id="rId11"/>
    <p:sldId id="424" r:id="rId12"/>
    <p:sldId id="370" r:id="rId13"/>
    <p:sldId id="293" r:id="rId14"/>
    <p:sldId id="357" r:id="rId15"/>
    <p:sldId id="298" r:id="rId16"/>
    <p:sldId id="342" r:id="rId17"/>
    <p:sldId id="368" r:id="rId18"/>
    <p:sldId id="300" r:id="rId19"/>
    <p:sldId id="432" r:id="rId20"/>
    <p:sldId id="372" r:id="rId21"/>
    <p:sldId id="376" r:id="rId22"/>
    <p:sldId id="377" r:id="rId23"/>
    <p:sldId id="341" r:id="rId24"/>
  </p:sldIdLst>
  <p:sldSz cx="9144000" cy="6858000" type="screen4x3"/>
  <p:notesSz cx="6781800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ahoma" pitchFamily="32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EFF"/>
    <a:srgbClr val="E8F8FE"/>
    <a:srgbClr val="CCECFF"/>
    <a:srgbClr val="CCCCFF"/>
    <a:srgbClr val="D3FDE8"/>
    <a:srgbClr val="FEE2F7"/>
    <a:srgbClr val="FFFBFE"/>
    <a:srgbClr val="FFCCFF"/>
    <a:srgbClr val="7A8056"/>
    <a:srgbClr val="92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2870" autoAdjust="0"/>
  </p:normalViewPr>
  <p:slideViewPr>
    <p:cSldViewPr>
      <p:cViewPr>
        <p:scale>
          <a:sx n="80" d="100"/>
          <a:sy n="80" d="100"/>
        </p:scale>
        <p:origin x="80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3E-4975-B5B9-7C1CA0AE03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3E-4975-B5B9-7C1CA0AE03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34-45C4-83FF-C7C6500C9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34-45C4-83FF-C7C6500C99E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3E-4975-B5B9-7C1CA0AE0355}"/>
              </c:ext>
            </c:extLst>
          </c:dPt>
          <c:dLbls>
            <c:dLbl>
              <c:idx val="2"/>
              <c:layout>
                <c:manualLayout>
                  <c:x val="2.9754927867166599E-2"/>
                  <c:y val="4.03646347535786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34-45C4-83FF-C7C6500C99E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3E-4975-B5B9-7C1CA0AE0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(2042,5 тыс.рублей)</c:v>
                </c:pt>
                <c:pt idx="1">
                  <c:v>Земельный налог (14521,0 тыс.рублей)</c:v>
                </c:pt>
                <c:pt idx="2">
                  <c:v>Налог на имущество физических лиц (1844,7 тыс.рублей)</c:v>
                </c:pt>
                <c:pt idx="3">
                  <c:v>Государственная пошлина (2,7 тыс.рублей)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2042.5</c:v>
                </c:pt>
                <c:pt idx="1">
                  <c:v>14521</c:v>
                </c:pt>
                <c:pt idx="2">
                  <c:v>1844.7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3E-4975-B5B9-7C1CA0AE0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372145517381113E-3"/>
          <c:y val="0.11524571475585958"/>
          <c:w val="0.49533246305966022"/>
          <c:h val="0.7519266915806227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0"/>
            <c:spPr>
              <a:solidFill>
                <a:srgbClr val="00CC66"/>
              </a:solidFill>
            </c:spPr>
            <c:extLst>
              <c:ext xmlns:c16="http://schemas.microsoft.com/office/drawing/2014/chart" uri="{C3380CC4-5D6E-409C-BE32-E72D297353CC}">
                <c16:uniqueId val="{00000001-0E5F-448B-86F5-35D8032086DA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3-0E5F-448B-86F5-35D8032086DA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E5F-448B-86F5-35D8032086DA}"/>
              </c:ext>
            </c:extLst>
          </c:dPt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38-46EF-8FEE-6082989B7DA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5F-448B-86F5-35D8032086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Лист1!$A$2:$A$18</c:f>
              <c:strCache>
                <c:ptCount val="8"/>
                <c:pt idx="0">
                  <c:v>Доходы, получаемые в виде арендной платы за земельные участки (1356,3 тыс.рублей)</c:v>
                </c:pt>
                <c:pt idx="1">
                  <c:v>Прочие поступления от использования имущества (2620,2тыс. рублей)</c:v>
                </c:pt>
                <c:pt idx="2">
                  <c:v>Доходы от продажи квартир (134,6 тыс.руб.)</c:v>
                </c:pt>
                <c:pt idx="3">
                  <c:v>Доходы от реализации иного имущества (160,8 тыс.рублей)</c:v>
                </c:pt>
                <c:pt idx="4">
                  <c:v>Доходы от продажи земельных участков (1278,5 тыс.рублей)</c:v>
                </c:pt>
                <c:pt idx="5">
                  <c:v>Штрафы (20,8 тыс. рублей)</c:v>
                </c:pt>
                <c:pt idx="6">
                  <c:v>Доходы от оказания платных услуг (8,0 тыс. рублей)</c:v>
                </c:pt>
                <c:pt idx="7">
                  <c:v>Плата за предоставление права на размещение нестационарного торгового объекта (301,2тыс. рублей)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8"/>
                <c:pt idx="0">
                  <c:v>1356.3</c:v>
                </c:pt>
                <c:pt idx="1">
                  <c:v>2620.1999999999998</c:v>
                </c:pt>
                <c:pt idx="2">
                  <c:v>134.6</c:v>
                </c:pt>
                <c:pt idx="3">
                  <c:v>160.80000000000001</c:v>
                </c:pt>
                <c:pt idx="4">
                  <c:v>1278.5</c:v>
                </c:pt>
                <c:pt idx="5">
                  <c:v>20.8</c:v>
                </c:pt>
                <c:pt idx="6">
                  <c:v>8</c:v>
                </c:pt>
                <c:pt idx="7">
                  <c:v>301.2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5F-448B-86F5-35D803208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legend>
      <c:legendPos val="r"/>
      <c:layout>
        <c:manualLayout>
          <c:xMode val="edge"/>
          <c:yMode val="edge"/>
          <c:x val="0.46500381770460514"/>
          <c:y val="1.9070156391093687E-3"/>
          <c:w val="0.5335264853256978"/>
          <c:h val="0.99809298436089067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329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0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4"/>
          <c:dPt>
            <c:idx val="1"/>
            <c:bubble3D val="0"/>
            <c:explosion val="45"/>
            <c:extLst>
              <c:ext xmlns:c16="http://schemas.microsoft.com/office/drawing/2014/chart" uri="{C3380CC4-5D6E-409C-BE32-E72D297353CC}">
                <c16:uniqueId val="{00000000-3DA7-4B67-AB88-DF014DBA1539}"/>
              </c:ext>
            </c:extLst>
          </c:dPt>
          <c:dPt>
            <c:idx val="2"/>
            <c:bubble3D val="0"/>
            <c:explosion val="42"/>
            <c:spPr>
              <a:solidFill>
                <a:srgbClr val="FFFF66"/>
              </a:solidFill>
            </c:spPr>
            <c:extLst>
              <c:ext xmlns:c16="http://schemas.microsoft.com/office/drawing/2014/chart" uri="{C3380CC4-5D6E-409C-BE32-E72D297353CC}">
                <c16:uniqueId val="{00000002-3DA7-4B67-AB88-DF014DBA1539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</c:spPr>
            <c:extLst>
              <c:ext xmlns:c16="http://schemas.microsoft.com/office/drawing/2014/chart" uri="{C3380CC4-5D6E-409C-BE32-E72D297353CC}">
                <c16:uniqueId val="{00000004-3DA7-4B67-AB88-DF014DBA1539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A7-4B67-AB88-DF014DBA153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(13711,0тыс.рублей)</c:v>
                </c:pt>
                <c:pt idx="1">
                  <c:v>Субсидии (4780,3 тыс. рублей)</c:v>
                </c:pt>
                <c:pt idx="2">
                  <c:v>Субвенции (401,9тыс рублей)</c:v>
                </c:pt>
                <c:pt idx="3">
                  <c:v>Иные межбюджетные трансферты (1546,9тыс. рублей)</c:v>
                </c:pt>
                <c:pt idx="4">
                  <c:v>Прочие безвозмездные поступления (2716 тыс. рублей)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13711</c:v>
                </c:pt>
                <c:pt idx="1">
                  <c:v>4780.3</c:v>
                </c:pt>
                <c:pt idx="2">
                  <c:v>401.9</c:v>
                </c:pt>
                <c:pt idx="3">
                  <c:v>1546.9</c:v>
                </c:pt>
                <c:pt idx="4">
                  <c:v>2716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A7-4B67-AB88-DF014DBA1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t"/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491866769945779E-3"/>
          <c:y val="0.15195348492826116"/>
          <c:w val="0.5422101877503771"/>
          <c:h val="0.750977890058824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482600" dist="330200" dir="3480000" sx="109000" sy="109000" rotWithShape="0">
                <a:srgbClr val="000000">
                  <a:alpha val="58000"/>
                </a:srgbClr>
              </a:outerShdw>
            </a:effectLst>
          </c:spPr>
          <c:explosion val="38"/>
          <c:dPt>
            <c:idx val="0"/>
            <c:bubble3D val="0"/>
            <c:spPr>
              <a:solidFill>
                <a:srgbClr val="FF0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4A-4EC4-9C4C-B5184EA3664F}"/>
              </c:ext>
            </c:extLst>
          </c:dPt>
          <c:dPt>
            <c:idx val="1"/>
            <c:bubble3D val="0"/>
            <c:spPr>
              <a:solidFill>
                <a:srgbClr val="FF33CC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4A-4EC4-9C4C-B5184EA3664F}"/>
              </c:ext>
            </c:extLst>
          </c:dPt>
          <c:dPt>
            <c:idx val="3"/>
            <c:bubble3D val="0"/>
            <c:spPr>
              <a:solidFill>
                <a:srgbClr val="66FF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4A-4EC4-9C4C-B5184EA3664F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4A-4EC4-9C4C-B5184EA3664F}"/>
              </c:ext>
            </c:extLst>
          </c:dPt>
          <c:dPt>
            <c:idx val="5"/>
            <c:bubble3D val="0"/>
            <c:spPr>
              <a:solidFill>
                <a:srgbClr val="990099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74A-4EC4-9C4C-B5184EA3664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effectLst>
                <a:outerShdw blurRad="482600" dir="3480000" sx="102000" sy="102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74A-4EC4-9C4C-B5184EA3664F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74A-4EC4-9C4C-B5184EA3664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74A-4EC4-9C4C-B5184EA3664F}"/>
              </c:ext>
            </c:extLst>
          </c:dPt>
          <c:dPt>
            <c:idx val="9"/>
            <c:bubble3D val="0"/>
            <c:spPr>
              <a:solidFill>
                <a:srgbClr val="FF660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74A-4EC4-9C4C-B5184EA3664F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74A-4EC4-9C4C-B5184EA3664F}"/>
              </c:ext>
            </c:extLst>
          </c:dPt>
          <c:dPt>
            <c:idx val="11"/>
            <c:bubble3D val="0"/>
            <c:spPr>
              <a:solidFill>
                <a:srgbClr val="66FF33"/>
              </a:solidFill>
              <a:effectLst>
                <a:outerShdw blurRad="482600" dist="330200" dir="3480000" sx="109000" sy="109000" rotWithShape="0">
                  <a:srgbClr val="000000">
                    <a:alpha val="5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74A-4EC4-9C4C-B5184EA3664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Культура, кинематография (13474,9тыс.руб.)</c:v>
                </c:pt>
                <c:pt idx="1">
                  <c:v>Общегосударственные вопросы (14523,8тыс.руб.)</c:v>
                </c:pt>
                <c:pt idx="2">
                  <c:v>Социальная политика (165,9 тыс.руб.)</c:v>
                </c:pt>
                <c:pt idx="3">
                  <c:v>Жилищно-коммунальное хозяйство (17062,4 тыс.руб.)</c:v>
                </c:pt>
                <c:pt idx="4">
                  <c:v>Национальная безопасность и правохранительная деятельность (1290,4 тыс.руб.)</c:v>
                </c:pt>
                <c:pt idx="5">
                  <c:v>Национальная оборона ( 253,1тыс.руб.)</c:v>
                </c:pt>
                <c:pt idx="6">
                  <c:v>Национальная экономика (1095,1 тыс.руб.)</c:v>
                </c:pt>
                <c:pt idx="7">
                  <c:v>Охрана окружающей среды ( 405,9 тыс.руб.)</c:v>
                </c:pt>
                <c:pt idx="8">
                  <c:v>Физическая культура и спорт (313,8тыс.руб.)</c:v>
                </c:pt>
              </c:strCache>
            </c:strRef>
          </c:cat>
          <c:val>
            <c:numRef>
              <c:f>Лист1!$B$2:$B$10</c:f>
              <c:numCache>
                <c:formatCode>0.000</c:formatCode>
                <c:ptCount val="9"/>
                <c:pt idx="0">
                  <c:v>13474.9</c:v>
                </c:pt>
                <c:pt idx="1">
                  <c:v>14523.8</c:v>
                </c:pt>
                <c:pt idx="2">
                  <c:v>165.9</c:v>
                </c:pt>
                <c:pt idx="3">
                  <c:v>17062.400000000001</c:v>
                </c:pt>
                <c:pt idx="4">
                  <c:v>1290.4000000000001</c:v>
                </c:pt>
                <c:pt idx="5">
                  <c:v>253.1</c:v>
                </c:pt>
                <c:pt idx="6">
                  <c:v>1095.0999999999999</c:v>
                </c:pt>
                <c:pt idx="7">
                  <c:v>405.9</c:v>
                </c:pt>
                <c:pt idx="8">
                  <c:v>313.8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74A-4EC4-9C4C-B5184EA36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53494879755057734"/>
          <c:y val="9.5851233142269093E-2"/>
          <c:w val="0.45479962721342027"/>
          <c:h val="0.88125894134477822"/>
        </c:manualLayout>
      </c:layout>
      <c:overlay val="0"/>
      <c:spPr>
        <a:solidFill>
          <a:srgbClr val="CCECFF"/>
        </a:solidFill>
      </c:spPr>
      <c:txPr>
        <a:bodyPr/>
        <a:lstStyle/>
        <a:p>
          <a:pPr>
            <a:defRPr sz="1155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5">
        <a:lumMod val="20000"/>
        <a:lumOff val="80000"/>
      </a:schemeClr>
    </a:solidFill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 sz="1733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60627731426301179"/>
          <c:y val="0"/>
          <c:w val="0.38418752483114826"/>
          <c:h val="0.9973441239308173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.2</c:v>
                </c:pt>
              </c:strCache>
            </c:strRef>
          </c:tx>
          <c:spPr>
            <a:effectLst>
              <a:outerShdw blurRad="63500" dist="838200" dir="6600000" algn="ctr" rotWithShape="0">
                <a:srgbClr val="000000">
                  <a:alpha val="22000"/>
                </a:srgbClr>
              </a:outerShdw>
            </a:effectLst>
          </c:spPr>
          <c:explosion val="31"/>
          <c:dPt>
            <c:idx val="0"/>
            <c:bubble3D val="0"/>
            <c:spPr>
              <a:solidFill>
                <a:srgbClr val="FFFF00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4A1-49F2-928D-D7BD289D3F04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4A1-49F2-928D-D7BD289D3F04}"/>
              </c:ext>
            </c:extLst>
          </c:dPt>
          <c:dPt>
            <c:idx val="2"/>
            <c:bubble3D val="0"/>
            <c:spPr>
              <a:solidFill>
                <a:srgbClr val="F27477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4A1-49F2-928D-D7BD289D3F0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effectLst>
                <a:outerShdw blurRad="63500" dist="838200" dir="6600000" algn="ctr" rotWithShape="0">
                  <a:srgbClr val="000000">
                    <a:alpha val="22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4A1-49F2-928D-D7BD289D3F04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A1-49F2-928D-D7BD289D3F04}"/>
                </c:ext>
              </c:extLst>
            </c:dLbl>
            <c:spPr>
              <a:effectLst>
                <a:outerShdw blurRad="127000" dist="25400" dir="6120000" algn="ctr" rotWithShape="0">
                  <a:srgbClr val="000000">
                    <a:alpha val="94000"/>
                  </a:srgbClr>
                </a:outerShdw>
              </a:effectLst>
            </c:spPr>
            <c:txPr>
              <a:bodyPr/>
              <a:lstStyle/>
              <a:p>
                <a:pPr>
                  <a:defRPr sz="139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Социальное обеспечение населения 131,6 тыс.рублей</c:v>
                </c:pt>
                <c:pt idx="1">
                  <c:v>Пенсионное обеспечение 34,3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131.6</c:v>
                </c:pt>
                <c:pt idx="1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A1-49F2-928D-D7BD289D3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2">
          <a:noFill/>
        </a:ln>
      </c:spPr>
    </c:plotArea>
    <c:legend>
      <c:legendPos val="t"/>
      <c:overlay val="0"/>
      <c:txPr>
        <a:bodyPr/>
        <a:lstStyle/>
        <a:p>
          <a:pPr>
            <a:defRPr sz="139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6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1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65443295136168"/>
          <c:y val="6.2499854184893559E-2"/>
          <c:w val="0.41109837872289584"/>
          <c:h val="0.80257230809111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254000" dist="177800" dir="9480000" algn="ctr" rotWithShape="0">
                <a:srgbClr val="000000">
                  <a:alpha val="54000"/>
                </a:srgbClr>
              </a:outerShdw>
            </a:effectLst>
          </c:spPr>
          <c:dPt>
            <c:idx val="2"/>
            <c:bubble3D val="0"/>
            <c:spPr>
              <a:solidFill>
                <a:srgbClr val="990099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E2-4D01-85CD-4F37D35BC83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effectLst>
                <a:outerShdw blurRad="254000" dist="177800" dir="9480000" algn="ctr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E2-4D01-85CD-4F37D35BC833}"/>
              </c:ext>
            </c:extLst>
          </c:dPt>
          <c:dLbls>
            <c:dLbl>
              <c:idx val="1"/>
              <c:layout>
                <c:manualLayout>
                  <c:x val="-4.6083376775799836E-2"/>
                  <c:y val="-0.130109939235392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E2-4D01-85CD-4F37D35BC833}"/>
                </c:ext>
              </c:extLst>
            </c:dLbl>
            <c:dLbl>
              <c:idx val="2"/>
              <c:layout>
                <c:manualLayout>
                  <c:x val="7.2604349754110897E-2"/>
                  <c:y val="-0.158395238542017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E2-4D01-85CD-4F37D35BC833}"/>
                </c:ext>
              </c:extLst>
            </c:dLbl>
            <c:dLbl>
              <c:idx val="3"/>
              <c:layout>
                <c:manualLayout>
                  <c:x val="3.4554314774734106E-2"/>
                  <c:y val="-4.1832215417517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E2-4D01-85CD-4F37D35BC83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22" dirty="0">
                        <a:solidFill>
                          <a:schemeClr val="tx1"/>
                        </a:solidFill>
                      </a:rPr>
                      <a:t>0,05%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E2-4D01-85CD-4F37D35BC833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203200" dist="76200" dir="5400000" algn="ctr" rotWithShape="0">
                  <a:srgbClr val="000000">
                    <a:alpha val="99000"/>
                  </a:srgbClr>
                </a:outerShdw>
              </a:effectLst>
            </c:spPr>
            <c:txPr>
              <a:bodyPr/>
              <a:lstStyle/>
              <a:p>
                <a:pPr>
                  <a:defRPr sz="1422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Функционирование местной администрации 2873,7тыс.рублей</c:v>
                </c:pt>
                <c:pt idx="1">
                  <c:v>Другие общегосударственные вопросы 11537,1 тыс.рублей</c:v>
                </c:pt>
                <c:pt idx="2">
                  <c:v>Обеспечение деятельности финансовых органов 113 тыс.рублей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2873.7</c:v>
                </c:pt>
                <c:pt idx="1">
                  <c:v>11537.1</c:v>
                </c:pt>
                <c:pt idx="2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E2-4D01-85CD-4F37D35BC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339576227060674"/>
          <c:y val="5.5960495056694995E-2"/>
          <c:w val="0.41660421452377477"/>
          <c:h val="0.94403940248209739"/>
        </c:manualLayout>
      </c:layout>
      <c:overlay val="0"/>
      <c:spPr>
        <a:solidFill>
          <a:schemeClr val="accent2">
            <a:lumMod val="40000"/>
            <a:lumOff val="60000"/>
          </a:schemeClr>
        </a:solidFill>
      </c:spPr>
      <c:txPr>
        <a:bodyPr/>
        <a:lstStyle/>
        <a:p>
          <a:pPr>
            <a:defRPr sz="1243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5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114300" dist="711200" dir="5400000" algn="ctr" rotWithShape="0">
                  <a:srgbClr val="000000">
                    <a:alpha val="8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AC-4D04-981A-FFFC5DF7A84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2AC-4D04-981A-FFFC5DF7A841}"/>
              </c:ext>
            </c:extLst>
          </c:dPt>
          <c:dLbls>
            <c:dLbl>
              <c:idx val="0"/>
              <c:layout>
                <c:manualLayout>
                  <c:x val="-0.1194149187612269"/>
                  <c:y val="-0.113953960312653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AC-4D04-981A-FFFC5DF7A841}"/>
                </c:ext>
              </c:extLst>
            </c:dLbl>
            <c:dLbl>
              <c:idx val="1"/>
              <c:layout>
                <c:manualLayout>
                  <c:x val="5.8352941906131252E-2"/>
                  <c:y val="-0.127048917641629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85067786427179E-2"/>
                      <c:h val="5.95450932802338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AC-4D04-981A-FFFC5DF7A841}"/>
                </c:ext>
              </c:extLst>
            </c:dLbl>
            <c:spPr>
              <a:solidFill>
                <a:schemeClr val="bg2">
                  <a:lumMod val="90000"/>
                </a:schemeClr>
              </a:solidFill>
              <a:effectLst>
                <a:outerShdw blurRad="38100" dist="38100" dir="5400000" algn="ctr" rotWithShape="0">
                  <a:srgbClr val="000000"/>
                </a:outerShdw>
              </a:effectLst>
            </c:spPr>
            <c:txPr>
              <a:bodyPr/>
              <a:lstStyle/>
              <a:p>
                <a:pPr>
                  <a:defRPr sz="1039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Жилищное хозяйство 2046,4тыс.рублей</c:v>
                </c:pt>
                <c:pt idx="1">
                  <c:v>Благоустройство 15016,0 тыс.рублей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2046.4</c:v>
                </c:pt>
                <c:pt idx="1">
                  <c:v>15016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C-4D04-981A-FFFC5DF7A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6717">
          <a:noFill/>
        </a:ln>
      </c:spPr>
    </c:plotArea>
    <c:legend>
      <c:legendPos val="r"/>
      <c:layout>
        <c:manualLayout>
          <c:xMode val="edge"/>
          <c:yMode val="edge"/>
          <c:x val="0.4748339720613568"/>
          <c:y val="1.8803398833306079E-2"/>
          <c:w val="0.50512753167663149"/>
          <c:h val="0.1777777128749114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168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0.54925</cdr:x>
      <cdr:y>0.35539</cdr:y>
    </cdr:from>
    <cdr:to>
      <cdr:x>0.81531</cdr:x>
      <cdr:y>0.54051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173" y="2024848"/>
          <a:ext cx="2232227" cy="1054703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19439,2 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0.16303</cdr:x>
      <cdr:y>0.78509</cdr:y>
    </cdr:from>
    <cdr:to>
      <cdr:x>0.42909</cdr:x>
      <cdr:y>0.9115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67830" y="4473103"/>
          <a:ext cx="2232227" cy="720226"/>
        </a:xfrm>
        <a:prstGeom xmlns:a="http://schemas.openxmlformats.org/drawingml/2006/main" prst="rect">
          <a:avLst/>
        </a:prstGeom>
        <a:solidFill xmlns:a="http://schemas.openxmlformats.org/drawingml/2006/main">
          <a:srgbClr val="FEE2F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5880,4 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0.03446</cdr:x>
      <cdr:y>0.82519</cdr:y>
    </cdr:from>
    <cdr:to>
      <cdr:x>0.43851</cdr:x>
      <cdr:y>0.94636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2501" y="4413349"/>
          <a:ext cx="3312341" cy="648052"/>
        </a:xfrm>
        <a:prstGeom xmlns:a="http://schemas.openxmlformats.org/drawingml/2006/main" prst="rect">
          <a:avLst/>
        </a:prstGeom>
        <a:solidFill xmlns:a="http://schemas.openxmlformats.org/drawingml/2006/main">
          <a:srgbClr val="D3FDE8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48987,3</a:t>
          </a:r>
        </a:p>
        <a:p xmlns:a="http://schemas.openxmlformats.org/drawingml/2006/main">
          <a:pPr algn="ctr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1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19" name="AutoShape 2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0" name="AutoShape 3"/>
          <p:cNvSpPr>
            <a:spLocks noChangeArrowheads="1"/>
          </p:cNvSpPr>
          <p:nvPr/>
        </p:nvSpPr>
        <p:spPr bwMode="auto">
          <a:xfrm>
            <a:off x="0" y="0"/>
            <a:ext cx="6781800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6021" name="Text Box 4"/>
          <p:cNvSpPr txBox="1">
            <a:spLocks noChangeArrowheads="1"/>
          </p:cNvSpPr>
          <p:nvPr/>
        </p:nvSpPr>
        <p:spPr bwMode="auto">
          <a:xfrm>
            <a:off x="0" y="0"/>
            <a:ext cx="29384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1750" y="0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6023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4538"/>
            <a:ext cx="4957762" cy="37179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86025" name="Text Box 8"/>
          <p:cNvSpPr txBox="1">
            <a:spLocks noChangeArrowheads="1"/>
          </p:cNvSpPr>
          <p:nvPr/>
        </p:nvSpPr>
        <p:spPr bwMode="auto">
          <a:xfrm>
            <a:off x="0" y="9428163"/>
            <a:ext cx="293846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41750" y="9428163"/>
            <a:ext cx="2933700" cy="492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ahoma" pitchFamily="32" charset="0"/>
                <a:ea typeface="+mn-ea"/>
                <a:cs typeface="Tahoma" pitchFamily="32" charset="0"/>
              </a:defRPr>
            </a:lvl1pPr>
          </a:lstStyle>
          <a:p>
            <a:pPr>
              <a:defRPr/>
            </a:pPr>
            <a:fld id="{15BCD32B-EBC5-4CAD-B6C5-1C1F7EAB9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28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54A88AD-D6AA-477E-A7E4-868140D0FF2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8824C7B0-EF88-46A1-AF26-3E8DE4DDC8D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2" charset="0"/>
                <a:ea typeface="Arial Unicode MS" pitchFamily="34" charset="-128"/>
                <a:cs typeface="Tahoma" pitchFamily="32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2" charset="0"/>
              <a:ea typeface="Arial Unicode MS" pitchFamily="34" charset="-128"/>
              <a:cs typeface="Tahoma" pitchFamily="32" charset="0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2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5078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B9F4A5C-AD02-4910-A1FB-6ED3F01C7672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1085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1184EA8-0B66-43A8-BCDA-7F862F31B3E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4538"/>
            <a:ext cx="4946650" cy="3709987"/>
          </a:xfrm>
          <a:solidFill>
            <a:srgbClr val="FFFFFF"/>
          </a:solidFill>
          <a:ln/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13375" cy="445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B829651-0D88-48E0-B1C0-C2FD0AFC2CF8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9384C66-8C6B-430F-BC3B-3816ADEC7A9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AD0914B-DA1D-4493-8F35-DCEE35CDCBCC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125589D-02F0-410E-BC11-FE9BC676F973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73E449C-AF7D-446C-AF72-3BE4398DDB67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19F2857C-3E7B-44FC-ABCE-F30C02B0A8B9}" type="slidenum">
              <a:rPr lang="ru-RU" altLang="ru-RU" smtClean="0"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ea typeface="Arial Unicode MS" pitchFamily="34" charset="-128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3841750" y="9428163"/>
            <a:ext cx="2905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6D3104-7B3A-4785-AAE9-442E627E63E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3841750" y="9428163"/>
            <a:ext cx="2908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904B41-552D-415B-B3B3-EB2BF6C2359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3841750" y="9428163"/>
            <a:ext cx="29130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42AFCC4-F368-456D-A486-BB4C3C292761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6" name="Text Box 4"/>
          <p:cNvSpPr txBox="1">
            <a:spLocks noChangeArrowheads="1"/>
          </p:cNvSpPr>
          <p:nvPr/>
        </p:nvSpPr>
        <p:spPr bwMode="auto">
          <a:xfrm>
            <a:off x="3841750" y="9428163"/>
            <a:ext cx="2921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DD4955-BC0D-4D78-9034-E3C1D25459EF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3841750" y="9428163"/>
            <a:ext cx="29241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A94C2B6-6289-4864-A1FA-7A6D600A20CA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8" name="Text Box 6"/>
          <p:cNvSpPr txBox="1">
            <a:spLocks noChangeArrowheads="1"/>
          </p:cNvSpPr>
          <p:nvPr/>
        </p:nvSpPr>
        <p:spPr bwMode="auto">
          <a:xfrm>
            <a:off x="3841750" y="9428163"/>
            <a:ext cx="292576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1F5368A-6CB8-4BDF-8055-28B2DEABAF9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89" name="Text Box 7"/>
          <p:cNvSpPr txBox="1">
            <a:spLocks noChangeArrowheads="1"/>
          </p:cNvSpPr>
          <p:nvPr/>
        </p:nvSpPr>
        <p:spPr bwMode="auto">
          <a:xfrm>
            <a:off x="3841750" y="9428163"/>
            <a:ext cx="29273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F1FDF9B-7295-43A4-9F82-EF0154910C49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0" name="Text Box 8"/>
          <p:cNvSpPr txBox="1">
            <a:spLocks noChangeArrowheads="1"/>
          </p:cNvSpPr>
          <p:nvPr/>
        </p:nvSpPr>
        <p:spPr bwMode="auto">
          <a:xfrm>
            <a:off x="3841750" y="9428163"/>
            <a:ext cx="29321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C8EBC31-521A-4145-BAED-5E5F1AB9C577}" type="slidenum">
              <a:rPr lang="ru-RU" altLang="ru-RU">
                <a:cs typeface="Tahoma" pitchFamily="32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ru-RU" altLang="ru-RU">
              <a:cs typeface="Tahoma" pitchFamily="32" charset="0"/>
            </a:endParaRPr>
          </a:p>
        </p:txBody>
      </p:sp>
      <p:sp>
        <p:nvSpPr>
          <p:cNvPr id="97291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92" name="Text Box 10"/>
          <p:cNvSpPr txBox="1">
            <a:spLocks noChangeArrowheads="1"/>
          </p:cNvSpPr>
          <p:nvPr/>
        </p:nvSpPr>
        <p:spPr bwMode="auto">
          <a:xfrm>
            <a:off x="677863" y="4714875"/>
            <a:ext cx="54213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8824C7B0-EF88-46A1-AF26-3E8DE4DDC8D6}" type="slidenum">
              <a:rPr lang="ru-RU" altLang="ru-RU" smtClean="0">
                <a:latin typeface="Tahoma" pitchFamily="32" charset="0"/>
                <a:ea typeface="Arial Unicode MS" pitchFamily="34" charset="-128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>
              <a:latin typeface="Tahoma" pitchFamily="32" charset="0"/>
              <a:ea typeface="Arial Unicode MS" pitchFamily="34" charset="-128"/>
            </a:endParaRPr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4538"/>
            <a:ext cx="4962525" cy="3722687"/>
          </a:xfrm>
          <a:solidFill>
            <a:srgbClr val="FFFFFF"/>
          </a:solidFill>
          <a:ln/>
        </p:spPr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77863" y="4714875"/>
            <a:ext cx="54260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A4068-BE37-49F6-89E5-71D555EA6F3D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4EF4E-7754-48B2-95A8-6D666864B0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49663-EF86-431A-B150-2D0FC03455C6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781C64-566E-4572-84C0-1570180B4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EC125-75D3-43FD-9C41-0FDE3877D70E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8CFF5-96F6-4BB6-906A-307E4AA00E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DA19-1B95-48EC-A5ED-83219E6E1BD5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79430-D12E-425C-B663-2CF2A4D56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9935F1-30C3-45B9-A89C-0A838137203D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24834-4293-4DCB-A56D-16769F0B06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CF620-2C50-4266-BC95-FDCFC87D41E3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38FAEB-AF00-484B-96A9-DD6E44B610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4E0D33-BD68-47FC-89EA-7EA4EF0B917C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1C098-DB2E-4675-9449-91B3A25F22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C1991-71F0-43FB-918E-6301D736704B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C2698-5DB9-4A71-AE84-CE648FDA75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34604-D72B-4CDD-8AFF-FF35BE3F3F38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DDD4C-1B88-4240-BC30-DA6EB1151A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EB7F39-A75B-4A77-BED7-461AA8909E00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26811-0C1A-4A68-8F24-1005A7BD61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4CB11-FA36-4DC9-8342-31081B850B1C}" type="datetime1">
              <a:rPr lang="en-US" smtClean="0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EFAD29-E6EF-4B4C-8485-449AFC75C9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B34BF7F-6C5A-49C6-A691-8399F5990B5A}" type="datetime1">
              <a:rPr lang="en-US" smtClean="0"/>
              <a:pPr>
                <a:defRPr/>
              </a:pPr>
              <a:t>4/12/2024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3F89A34-33AF-4F24-90CB-7C58D9E532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adminMOkrasnosel@mail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47638" y="2780929"/>
            <a:ext cx="8713787" cy="42485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273050" indent="-268288"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SzPct val="100000"/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решению Совета народных депутатов муниципального образования Красносельское от 30.05.2023 №16 «Об исполнении бюджета  муниципального образования Красносельское за 2022 год» </a:t>
            </a: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2794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4400" dirty="0">
                <a:solidFill>
                  <a:srgbClr val="7030A0"/>
                </a:solidFill>
                <a:latin typeface="Candara" pitchFamily="34" charset="0"/>
              </a:rPr>
              <a:t>«Бюджет для граждан»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107504" y="260648"/>
            <a:ext cx="8856984" cy="423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Главным источником налоговых доходов являются платежи, администрируемые межрайонной ИФНС России №3 по Владимирской области. Удельный вес налоговых доходов в собственных доходах составил 76,77%. Поступило в бюджет налоговых доходов в сумме 19439,2 тыс. руб., или 102,61% к годовому плану. </a:t>
            </a: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Наибольший удельный вес составляют: земельный налог –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74,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70%, налог на имущество физических лиц – </a:t>
            </a: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49%, налог на доходы физических лиц -10,51%, единый сельскохозяйственный налог – 5,29%.</a:t>
            </a:r>
          </a:p>
          <a:p>
            <a:pPr algn="just"/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налога на доходы физических лиц составило 2042,5 тыс. руб. при плане 2000,0 тыс. руб.</a:t>
            </a: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организаций составило 6917,0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6654,0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земельного налога с физических лиц составило 7604,0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7430,0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налога на имущество физических лиц составило 1844,7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1830,0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Поступило единого сельскохозяйственного налога 1028,3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плане 1028,3 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поступило в бюджет муниципального образования Красносельское в сумме 2,7 тыс. руб. при плане 2,6тыс.руб. </a:t>
            </a: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5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/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291487"/>
              </p:ext>
            </p:extLst>
          </p:nvPr>
        </p:nvGraphicFramePr>
        <p:xfrm>
          <a:off x="323850" y="9001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</a:rPr>
              <a:t>Структура неналоговых доходов местного бюджета за 2022 год</a:t>
            </a:r>
          </a:p>
        </p:txBody>
      </p:sp>
    </p:spTree>
    <p:extLst>
      <p:ext uri="{BB962C8B-B14F-4D97-AF65-F5344CB8AC3E}">
        <p14:creationId xmlns:p14="http://schemas.microsoft.com/office/powerpoint/2010/main" val="1225546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6448"/>
            <a:ext cx="87129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Неналоговых доходов за 2022 год мобилизовано в бюджет муниципального образования Красносельское в сумме 5880,4 тыс. руб. или 119,71% от годовых бюджетных назначений.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основных источников неналоговых доходов являются доходы от использования муниципального имущества. В общей сумме неналоговых доходов доходы от использования  имущества, находящегося в государственной и муниципальной собственности составляют 72,75%, их поступило в отчетном периоде 4277,7 тыс. руб.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Вторым по значимости и сумме источником неналоговых доходов 2022 года являются доходы от продажи материальных и нематериальных активов (имущество и земельные участки) – 1573,9тыс. руб., выполнение 232,93%. 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различного вида штрафов за 2022 год составили 20,8 тыс. руб. или 100% к годовым назначениям.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Кроме этого, в неналоговых доходах учтены поступления прочих доходов от оказания платных услуг и компенсации затрат государства 8,0 тыс. руб.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11969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8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SzPct val="10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в бюджет муниципального образования Красносельское за 2022 год </a:t>
            </a:r>
          </a:p>
          <a:p>
            <a:pPr algn="ctr" eaLnBrk="1" hangingPunct="1">
              <a:buSzPct val="10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(23156,1 тыс. руб.)</a:t>
            </a:r>
            <a:b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FFFFFF"/>
                </a:solidFill>
                <a:latin typeface="Candara" pitchFamily="34" charset="0"/>
              </a:rPr>
              <a:t> 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671763" y="2393950"/>
            <a:ext cx="42116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800">
                <a:solidFill>
                  <a:srgbClr val="073E87"/>
                </a:solidFill>
                <a:latin typeface="Candara" pitchFamily="34" charset="0"/>
              </a:rPr>
              <a:t>                                          </a:t>
            </a: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987362"/>
              </p:ext>
            </p:extLst>
          </p:nvPr>
        </p:nvGraphicFramePr>
        <p:xfrm>
          <a:off x="467519" y="1371555"/>
          <a:ext cx="8208962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bydjet-06\Рабочий стол\картинки для призентации\ф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012301" cy="4896544"/>
          </a:xfrm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858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itchFamily="18" charset="0"/>
              </a:rPr>
              <a:t>Исполнение расходов бюджета муниципального образования Красносельское за 2022 год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454025" y="0"/>
            <a:ext cx="8207375" cy="11747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</a:rPr>
              <a:t>Распределение расходов бюджета муниципального образования Красносельское по разделам бюджетной классификации за 2022 год </a:t>
            </a:r>
          </a:p>
          <a:p>
            <a:pPr algn="r" eaLnBrk="1" hangingPunct="1">
              <a:buSzPct val="100000"/>
              <a:defRPr/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67076"/>
              </p:ext>
            </p:extLst>
          </p:nvPr>
        </p:nvGraphicFramePr>
        <p:xfrm>
          <a:off x="488643" y="1057126"/>
          <a:ext cx="8207375" cy="4258470"/>
        </p:xfrm>
        <a:graphic>
          <a:graphicData uri="http://schemas.openxmlformats.org/drawingml/2006/table">
            <a:tbl>
              <a:tblPr/>
              <a:tblGrid>
                <a:gridCol w="489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77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Наименование показателя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План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2022 год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за 2022 год</a:t>
                      </a: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83" marR="89983" marT="104346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99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бюджета - ИТОГО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48987,5</a:t>
                      </a:r>
                    </a:p>
                  </a:txBody>
                  <a:tcPr marL="89983" marR="89983" marT="45693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48987,3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14523,8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14523,8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1095,1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1095,1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20787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1290,4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1290,4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17062,5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17062,4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9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807,9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807,9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158112"/>
                  </a:ext>
                </a:extLst>
              </a:tr>
              <a:tr h="3199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Культура,  кинематография</a:t>
                      </a:r>
                    </a:p>
                  </a:txBody>
                  <a:tcPr marL="89983" marR="89983" marT="89682" marB="45693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13474,9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13474,9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166,0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165,9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696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313,8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313,8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89983" marR="89983" marT="89682" marB="45693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F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967445"/>
                  </a:ext>
                </a:extLst>
              </a:tr>
            </a:tbl>
          </a:graphicData>
        </a:graphic>
      </p:graphicFrame>
      <p:sp>
        <p:nvSpPr>
          <p:cNvPr id="29776" name="Line 163"/>
          <p:cNvSpPr>
            <a:spLocks noChangeShapeType="1"/>
          </p:cNvSpPr>
          <p:nvPr/>
        </p:nvSpPr>
        <p:spPr bwMode="auto">
          <a:xfrm>
            <a:off x="6640513" y="1073150"/>
            <a:ext cx="1587" cy="1588"/>
          </a:xfrm>
          <a:prstGeom prst="line">
            <a:avLst/>
          </a:prstGeom>
          <a:noFill/>
          <a:ln w="25560" cap="rnd">
            <a:solidFill>
              <a:srgbClr val="8329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92125" y="-26988"/>
            <a:ext cx="8229600" cy="10080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14300" dist="50800" dir="5400000" algn="ctr" rotWithShape="0">
              <a:srgbClr val="000000">
                <a:alpha val="95000"/>
              </a:srgbClr>
            </a:outerShdw>
          </a:effec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Красносельское</a:t>
            </a:r>
          </a:p>
          <a:p>
            <a:pPr algn="ctr" eaLnBrk="1" hangingPunct="1">
              <a:buSzPct val="10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 2022 год</a:t>
            </a: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9219928"/>
              </p:ext>
            </p:extLst>
          </p:nvPr>
        </p:nvGraphicFramePr>
        <p:xfrm>
          <a:off x="473075" y="1031875"/>
          <a:ext cx="8197850" cy="5348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85762" y="382587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833438" y="836613"/>
            <a:ext cx="7416800" cy="1292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исполнения расходов бюджета муниципального образования Красносельское за отчетный период наибольший удельный вес имеют бюджетные ассигнования на жилищно-коммунальное хозяйство (34,8%), общегосударственные вопросы (29,6%), культуру и кинематографию (27,5%).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1400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651822"/>
              </p:ext>
            </p:extLst>
          </p:nvPr>
        </p:nvGraphicFramePr>
        <p:xfrm>
          <a:off x="514349" y="2924944"/>
          <a:ext cx="7991475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468313" y="0"/>
            <a:ext cx="8207375" cy="8366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buFont typeface="Times New Roman" pitchFamily="18" charset="0"/>
              <a:buNone/>
              <a:tabLst/>
              <a:defRPr/>
            </a:pP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Красносельское за 2022 год в рамках муниципальных программ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17500" y="836613"/>
            <a:ext cx="8502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Pct val="100000"/>
              <a:buFont typeface="Times New Roman" pitchFamily="16" charset="0"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Расходы бюджета муниципального образования Красносельское за 2022 год составили 48987,3  тыс. руб., из них на реализацию муниципальных программ 31793,6 тыс. рублей, что составляет  64,9 % от общего объема  расходов за 2022 год (тыс. руб.)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877846"/>
              </p:ext>
            </p:extLst>
          </p:nvPr>
        </p:nvGraphicFramePr>
        <p:xfrm>
          <a:off x="468313" y="1556792"/>
          <a:ext cx="8424862" cy="5148195"/>
        </p:xfrm>
        <a:graphic>
          <a:graphicData uri="http://schemas.openxmlformats.org/drawingml/2006/table">
            <a:tbl>
              <a:tblPr/>
              <a:tblGrid>
                <a:gridCol w="5544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390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за 2022 год (тыс. рублей)</a:t>
                      </a: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План 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Факт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4" marR="89994" marT="89688" marB="45698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14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 на реализацию муниципальных программ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31793,7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31793,6</a:t>
                      </a: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5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"Профилактика. локализация и ликвидация последствий чрезвычайных ситуаций на территории муниципального образования Красносельское Юрьев-Польского района на 2021-2023 годы"</a:t>
                      </a:r>
                    </a:p>
                  </a:txBody>
                  <a:tcPr marL="7620" marR="7620" marT="7620" marB="0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1290,4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1290,4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3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"Содержание, реконструкция и ремонт жилищного фонда, расположенного на территории муниципального образования Красносельское на 2022-2024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1993,8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1993,8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43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культуры и туризма муниципального образования Красносельское Юрьев-Польского район"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13474,9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13474,9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3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 «Благоустройство населенных пунктов муниципального образования Красносельское  на 2021-2023 годы»</a:t>
                      </a:r>
                    </a:p>
                  </a:txBody>
                  <a:tcPr marL="7620" marR="7620" marT="7620" marB="0" anchor="b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12764,1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12764,0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0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"Возведение, сохранение и реконструкция военно-мемориальных объектов на территории муниципального образования Красносельское Юрьев-Польского района на 2021-2025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12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"Развитие физической культуры и  спорта  на территории муниципального образования Красносельское на 2021-2025 годы" 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313,8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313,8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41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"Обеспечение жильем многодетных семей муниципального образования Красносельское Юрьев-Польского района на 2022-2024 годы"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110,6</a:t>
                      </a: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2525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315087" y="153013"/>
            <a:ext cx="8207375" cy="25179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8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317500" y="836613"/>
            <a:ext cx="8502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273050" marR="0" lvl="0" indent="-268288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Times New Roman" pitchFamily="16" charset="0"/>
              <a:buNone/>
              <a:tabLst>
                <a:tab pos="27305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  <a:tab pos="10331450" algn="l"/>
                <a:tab pos="10779125" algn="l"/>
                <a:tab pos="10780713" algn="l"/>
              </a:tabLst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6" charset="0"/>
                <a:ea typeface="Arial Unicode MS" pitchFamily="34" charset="-128"/>
                <a:cs typeface="Times New Roman" pitchFamily="16" charset="0"/>
              </a:rPr>
              <a:t>    </a:t>
            </a:r>
          </a:p>
        </p:txBody>
      </p:sp>
      <p:graphicFrame>
        <p:nvGraphicFramePr>
          <p:cNvPr id="2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785653"/>
              </p:ext>
            </p:extLst>
          </p:nvPr>
        </p:nvGraphicFramePr>
        <p:xfrm>
          <a:off x="467544" y="692696"/>
          <a:ext cx="8425631" cy="3456384"/>
        </p:xfrm>
        <a:graphic>
          <a:graphicData uri="http://schemas.openxmlformats.org/drawingml/2006/table">
            <a:tbl>
              <a:tblPr/>
              <a:tblGrid>
                <a:gridCol w="554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061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Наименование показателя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за 2022 год (тыс. рублей)</a:t>
                      </a: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% </a:t>
                      </a:r>
                      <a:r>
                        <a:rPr kumimoji="0" lang="ru-RU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исполне-ния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45691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План 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Факт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89994" marR="89994" marT="89688" marB="45698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"Борьба с борщевиком Сосновского на территории муниципального образования Красносельское Юрьев-Польского района на 2018-2022 годы"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547,4</a:t>
                      </a:r>
                    </a:p>
                  </a:txBody>
                  <a:tcPr marL="90001" marR="90001" marT="89672" marB="45691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547,4</a:t>
                      </a: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621" marR="7621" marT="7619" marB="0" anchor="ctr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9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Муниципальная программа "Комплексное развитие сельских территорий муниципального образования Красносельское Юрьев-Польского района на 2020-2022 годы и на период до 2025 года"</a:t>
                      </a:r>
                    </a:p>
                  </a:txBody>
                  <a:tcPr marL="7620" marR="7620" marT="7620" marB="0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1110,5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1110,5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24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Муниципальная программа "Обеспечение содержания мест захоронения на территории муниципального образования Красносельское  Юрьев - Польского района в 2021-2023 годах"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18,2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18,2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9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marL="90001" marR="90001" marT="89672" marB="45691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518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61950" y="360363"/>
            <a:ext cx="8372475" cy="60928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479425" y="908050"/>
            <a:ext cx="81375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</a:t>
            </a: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Что такое «Бюджет»?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  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479425" y="2578100"/>
            <a:ext cx="81375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16165D"/>
                </a:solidFill>
                <a:latin typeface="Times New Roman" pitchFamily="16" charset="0"/>
                <a:cs typeface="Times New Roman" pitchFamily="16" charset="0"/>
              </a:rPr>
              <a:t>      Что такое «Бюджет для граждан»?                       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   </a:t>
            </a:r>
            <a:endParaRPr lang="en-US" altLang="ru-RU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</a:t>
            </a: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Бюджет для граждан – это документ, содержащий основные </a:t>
            </a:r>
          </a:p>
          <a:p>
            <a:pPr algn="just" eaLnBrk="1" hangingPunct="1">
              <a:spcBef>
                <a:spcPct val="0"/>
              </a:spcBef>
              <a:buClrTx/>
              <a:buSzPct val="100000"/>
              <a:buFontTx/>
              <a:buNone/>
            </a:pPr>
            <a:r>
              <a:rPr lang="ru-RU" alt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положения проекта решения о бюджете и отчета о его исполнении в доступной и понятной форме, разрабатываемый в целях ознакомления граждан с основными задачами и приоритетными направлениями бюджетной политики, основными этапами формирования и исполнения бюджета, источниками доходов бюджета, обоснованиями бюджетных расходов, планируемыми и достигнутыми результатами использования бюджетных ассигнований </a:t>
            </a:r>
          </a:p>
        </p:txBody>
      </p:sp>
      <p:pic>
        <p:nvPicPr>
          <p:cNvPr id="10245" name="Picture 5" descr="C:\Documents and Settings\bydjet-06\Рабочий стол\33192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73688"/>
            <a:ext cx="21621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018088"/>
              </p:ext>
            </p:extLst>
          </p:nvPr>
        </p:nvGraphicFramePr>
        <p:xfrm>
          <a:off x="1022350" y="1463675"/>
          <a:ext cx="7243763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по разделу «Социальная политика» за 2022 год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614439"/>
              </p:ext>
            </p:extLst>
          </p:nvPr>
        </p:nvGraphicFramePr>
        <p:xfrm>
          <a:off x="806450" y="2184400"/>
          <a:ext cx="7531100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 расходов  по разделу «Общегосударственные вопросы»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2022 год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48032"/>
              </p:ext>
            </p:extLst>
          </p:nvPr>
        </p:nvGraphicFramePr>
        <p:xfrm>
          <a:off x="971600" y="1556792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30213" y="0"/>
            <a:ext cx="8245475" cy="12096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исполнения расходов  по разделу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 за 2022 год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1"/>
          <p:cNvSpPr txBox="1">
            <a:spLocks noChangeArrowheads="1"/>
          </p:cNvSpPr>
          <p:nvPr/>
        </p:nvSpPr>
        <p:spPr bwMode="auto">
          <a:xfrm>
            <a:off x="208894" y="1125538"/>
            <a:ext cx="8785225" cy="54721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273050" indent="-268288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>
              <a:solidFill>
                <a:srgbClr val="073E87"/>
              </a:solidFill>
              <a:latin typeface="Candara" pitchFamily="34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Администрация муниципального образования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 Красносельское Юрьев-Польского района</a:t>
            </a: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Адрес: 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601803, Владимирская область, Юрьев-Польский район, </a:t>
            </a:r>
            <a:r>
              <a:rPr lang="ru-RU" altLang="ru-RU" sz="1800" dirty="0" err="1">
                <a:solidFill>
                  <a:srgbClr val="073E87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с.Красное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, д. 51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Тел:</a:t>
            </a: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ea typeface="+mn-ea"/>
                <a:cs typeface="Times New Roman" pitchFamily="16" charset="0"/>
              </a:rPr>
              <a:t> 8(49246)5-25-72, факс 8(49246)2-22-47</a:t>
            </a:r>
            <a:endParaRPr lang="ru-RU" altLang="ru-RU" sz="18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eaLnBrk="1" hangingPunct="1">
              <a:spcBef>
                <a:spcPts val="45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lang="ru-RU" altLang="ru-RU" sz="1800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    адрес электронной почты: 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adminMOkrasnosel@mail.ru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ru-RU" sz="1800" dirty="0">
              <a:solidFill>
                <a:srgbClr val="073E87"/>
              </a:solidFill>
              <a:latin typeface="Candara" pitchFamily="34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0"/>
            <a:ext cx="8785225" cy="11255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88900" dir="5400000" algn="ctr" rotWithShape="0">
              <a:srgbClr val="000000">
                <a:alpha val="97000"/>
              </a:srgbClr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4400" dirty="0">
                <a:solidFill>
                  <a:srgbClr val="262699"/>
                </a:solidFill>
                <a:latin typeface="Candara" pitchFamily="34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0850" y="1023938"/>
            <a:ext cx="8243888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Candara" pitchFamily="34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повышение финансовой грамотности населения;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endParaRPr lang="ru-RU" altLang="ru-RU" sz="2000" dirty="0">
              <a:solidFill>
                <a:srgbClr val="073E87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31B6FD"/>
              </a:buClr>
              <a:buSzPct val="100000"/>
              <a:buFont typeface="Candara" pitchFamily="34" charset="0"/>
              <a:buChar char="-"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раскрытие информации о бюджете муниципального образования Красносельское;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Tx/>
              <a:buSzPct val="100000"/>
              <a:buFontTx/>
              <a:buNone/>
            </a:pPr>
            <a:r>
              <a:rPr lang="ru-RU" altLang="ru-RU" sz="2000" i="1" dirty="0">
                <a:solidFill>
                  <a:srgbClr val="0099FF"/>
                </a:solidFill>
                <a:latin typeface="Times New Roman" pitchFamily="16" charset="0"/>
                <a:cs typeface="Times New Roman" pitchFamily="16" charset="0"/>
              </a:rPr>
              <a:t>-</a:t>
            </a:r>
            <a:r>
              <a:rPr lang="ru-RU" altLang="ru-RU" sz="2000" i="1" dirty="0">
                <a:solidFill>
                  <a:srgbClr val="073E87"/>
                </a:solidFill>
                <a:latin typeface="Times New Roman" pitchFamily="16" charset="0"/>
                <a:cs typeface="Times New Roman" pitchFamily="16" charset="0"/>
              </a:rPr>
              <a:t>  взаимодействие власти и граждан, общественный контроль. 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450850" y="0"/>
            <a:ext cx="8243888" cy="720725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цели преследует документ «Бюджет для граждан» :</a:t>
            </a:r>
          </a:p>
        </p:txBody>
      </p:sp>
      <p:pic>
        <p:nvPicPr>
          <p:cNvPr id="11268" name="Рисунок 4" descr="http://images.myshared.ru/29/1306413/slid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84650"/>
            <a:ext cx="3121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1125538"/>
            <a:ext cx="822960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73050" indent="-268288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endParaRPr lang="ru-RU" altLang="ru-RU" sz="1600">
              <a:solidFill>
                <a:srgbClr val="073E87"/>
              </a:solidFill>
              <a:latin typeface="Candara" pitchFamily="34" charset="0"/>
            </a:endParaRPr>
          </a:p>
          <a:p>
            <a:pPr eaLnBrk="1" hangingPunct="1">
              <a:spcBef>
                <a:spcPts val="400"/>
              </a:spcBef>
              <a:buClrTx/>
              <a:buSzPct val="100000"/>
              <a:buFontTx/>
              <a:buNone/>
            </a:pPr>
            <a:r>
              <a:rPr lang="ru-RU" altLang="ru-RU" sz="1600">
                <a:solidFill>
                  <a:srgbClr val="073E87"/>
                </a:solidFill>
                <a:latin typeface="Candara" pitchFamily="34" charset="0"/>
              </a:rPr>
              <a:t>                                  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0"/>
            <a:ext cx="8229600" cy="792163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1397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этапы проходит бюджет?</a:t>
            </a:r>
          </a:p>
        </p:txBody>
      </p:sp>
      <p:sp>
        <p:nvSpPr>
          <p:cNvPr id="5124" name="AutoShape 3"/>
          <p:cNvSpPr>
            <a:spLocks noChangeArrowheads="1"/>
          </p:cNvSpPr>
          <p:nvPr/>
        </p:nvSpPr>
        <p:spPr bwMode="auto">
          <a:xfrm>
            <a:off x="2493737" y="1556792"/>
            <a:ext cx="6335712" cy="863600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41300" dist="139700" dir="8220000" sx="102000" sy="102000" algn="ctr" rotWithShape="0">
              <a:srgbClr val="808080">
                <a:alpha val="59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бюджета(планирование)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3041855" y="2769967"/>
            <a:ext cx="5688012" cy="792163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39700" dist="139700" dir="8460000" algn="ctr" rotWithShape="0">
              <a:srgbClr val="808080">
                <a:alpha val="98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3141437" y="3933825"/>
            <a:ext cx="5688012" cy="866775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14300" dist="190500" dir="804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2493737" y="5229200"/>
            <a:ext cx="6408738" cy="865188"/>
          </a:xfrm>
          <a:prstGeom prst="cube">
            <a:avLst>
              <a:gd name="adj" fmla="val 25000"/>
            </a:avLst>
          </a:prstGeom>
          <a:solidFill>
            <a:srgbClr val="00B0F0"/>
          </a:solidFill>
          <a:ln w="38160" cap="sq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15900" dist="50800" dir="13380000" algn="ctr" rotWithShape="0">
              <a:srgbClr val="808080">
                <a:alpha val="95000"/>
              </a:srgbClr>
            </a:outerShdw>
          </a:effectLst>
          <a:scene3d>
            <a:camera prst="isometricOffAxis1Right"/>
            <a:lightRig rig="threePt" dir="t"/>
          </a:scene3d>
        </p:spPr>
        <p:txBody>
          <a:bodyPr wrap="none"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финансовый контроль</a:t>
            </a:r>
          </a:p>
        </p:txBody>
      </p:sp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3357563"/>
            <a:ext cx="2089150" cy="2211387"/>
          </a:xfrm>
          <a:prstGeom prst="rect">
            <a:avLst/>
          </a:prstGeom>
          <a:noFill/>
          <a:ln>
            <a:noFill/>
          </a:ln>
          <a:effectLst>
            <a:outerShdw blurRad="165100" dist="114300" dir="2700000" algn="ctr" rotWithShape="0">
              <a:srgbClr val="808080">
                <a:alpha val="97000"/>
              </a:srgbClr>
            </a:outerShdw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3" y="1212168"/>
            <a:ext cx="7315200" cy="5486400"/>
          </a:xfrm>
          <a:prstGeom prst="rect">
            <a:avLst/>
          </a:prstGeom>
        </p:spPr>
      </p:pic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01638" y="1052736"/>
            <a:ext cx="8425184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395288" y="-28575"/>
            <a:ext cx="8362950" cy="1009650"/>
          </a:xfrm>
          <a:prstGeom prst="rect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ffectLst>
            <a:outerShdw blurRad="889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Показатели характеризующие МО Красносельское</a:t>
            </a:r>
          </a:p>
        </p:txBody>
      </p:sp>
      <p:sp>
        <p:nvSpPr>
          <p:cNvPr id="16389" name="Oval 4"/>
          <p:cNvSpPr>
            <a:spLocks noChangeArrowheads="1"/>
          </p:cNvSpPr>
          <p:nvPr/>
        </p:nvSpPr>
        <p:spPr bwMode="auto">
          <a:xfrm>
            <a:off x="3776663" y="1208088"/>
            <a:ext cx="3671887" cy="1150937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0" name="Oval 5"/>
          <p:cNvSpPr>
            <a:spLocks noChangeArrowheads="1"/>
          </p:cNvSpPr>
          <p:nvPr/>
        </p:nvSpPr>
        <p:spPr bwMode="auto">
          <a:xfrm>
            <a:off x="4859338" y="3789363"/>
            <a:ext cx="3889375" cy="1152525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3779838" y="1412875"/>
            <a:ext cx="33051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Площадь территории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МО Красносельское</a:t>
            </a:r>
          </a:p>
          <a:p>
            <a:pPr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  <a:cs typeface="Times New Roman" pitchFamily="16" charset="0"/>
              </a:rPr>
              <a:t>                      – 996,0 кв. км.</a:t>
            </a:r>
            <a:endParaRPr lang="ru-RU" altLang="ru-RU" sz="1400" b="1" dirty="0">
              <a:solidFill>
                <a:srgbClr val="262626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2295" name="Oval 6"/>
          <p:cNvSpPr>
            <a:spLocks noChangeArrowheads="1"/>
          </p:cNvSpPr>
          <p:nvPr/>
        </p:nvSpPr>
        <p:spPr bwMode="auto">
          <a:xfrm>
            <a:off x="401638" y="4818063"/>
            <a:ext cx="4895850" cy="1706562"/>
          </a:xfrm>
          <a:prstGeom prst="ellipse">
            <a:avLst/>
          </a:prstGeom>
          <a:solidFill>
            <a:srgbClr val="D3FDE8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SzPct val="100000"/>
              <a:defRPr/>
            </a:pP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Муниципальные учреждения муниципального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образования Красносельское – 2: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  -Казенных – 1</a:t>
            </a:r>
          </a:p>
          <a:p>
            <a:pPr algn="ctr">
              <a:buSzPct val="100000"/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-ГРБС-1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5138738" y="4076700"/>
            <a:ext cx="351472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18462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3034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27606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217863" indent="-182563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Численность постоянного населения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по состоянию на 01.01.2022</a:t>
            </a:r>
          </a:p>
          <a:p>
            <a:pPr algn="ctr" eaLnBrk="1" hangingPunct="1">
              <a:spcBef>
                <a:spcPct val="0"/>
              </a:spcBef>
              <a:buClrTx/>
              <a:buSzPct val="100000"/>
              <a:buFont typeface="Wingdings 2" pitchFamily="18" charset="2"/>
              <a:buNone/>
            </a:pPr>
            <a:r>
              <a:rPr lang="ru-RU" altLang="ru-RU" sz="1400" b="1" dirty="0">
                <a:solidFill>
                  <a:srgbClr val="262626"/>
                </a:solidFill>
                <a:latin typeface="Arial" charset="0"/>
              </a:rPr>
              <a:t>– 7906 тыс. человек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4"/>
          <p:cNvSpPr>
            <a:spLocks noGrp="1"/>
          </p:cNvSpPr>
          <p:nvPr>
            <p:ph idx="1"/>
          </p:nvPr>
        </p:nvSpPr>
        <p:spPr>
          <a:xfrm>
            <a:off x="323850" y="1341438"/>
            <a:ext cx="7951788" cy="47799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ru-RU" altLang="ru-RU" sz="1800">
                <a:latin typeface="Times New Roman" pitchFamily="16" charset="0"/>
                <a:cs typeface="Times New Roman" pitchFamily="16" charset="0"/>
              </a:rPr>
              <a:t> </a:t>
            </a:r>
          </a:p>
        </p:txBody>
      </p:sp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224838" cy="863600"/>
          </a:xfr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</p:spPr>
        <p:txBody>
          <a:bodyPr rtlCol="0"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br>
              <a:rPr lang="ru-RU" altLang="ru-RU" sz="1600" dirty="0">
                <a:solidFill>
                  <a:srgbClr val="0D0D0D"/>
                </a:solidFill>
              </a:rPr>
            </a:br>
            <a:br>
              <a:rPr lang="ru-RU" altLang="ru-RU" sz="1600" dirty="0">
                <a:solidFill>
                  <a:srgbClr val="0D0D0D"/>
                </a:solidFill>
              </a:rPr>
            </a:br>
            <a:br>
              <a:rPr lang="ru-RU" altLang="ru-RU" sz="1600" dirty="0">
                <a:solidFill>
                  <a:srgbClr val="0D0D0D"/>
                </a:solidFill>
              </a:rPr>
            </a:br>
            <a:br>
              <a:rPr lang="ru-RU" altLang="ru-RU" sz="1600" dirty="0">
                <a:solidFill>
                  <a:srgbClr val="0D0D0D"/>
                </a:solidFill>
              </a:rPr>
            </a:br>
            <a:br>
              <a:rPr lang="ru-RU" altLang="ru-RU" sz="1600" dirty="0">
                <a:solidFill>
                  <a:srgbClr val="0D0D0D"/>
                </a:solidFill>
              </a:rPr>
            </a:br>
            <a:br>
              <a:rPr lang="ru-RU" altLang="ru-RU" sz="1600" dirty="0">
                <a:solidFill>
                  <a:srgbClr val="0D0D0D"/>
                </a:solidFill>
              </a:rPr>
            </a:br>
            <a:br>
              <a:rPr lang="ru-RU" altLang="ru-RU" sz="1600" dirty="0">
                <a:solidFill>
                  <a:srgbClr val="0D0D0D"/>
                </a:solidFill>
              </a:rPr>
            </a:br>
            <a:br>
              <a:rPr lang="ru-RU" altLang="ru-RU" sz="1600" dirty="0">
                <a:solidFill>
                  <a:srgbClr val="0D0D0D"/>
                </a:solidFill>
              </a:rPr>
            </a:br>
            <a:br>
              <a:rPr lang="ru-RU" altLang="ru-RU" sz="1600" dirty="0">
                <a:solidFill>
                  <a:srgbClr val="0D0D0D"/>
                </a:solidFill>
              </a:rPr>
            </a:br>
            <a:br>
              <a:rPr lang="ru-RU" altLang="ru-RU" sz="1600" dirty="0">
                <a:solidFill>
                  <a:srgbClr val="0D0D0D"/>
                </a:solidFill>
              </a:rPr>
            </a:br>
            <a:endParaRPr lang="ru-RU" altLang="ru-RU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59426"/>
              </p:ext>
            </p:extLst>
          </p:nvPr>
        </p:nvGraphicFramePr>
        <p:xfrm>
          <a:off x="314325" y="1268413"/>
          <a:ext cx="8505825" cy="5396700"/>
        </p:xfrm>
        <a:graphic>
          <a:graphicData uri="http://schemas.openxmlformats.org/drawingml/2006/table">
            <a:tbl>
              <a:tblPr/>
              <a:tblGrid>
                <a:gridCol w="5477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153">
                <a:tc row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                    Наименование показателя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План за 2022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Arial Unicode MS" pitchFamily="34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Факт за 2022 год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00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Доходы 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47012,9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48475,7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6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 том числе: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18944,9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19439,2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91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неналоговые доходы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4911,9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5880,4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41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безвозмезные  поступления.тыс.руб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23156,1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23156,1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65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Расходы -всего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48987,5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48987,3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Дефицит(-),профицит (+),тыс.руб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-1974,6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-511,6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74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Источники финансирования дефицита бюджета –всего.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1974,6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511,6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59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-кредиты- всего,тыс.руб.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86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В т. ч.- получение, 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82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 Погашение ,тыс.руб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      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4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Иные источники финансирования дефицита бюджета 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1974,6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511,6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849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-изменение остатков средств бюджета ,тыс. руб.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1974,6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Times New Roman" pitchFamily="18" charset="0"/>
                        </a:rPr>
                        <a:t>511,6</a:t>
                      </a:r>
                    </a:p>
                  </a:txBody>
                  <a:tcPr marL="89990" marR="89990" marT="35990" marB="46787" horzOverflow="overflow">
                    <a:lnL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44488" y="0"/>
            <a:ext cx="8497887" cy="126841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Красносельское за 2022 год (тыс. рублей)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68313" y="0"/>
            <a:ext cx="8208962" cy="93662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52400" dist="25400" dir="5400000" algn="ctr" rotWithShape="0">
              <a:srgbClr val="000000">
                <a:alpha val="93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Исполнение доходов бюджета муниципального образования Красносельское за 2022 год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36625"/>
            <a:ext cx="8208962" cy="5495925"/>
          </a:xfrm>
          <a:prstGeom prst="rect">
            <a:avLst/>
          </a:prstGeom>
          <a:noFill/>
          <a:ln>
            <a:noFill/>
          </a:ln>
          <a:effectLst>
            <a:outerShdw dist="266760" dir="5400000" algn="ctr" rotWithShape="0">
              <a:srgbClr val="000000">
                <a:alpha val="8400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83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23850" y="660400"/>
            <a:ext cx="8372475" cy="6092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50800" dir="5400000" algn="ctr" rotWithShape="0">
              <a:srgbClr val="000000"/>
            </a:outerShdw>
          </a:effectLst>
          <a:extLst/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endParaRPr lang="ru-RU" altLang="ru-RU" dirty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915816" y="2708920"/>
            <a:ext cx="3528392" cy="1693835"/>
            <a:chOff x="1736" y="2070"/>
            <a:chExt cx="2420" cy="834"/>
          </a:xfrm>
          <a:effectLst>
            <a:outerShdw blurRad="114300" dist="50800" dir="5400000" algn="ctr" rotWithShape="0">
              <a:srgbClr val="000000">
                <a:alpha val="99000"/>
              </a:srgbClr>
            </a:outerShdw>
          </a:effectLst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736" y="2070"/>
              <a:ext cx="2420" cy="8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098" y="2199"/>
              <a:ext cx="1697" cy="5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2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Доходы бюджета 48475,7тыс. руб.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998937" y="4402755"/>
            <a:ext cx="3168352" cy="2017305"/>
            <a:chOff x="2008" y="2911"/>
            <a:chExt cx="1683" cy="1279"/>
          </a:xfrm>
          <a:effectLst>
            <a:outerShdw blurRad="114300" dist="25400" dir="5400000" algn="ctr" rotWithShape="0">
              <a:srgbClr val="000000"/>
            </a:outerShdw>
          </a:effectLst>
        </p:grpSpPr>
        <p:pic>
          <p:nvPicPr>
            <p:cNvPr id="6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 23156,1 тыс. руб.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8199406">
            <a:off x="801659" y="1389735"/>
            <a:ext cx="2951413" cy="2315978"/>
            <a:chOff x="2084" y="2881"/>
            <a:chExt cx="1683" cy="1279"/>
          </a:xfrm>
          <a:effectLst>
            <a:outerShdw blurRad="88900" dist="25400" dir="5400000" algn="ctr" rotWithShape="0">
              <a:srgbClr val="000000">
                <a:alpha val="97000"/>
              </a:srgbClr>
            </a:outerShdw>
          </a:effectLst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84" y="288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0875533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 19439,2 руб.</a:t>
              </a:r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 rot="13449789">
            <a:off x="5575639" y="1480625"/>
            <a:ext cx="3170844" cy="2240561"/>
            <a:chOff x="2008" y="2911"/>
            <a:chExt cx="1683" cy="1279"/>
          </a:xfrm>
          <a:effectLst>
            <a:outerShdw blurRad="50800" dist="25400" dir="5400000" algn="ctr" rotWithShape="0">
              <a:srgbClr val="000000">
                <a:alpha val="80000"/>
              </a:srgbClr>
            </a:outerShdw>
          </a:effectLst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2008" y="2911"/>
              <a:ext cx="1683" cy="1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10943241">
              <a:off x="2262" y="3502"/>
              <a:ext cx="1175" cy="56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90000" tIns="46800" rIns="90000" bIns="468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>
                <a:buFont typeface="Times New Roman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1600">
                  <a:solidFill>
                    <a:srgbClr val="073E87"/>
                  </a:solidFill>
                  <a:latin typeface="Candar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 </a:t>
              </a:r>
            </a:p>
            <a:p>
              <a:pPr algn="ctr">
                <a:buSzPct val="100000"/>
                <a:defRPr/>
              </a:pP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5880,4 </a:t>
              </a:r>
              <a:r>
                <a:rPr lang="ru-RU" altLang="ru-RU" sz="16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</a:t>
              </a:r>
              <a:r>
                <a:rPr lang="ru-RU" alt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.руб.</a:t>
              </a:r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22263" y="61913"/>
            <a:ext cx="8374062" cy="981075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</a:t>
            </a:r>
          </a:p>
          <a:p>
            <a:pPr algn="ctr" eaLnBrk="1" hangingPunct="1">
              <a:buSzPct val="100000"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Красносельское за 2022 год</a:t>
            </a:r>
          </a:p>
        </p:txBody>
      </p:sp>
      <p:pic>
        <p:nvPicPr>
          <p:cNvPr id="14343" name="Picture 7" descr="C:\Documents and Settings\bydjet-06\Рабочий стол\14346230812143461988796087-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22775"/>
            <a:ext cx="2227262" cy="2089150"/>
          </a:xfrm>
          <a:prstGeom prst="rect">
            <a:avLst/>
          </a:prstGeom>
          <a:noFill/>
          <a:effectLst>
            <a:outerShdw blurRad="685800" dist="330200" dir="10500000" sx="73000" sy="73000" algn="ctr" rotWithShape="0">
              <a:srgbClr val="000000">
                <a:alpha val="73000"/>
              </a:srgbClr>
            </a:outerShdw>
          </a:effectLst>
          <a:ex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930831"/>
              </p:ext>
            </p:extLst>
          </p:nvPr>
        </p:nvGraphicFramePr>
        <p:xfrm>
          <a:off x="294669" y="925513"/>
          <a:ext cx="8389938" cy="569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-9525"/>
            <a:ext cx="8245475" cy="93503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190500" dist="25400" dir="5400000" algn="ctr" rotWithShape="0">
              <a:srgbClr val="000000">
                <a:alpha val="95000"/>
              </a:srgbClr>
            </a:outerShdw>
          </a:effectLst>
        </p:spPr>
        <p:txBody>
          <a:bodyPr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buSzPct val="100000"/>
              <a:buFont typeface="Times New Roman" pitchFamily="18" charset="0"/>
              <a:buNone/>
              <a:defRPr/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</a:rPr>
              <a:t>Структура налоговых доходов местного бюджета за 2022 год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EDFADC"/>
      </a:accent4>
      <a:accent5>
        <a:srgbClr val="FF8021"/>
      </a:accent5>
      <a:accent6>
        <a:srgbClr val="CAF297"/>
      </a:accent6>
      <a:hlink>
        <a:srgbClr val="FFFF00"/>
      </a:hlink>
      <a:folHlink>
        <a:srgbClr val="9DE1C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25419</TotalTime>
  <Words>1386</Words>
  <Application>Microsoft Office PowerPoint</Application>
  <PresentationFormat>Экран (4:3)</PresentationFormat>
  <Paragraphs>274</Paragraphs>
  <Slides>23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Arial Unicode MS</vt:lpstr>
      <vt:lpstr>Candara</vt:lpstr>
      <vt:lpstr>Symbol</vt:lpstr>
      <vt:lpstr>Tahoma</vt:lpstr>
      <vt:lpstr>Times New Roman</vt:lpstr>
      <vt:lpstr>Wingdings 2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для граждан»</dc:title>
  <dc:creator>Bydjet-01</dc:creator>
  <cp:lastModifiedBy>Бухгалтер</cp:lastModifiedBy>
  <cp:revision>1384</cp:revision>
  <cp:lastPrinted>2021-04-13T13:35:24Z</cp:lastPrinted>
  <dcterms:created xsi:type="dcterms:W3CDTF">2016-10-19T08:58:54Z</dcterms:created>
  <dcterms:modified xsi:type="dcterms:W3CDTF">2024-04-12T10:42:56Z</dcterms:modified>
</cp:coreProperties>
</file>