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0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2" r:id="rId1"/>
    <p:sldMasterId id="2147483824" r:id="rId2"/>
    <p:sldMasterId id="2147483836" r:id="rId3"/>
    <p:sldMasterId id="2147483872" r:id="rId4"/>
    <p:sldMasterId id="2147483884" r:id="rId5"/>
    <p:sldMasterId id="2147483908" r:id="rId6"/>
  </p:sldMasterIdLst>
  <p:notesMasterIdLst>
    <p:notesMasterId r:id="rId68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5" r:id="rId22"/>
    <p:sldId id="383" r:id="rId23"/>
    <p:sldId id="384" r:id="rId24"/>
    <p:sldId id="391" r:id="rId25"/>
    <p:sldId id="392" r:id="rId26"/>
    <p:sldId id="387" r:id="rId27"/>
    <p:sldId id="388" r:id="rId28"/>
    <p:sldId id="390" r:id="rId29"/>
    <p:sldId id="382" r:id="rId30"/>
    <p:sldId id="366" r:id="rId31"/>
    <p:sldId id="367" r:id="rId32"/>
    <p:sldId id="394" r:id="rId33"/>
    <p:sldId id="289" r:id="rId34"/>
    <p:sldId id="290" r:id="rId35"/>
    <p:sldId id="291" r:id="rId36"/>
    <p:sldId id="352" r:id="rId37"/>
    <p:sldId id="353" r:id="rId38"/>
    <p:sldId id="354" r:id="rId39"/>
    <p:sldId id="297" r:id="rId40"/>
    <p:sldId id="301" r:id="rId41"/>
    <p:sldId id="295" r:id="rId42"/>
    <p:sldId id="355" r:id="rId43"/>
    <p:sldId id="302" r:id="rId44"/>
    <p:sldId id="303" r:id="rId45"/>
    <p:sldId id="304" r:id="rId46"/>
    <p:sldId id="395" r:id="rId47"/>
    <p:sldId id="306" r:id="rId48"/>
    <p:sldId id="396" r:id="rId49"/>
    <p:sldId id="310" r:id="rId50"/>
    <p:sldId id="308" r:id="rId51"/>
    <p:sldId id="309" r:id="rId52"/>
    <p:sldId id="397" r:id="rId53"/>
    <p:sldId id="398" r:id="rId54"/>
    <p:sldId id="399" r:id="rId55"/>
    <p:sldId id="400" r:id="rId56"/>
    <p:sldId id="401" r:id="rId57"/>
    <p:sldId id="402" r:id="rId58"/>
    <p:sldId id="324" r:id="rId59"/>
    <p:sldId id="325" r:id="rId60"/>
    <p:sldId id="326" r:id="rId61"/>
    <p:sldId id="327" r:id="rId62"/>
    <p:sldId id="330" r:id="rId63"/>
    <p:sldId id="331" r:id="rId64"/>
    <p:sldId id="332" r:id="rId65"/>
    <p:sldId id="403" r:id="rId66"/>
    <p:sldId id="334" r:id="rId67"/>
  </p:sldIdLst>
  <p:sldSz cx="9144000" cy="6858000" type="screen4x3"/>
  <p:notesSz cx="6781800" cy="99250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E986"/>
    <a:srgbClr val="CCECFF"/>
    <a:srgbClr val="FFCC66"/>
    <a:srgbClr val="F0F67E"/>
    <a:srgbClr val="5D2466"/>
    <a:srgbClr val="C5F28E"/>
    <a:srgbClr val="FFCCFF"/>
    <a:srgbClr val="FBF1A5"/>
    <a:srgbClr val="FCB2D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063" autoAdjust="0"/>
  </p:normalViewPr>
  <p:slideViewPr>
    <p:cSldViewPr>
      <p:cViewPr varScale="1">
        <p:scale>
          <a:sx n="81" d="100"/>
          <a:sy n="81" d="100"/>
        </p:scale>
        <p:origin x="1578" y="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3293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Название диаграммы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986038588305001E-2"/>
          <c:y val="0.11826722969567312"/>
          <c:w val="0.89699374361454387"/>
          <c:h val="0.726240885314575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7060653391453234E-2"/>
                  <c:y val="-6.8280334681168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12-4AD2-8689-0D3EB12421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35753.4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12-4AD2-8689-0D3EB124215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0144210556125696E-2"/>
                  <c:y val="-6.8280334681168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12-4AD2-8689-0D3EB12421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35753.4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12-4AD2-8689-0D3EB1242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5450895"/>
        <c:axId val="492376319"/>
        <c:axId val="0"/>
      </c:bar3DChart>
      <c:catAx>
        <c:axId val="25545089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2376319"/>
        <c:crosses val="autoZero"/>
        <c:auto val="1"/>
        <c:lblAlgn val="ctr"/>
        <c:lblOffset val="100"/>
        <c:noMultiLvlLbl val="0"/>
      </c:catAx>
      <c:valAx>
        <c:axId val="492376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5450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352376940936123E-2"/>
          <c:y val="0.20540028072761563"/>
          <c:w val="0.53066107898020509"/>
          <c:h val="0.727961967640451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dPt>
            <c:idx val="0"/>
            <c:bubble3D val="0"/>
            <c:explosion val="1"/>
            <c:spPr>
              <a:solidFill>
                <a:srgbClr val="99FF99"/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CC9-4B33-A782-0B6D09837AB8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(1709 тыс.рублей)</c:v>
                </c:pt>
                <c:pt idx="1">
                  <c:v>Единый сельскохозяйственный налог (491 тыс.руб.)</c:v>
                </c:pt>
                <c:pt idx="2">
                  <c:v>Налог на имущество физических лиц (1064 тыс.рублей)</c:v>
                </c:pt>
                <c:pt idx="3">
                  <c:v>Земельный налог с организаций (8365 тыс.рублей)</c:v>
                </c:pt>
                <c:pt idx="4">
                  <c:v>Земельный налог с физических лиц (6500 тыс.рублей)</c:v>
                </c:pt>
                <c:pt idx="5">
                  <c:v>Государственная пошлина (3 тыс рублей)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1709</c:v>
                </c:pt>
                <c:pt idx="1">
                  <c:v>491</c:v>
                </c:pt>
                <c:pt idx="2">
                  <c:v>1064</c:v>
                </c:pt>
                <c:pt idx="3">
                  <c:v>8365</c:v>
                </c:pt>
                <c:pt idx="4">
                  <c:v>6500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C9-4B33-A782-0B6D09837AB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167185127578421E-2"/>
          <c:y val="0.15435516542876437"/>
          <c:w val="0.59542354090286231"/>
          <c:h val="0.81914816135468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95A-4D4A-A7F1-BC4DFC16BFA7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 (2349 тыс.руб.)</c:v>
                </c:pt>
                <c:pt idx="1">
                  <c:v>Доходы от оказания платных услуг и компенсации затарат государства (9 тыс.руб.)</c:v>
                </c:pt>
                <c:pt idx="2">
                  <c:v>Штрафы, санкции, возмещение ущерба (20 тыс.руб.)</c:v>
                </c:pt>
                <c:pt idx="3">
                  <c:v>Прочие неналоговые доходы (387 тыс.руб.)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2349</c:v>
                </c:pt>
                <c:pt idx="1">
                  <c:v>9</c:v>
                </c:pt>
                <c:pt idx="2">
                  <c:v>20</c:v>
                </c:pt>
                <c:pt idx="3">
                  <c:v>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5A-4D4A-A7F1-BC4DFC16B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599995833796251"/>
          <c:y val="2.4087884742316538E-3"/>
          <c:w val="0.3751815770469949"/>
          <c:h val="0.99759121152576835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42016543616366E-2"/>
          <c:y val="9.7826767247982283E-2"/>
          <c:w val="0.67142287220611874"/>
          <c:h val="0.8194865139323214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1.60335720273504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C7-4273-B0A8-F46B5D2A3FD3}"/>
                </c:ext>
              </c:extLst>
            </c:dLbl>
            <c:dLbl>
              <c:idx val="1"/>
              <c:layout>
                <c:manualLayout>
                  <c:x val="-2.5653715243760793E-2"/>
                  <c:y val="4.0373462475429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C7-4273-B0A8-F46B5D2A3FD3}"/>
                </c:ext>
              </c:extLst>
            </c:dLbl>
            <c:dLbl>
              <c:idx val="3"/>
              <c:layout>
                <c:manualLayout>
                  <c:x val="0"/>
                  <c:y val="-5.8036852308430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C7-4273-B0A8-F46B5D2A3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9025</c:v>
                </c:pt>
                <c:pt idx="1">
                  <c:v>442.1</c:v>
                </c:pt>
                <c:pt idx="2">
                  <c:v>5114.3</c:v>
                </c:pt>
                <c:pt idx="3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5F-486B-BA74-CEE1BB537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11183039282898E-2"/>
          <c:y val="0.10634331970838623"/>
          <c:w val="0.52190294122694569"/>
          <c:h val="0.789528846410485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6"/>
            <c:bubble3D val="0"/>
            <c:spPr>
              <a:solidFill>
                <a:srgbClr val="99FFCC"/>
              </a:solidFill>
            </c:spPr>
            <c:extLst>
              <c:ext xmlns:c16="http://schemas.microsoft.com/office/drawing/2014/chart" uri="{C3380CC4-5D6E-409C-BE32-E72D297353CC}">
                <c16:uniqueId val="{00000001-3BD4-42E0-95E0-AE62D7A1B6E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Культура, кинематография (12087,1 тыс.руб.)</c:v>
                </c:pt>
                <c:pt idx="1">
                  <c:v>Общегосударственные расходы (11710,2 тыс.руб.)</c:v>
                </c:pt>
                <c:pt idx="2">
                  <c:v>Социальная политика (50 тыс.руб.)</c:v>
                </c:pt>
                <c:pt idx="3">
                  <c:v>Жилищно-коммунальное хозяйство (9846,7тыс.руб.)</c:v>
                </c:pt>
                <c:pt idx="4">
                  <c:v>Национальная безопасность и правоохранительная деятельность (1028 тыс.руб.)</c:v>
                </c:pt>
                <c:pt idx="5">
                  <c:v>Охрана окружающей среды (590,0 тыс.руб.)</c:v>
                </c:pt>
                <c:pt idx="6">
                  <c:v>Национальная оборона (236,4 тыс.руб.)</c:v>
                </c:pt>
                <c:pt idx="7">
                  <c:v>Физическая культура и спорт (200,0 тыс.руб.)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33.799999999999997</c:v>
                </c:pt>
                <c:pt idx="1">
                  <c:v>32.799999999999997</c:v>
                </c:pt>
                <c:pt idx="2" formatCode="0.0">
                  <c:v>0.1</c:v>
                </c:pt>
                <c:pt idx="3">
                  <c:v>27.5</c:v>
                </c:pt>
                <c:pt idx="4">
                  <c:v>2.9</c:v>
                </c:pt>
                <c:pt idx="5">
                  <c:v>1.7</c:v>
                </c:pt>
                <c:pt idx="6">
                  <c:v>0.7</c:v>
                </c:pt>
                <c:pt idx="7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D4-42E0-95E0-AE62D7A1B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4341139150753792"/>
          <c:y val="0"/>
          <c:w val="0.4471600039020055"/>
          <c:h val="1"/>
        </c:manualLayout>
      </c:layout>
      <c:overlay val="0"/>
      <c:txPr>
        <a:bodyPr/>
        <a:lstStyle/>
        <a:p>
          <a:pPr>
            <a:defRPr sz="13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0.10615</cdr:x>
      <cdr:y>0.84049</cdr:y>
    </cdr:from>
    <cdr:to>
      <cdr:x>0.3907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40183" y="4817977"/>
          <a:ext cx="2520280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0.1364</cdr:x>
      <cdr:y>0.83671</cdr:y>
    </cdr:from>
    <cdr:to>
      <cdr:x>0.38031</cdr:x>
      <cdr:y>0.98745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208121" y="4796324"/>
          <a:ext cx="2160240" cy="8640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dirty="0">
              <a:solidFill>
                <a:schemeClr val="tx1"/>
              </a:solidFill>
            </a:rPr>
            <a:t>35753,4 тыс. руб.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1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19" name="AutoShape 2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20" name="AutoShape 3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21" name="AutoShape 4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22" name="AutoShape 5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23" name="Text Box 6"/>
          <p:cNvSpPr txBox="1">
            <a:spLocks noChangeArrowheads="1"/>
          </p:cNvSpPr>
          <p:nvPr/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24" name="Text Box 7"/>
          <p:cNvSpPr txBox="1">
            <a:spLocks noChangeArrowheads="1"/>
          </p:cNvSpPr>
          <p:nvPr/>
        </p:nvSpPr>
        <p:spPr bwMode="auto">
          <a:xfrm>
            <a:off x="3841750" y="0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25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9638" y="744538"/>
            <a:ext cx="4954587" cy="371475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7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77863" y="4714875"/>
            <a:ext cx="5418137" cy="4459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86027" name="Text Box 10"/>
          <p:cNvSpPr txBox="1">
            <a:spLocks noChangeArrowheads="1"/>
          </p:cNvSpPr>
          <p:nvPr/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41750" y="9428163"/>
            <a:ext cx="2930525" cy="488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Tahoma" pitchFamily="32" charset="0"/>
              </a:defRPr>
            </a:lvl1pPr>
          </a:lstStyle>
          <a:p>
            <a:pPr>
              <a:defRPr/>
            </a:pPr>
            <a:fld id="{74B6385C-5652-45B0-831D-0EDB71472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480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2FCFB7-67BD-4713-8CA0-85A1CAE2C98E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8A25567-C1B7-4D45-B178-575081FDC104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8704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6260F7-5193-4586-8406-4C60AA3CA951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90D0B8D-E0A6-4B6A-A880-03180C4BB219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7286" name="Text Box 4"/>
          <p:cNvSpPr txBox="1">
            <a:spLocks noChangeArrowheads="1"/>
          </p:cNvSpPr>
          <p:nvPr/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CCF9A12-DED9-44B7-BAF9-ABBD7FA589D9}" type="slidenum">
              <a:rPr lang="ru-RU" altLang="ru-RU">
                <a:latin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>
              <a:latin typeface="Tahoma" pitchFamily="3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1986D-4D86-42C6-8E20-7230E833AAE3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66C6F2B-0A6C-4566-94C8-FFF4441BD69B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830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C59BA6-C701-45FF-B1A3-9AA3F2E72AB6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74B17C4-9C06-4254-885B-8D8AAA4431FA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9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9333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DFAF96-B9DB-48BB-BB23-7E036536E19D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3808A9C-0554-4FE2-803F-968E77564AD8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0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035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73E08B-8FE0-4441-9605-808B6C694C6E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A0C7A0D-A5CE-41C8-B52E-5F3A00D2226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138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058E4A-8DA4-4766-9864-557AE6E92626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0342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FF329A8-0B7B-4634-A01E-28703D10A539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342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69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317FC9-2DFB-465B-8C7F-56D97358B858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6AA8121-7917-45E2-A535-6A1691AF8763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8806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018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68587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A3573D-C8BA-4BBE-A620-E2BE7F8148D1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208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57762" cy="3717925"/>
          </a:xfrm>
          <a:solidFill>
            <a:srgbClr val="FFFFFF"/>
          </a:solidFill>
          <a:ln/>
        </p:spPr>
      </p:sp>
      <p:sp>
        <p:nvSpPr>
          <p:cNvPr id="120836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113A94-5D34-45F7-B4FA-DB830FE990B2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2185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9FA2C68-7091-49E2-8C5E-FE280398D953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218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2186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AF6EF6-305B-4CC3-A5E5-D7CD8836E7DB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9FB5C7C-41C2-4B6A-A8BC-BA78CD1C2FF9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89093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19931F-0984-479F-898A-2020B84322C6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2288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F979297-2F7A-42D2-B517-F7F3FF891D33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2288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6385C-5652-45B0-831D-0EDB714725DE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5488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4EE11B-7C54-4487-BCA0-65BF089F443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2902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17629FC-286D-49C4-A6F5-B42D7E1C6CF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2902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68BFBB-FA2E-431D-A99F-38567DC1F3BD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3312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27A40A1-2652-40D6-A814-4CFD3D8866F3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33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3312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16BCC4-6E8F-40DC-81A9-911D30CC8FB5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269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57762" cy="3717925"/>
          </a:xfrm>
          <a:solidFill>
            <a:srgbClr val="FFFFFF"/>
          </a:solidFill>
          <a:ln/>
        </p:spPr>
      </p:sp>
      <p:sp>
        <p:nvSpPr>
          <p:cNvPr id="126980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0C060A-3EBB-4DED-9459-A7D22F8075C0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21DDFD8-8533-4031-B030-14990A07EE31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34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3414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D7F655-7AAF-4953-916E-4E65BC571E85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35171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FA0D413-A07C-46CC-BC69-61E533EDF791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35173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F20294-66F3-45F3-B559-6960C51FD36D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3619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DFC5F93-A646-4AF0-97D0-D497F2EFE7D6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36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3619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F20294-66F3-45F3-B559-6960C51FD36D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3619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DFC5F93-A646-4AF0-97D0-D497F2EFE7D6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36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3619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11914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A802AB-DA29-4DAC-9CD4-EE6B85544B16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3824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746E14E-EC5D-4831-A344-3946D89EA620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38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3824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80CADF-3CD6-4F86-A063-31A657494292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BE6A105-89EB-4DC3-B0B3-D7B64E0F0DFC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011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0118" name="Text Box 4"/>
          <p:cNvSpPr txBox="1">
            <a:spLocks noChangeArrowheads="1"/>
          </p:cNvSpPr>
          <p:nvPr/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A802AB-DA29-4DAC-9CD4-EE6B85544B16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3824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746E14E-EC5D-4831-A344-3946D89EA620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38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3824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90033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552AC2-694B-4805-9AAE-8DC9ABE89FD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44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4233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043A0A6-B640-42CF-B272-E0002A262516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42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4234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245FA3-8F59-4A04-83BC-B403868745A8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40291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A67A431-32BB-4C91-A197-8AB0CCD49FF7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40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40293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673EC0-7660-4228-87FB-BA871DEDB61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46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4131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F9662E3-5F90-47DA-9EAE-AC431C423525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4131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673EC0-7660-4228-87FB-BA871DEDB61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4131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F9662E3-5F90-47DA-9EAE-AC431C423525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4131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9242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673EC0-7660-4228-87FB-BA871DEDB61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48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4131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F9662E3-5F90-47DA-9EAE-AC431C423525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4131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61165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673EC0-7660-4228-87FB-BA871DEDB61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4131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F9662E3-5F90-47DA-9EAE-AC431C423525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4131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06839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673EC0-7660-4228-87FB-BA871DEDB61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50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4131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F9662E3-5F90-47DA-9EAE-AC431C423525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4131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39905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673EC0-7660-4228-87FB-BA871DEDB61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51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4131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F9662E3-5F90-47DA-9EAE-AC431C423525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4131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43620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673EC0-7660-4228-87FB-BA871DEDB61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52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4131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F9662E3-5F90-47DA-9EAE-AC431C423525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4131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8902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711C1B-4532-4B0F-A5B4-864A4449AE6B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72ACFE9-106B-4B2A-B11B-D6DBEAC5D6A6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114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A301A4-2A80-48CF-A0D5-AFAF3EC4260F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53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5667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5B67A41-4DA1-4A21-A1AE-C1295D48A272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56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5667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18C80C-1740-42F4-836E-19CE820FE8AA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54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576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EE09D09-71BD-472D-AAB5-73D0627071C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577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331AD2-2060-46EE-96E3-AE4F85BE94A3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55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5872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9770263-4ABC-459D-8EA6-D033A1E81E99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58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5872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BC5927-4DE6-4689-B9CB-ED361B9C8A71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56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5974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904BEC8-3DAB-409F-AB32-E57A53517546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59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5974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304630-AB99-4158-A6D4-FEC319EEC28B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57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62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57762" cy="3717925"/>
          </a:xfrm>
          <a:solidFill>
            <a:srgbClr val="FFFFFF"/>
          </a:solidFill>
          <a:ln/>
        </p:spPr>
      </p:sp>
      <p:sp>
        <p:nvSpPr>
          <p:cNvPr id="162820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99F08C-3D80-4BE9-8865-5C15173A631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58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6384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8118D71-0CE2-48F6-B1F9-E453DC21EF94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63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6384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3D59FD-A713-486C-8D35-8ECF95BEBB48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59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6486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E917A12-9634-4779-A607-1B892B46798B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64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6486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3D59FD-A713-486C-8D35-8ECF95BEBB48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60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6486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E917A12-9634-4779-A607-1B892B46798B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64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6486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901916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7FBB45-9A21-4978-8FF2-E5B1632E5AE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61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6691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4E123DD-70D8-4D72-9548-A65E2F1FDBC8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66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6691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C45A2F-EDE2-4E8A-BDDD-75351120FE7E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3AB1EF4-659C-41FD-8C17-56F3687145B2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216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1A610E-D27B-4CA8-92A1-34E6BAE8A6F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89B500D-7BA7-41E2-91DC-F827B66166BC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318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3190" name="Text Box 4"/>
          <p:cNvSpPr txBox="1">
            <a:spLocks noChangeArrowheads="1"/>
          </p:cNvSpPr>
          <p:nvPr/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36E673B-C81E-445E-A4C6-615E3A2BB46D}" type="slidenum">
              <a:rPr lang="ru-RU" altLang="ru-RU">
                <a:latin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>
              <a:latin typeface="Tahoma" pitchFamily="3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F0A4EA-C8C5-4E05-A2D5-9ADDD28EB354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8CE14B7-6748-4B93-99F3-F0FFA06D72A2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523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6F708E-F77E-4D9F-BDAD-649387E24E72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57762" cy="3717925"/>
          </a:xfrm>
          <a:solidFill>
            <a:srgbClr val="FFFFFF"/>
          </a:solidFill>
          <a:ln/>
        </p:spPr>
      </p:sp>
      <p:sp>
        <p:nvSpPr>
          <p:cNvPr id="96260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88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45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75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0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10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06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33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1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70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23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031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16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50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64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68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62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96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7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15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29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4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72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379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590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99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132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895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4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332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422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6297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592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832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266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4918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41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627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8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69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064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188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72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98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900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526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111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172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9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232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36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317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433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561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400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7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6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4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2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wmf"/><Relationship Id="rId10" Type="http://schemas.openxmlformats.org/officeDocument/2006/relationships/image" Target="../media/image14.jpeg"/><Relationship Id="rId4" Type="http://schemas.openxmlformats.org/officeDocument/2006/relationships/image" Target="../media/image8.wmf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20292D6756E6FEECD41BF2AFDF43B59AE0F572E9DCB1ADCD5266943A11F497C83FA53EC7DF8E33ZCI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CF8F9E67D46D9B61907A3F579EFBB8578CD8E3D236BD863F3128FF018540C5A9DE547434555E0DAF4B841FF22C2EE703B3C117CAAD929D52kEH2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4" Type="http://schemas.openxmlformats.org/officeDocument/2006/relationships/hyperlink" Target="consultantplus://offline/ref=CF8F9E67D46D9B61907A3F579EFBB8578CDEE6D23CB3863F3128FF018540C5A9DE547434555E0DAE42841FF22C2EE703B3C117CAAD929D52kEH2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MOkrasnosel@mail.ru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" y="1605318"/>
            <a:ext cx="9144000" cy="525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73E87"/>
                </a:solidFill>
                <a:latin typeface="Candara" pitchFamily="32" charset="0"/>
              </a:rPr>
              <a:t> 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algn="ctr"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Подготовлен на основании Решения Совета народных депутатов муниципального образования Красносельское Юрьев-Польского района от 18 декабря 2020г. №45 «О бюджете муниципального образования Красносельское на 2021 год»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73E87"/>
                </a:solidFill>
                <a:latin typeface="Candara" pitchFamily="32" charset="0"/>
              </a:rPr>
              <a:t>         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3875" y="-171400"/>
            <a:ext cx="9130125" cy="108012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dist="50760" dir="5400000" algn="ctr" rotWithShape="0">
              <a:srgbClr val="000000"/>
            </a:outerShdw>
          </a:effectLst>
        </p:spPr>
        <p:txBody>
          <a:bodyPr lIns="90000" tIns="46800" rIns="90000" bIns="46800" anchor="ctr"/>
          <a:lstStyle>
            <a:lvl1pPr eaLnBrk="0" hangingPunct="0">
              <a:spcBef>
                <a:spcPts val="6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1pPr>
            <a:lvl2pPr eaLnBrk="0" hangingPunct="0">
              <a:spcBef>
                <a:spcPts val="55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2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2pPr>
            <a:lvl3pPr eaLnBrk="0" hangingPunct="0">
              <a:spcBef>
                <a:spcPts val="5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3pPr>
            <a:lvl4pPr eaLnBrk="0" hangingPunct="0">
              <a:spcBef>
                <a:spcPts val="45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4pPr>
            <a:lvl5pPr eaLnBrk="0" hangingPunct="0">
              <a:spcBef>
                <a:spcPts val="4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4400" dirty="0">
                <a:solidFill>
                  <a:srgbClr val="7030A0"/>
                </a:solidFill>
              </a:rPr>
              <a:t>«Бюджет для граждан»</a:t>
            </a:r>
          </a:p>
        </p:txBody>
      </p:sp>
      <p:pic>
        <p:nvPicPr>
          <p:cNvPr id="5" name="Рисунок 4" descr="https://img-fotki.yandex.ru/get/6822/118032170.a0/0_1546c7_e74e363b_orig">
            <a:extLst>
              <a:ext uri="{FF2B5EF4-FFF2-40B4-BE49-F238E27FC236}">
                <a16:creationId xmlns:a16="http://schemas.microsoft.com/office/drawing/2014/main" id="{271FA91C-6449-4211-ACAE-8DB262466A7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128792" cy="4104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Налоговые доходы</a:t>
            </a:r>
          </a:p>
        </p:txBody>
      </p:sp>
      <p:sp>
        <p:nvSpPr>
          <p:cNvPr id="15363" name="AutoShape 2"/>
          <p:cNvSpPr>
            <a:spLocks noChangeArrowheads="1"/>
          </p:cNvSpPr>
          <p:nvPr/>
        </p:nvSpPr>
        <p:spPr bwMode="auto">
          <a:xfrm>
            <a:off x="0" y="1349375"/>
            <a:ext cx="2447925" cy="1081088"/>
          </a:xfrm>
          <a:prstGeom prst="downArrowCallout">
            <a:avLst>
              <a:gd name="adj1" fmla="val 24991"/>
              <a:gd name="adj2" fmla="val 25002"/>
              <a:gd name="adj3" fmla="val 25000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Федеральные налоги</a:t>
            </a:r>
          </a:p>
        </p:txBody>
      </p:sp>
      <p:sp>
        <p:nvSpPr>
          <p:cNvPr id="15364" name="AutoShape 3"/>
          <p:cNvSpPr>
            <a:spLocks noChangeArrowheads="1"/>
          </p:cNvSpPr>
          <p:nvPr/>
        </p:nvSpPr>
        <p:spPr bwMode="auto">
          <a:xfrm>
            <a:off x="4895850" y="1347788"/>
            <a:ext cx="1800225" cy="1081087"/>
          </a:xfrm>
          <a:prstGeom prst="downArrowCallout">
            <a:avLst>
              <a:gd name="adj1" fmla="val 24993"/>
              <a:gd name="adj2" fmla="val 25001"/>
              <a:gd name="adj3" fmla="val 25000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Местные налоги</a:t>
            </a:r>
          </a:p>
        </p:txBody>
      </p:sp>
      <p:sp>
        <p:nvSpPr>
          <p:cNvPr id="15365" name="AutoShape 4"/>
          <p:cNvSpPr>
            <a:spLocks noChangeArrowheads="1"/>
          </p:cNvSpPr>
          <p:nvPr/>
        </p:nvSpPr>
        <p:spPr bwMode="auto">
          <a:xfrm>
            <a:off x="2700338" y="1341438"/>
            <a:ext cx="1933575" cy="1079500"/>
          </a:xfrm>
          <a:prstGeom prst="downArrowCallout">
            <a:avLst>
              <a:gd name="adj1" fmla="val 24994"/>
              <a:gd name="adj2" fmla="val 25002"/>
              <a:gd name="adj3" fmla="val 25000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Региональные налоги</a:t>
            </a:r>
          </a:p>
        </p:txBody>
      </p:sp>
      <p:sp>
        <p:nvSpPr>
          <p:cNvPr id="15366" name="AutoShape 5"/>
          <p:cNvSpPr>
            <a:spLocks noChangeArrowheads="1"/>
          </p:cNvSpPr>
          <p:nvPr/>
        </p:nvSpPr>
        <p:spPr bwMode="auto">
          <a:xfrm>
            <a:off x="0" y="2565400"/>
            <a:ext cx="2627313" cy="4176713"/>
          </a:xfrm>
          <a:prstGeom prst="vertic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1) Налог на добавленную стоимость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2) Акцизы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3) Налог на доходы физических лиц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 4) Налог на прибыль организаций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5) Налог на добычу полезных ископаемых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6)Водный налог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7)Сборы за пользование объектами животного мира и за пользование объектами водных биологических ресурсов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8) Государственная пошлина</a:t>
            </a:r>
          </a:p>
        </p:txBody>
      </p:sp>
      <p:sp>
        <p:nvSpPr>
          <p:cNvPr id="15367" name="AutoShape 6"/>
          <p:cNvSpPr>
            <a:spLocks noChangeArrowheads="1"/>
          </p:cNvSpPr>
          <p:nvPr/>
        </p:nvSpPr>
        <p:spPr bwMode="auto">
          <a:xfrm>
            <a:off x="2520950" y="2565400"/>
            <a:ext cx="2292350" cy="1674813"/>
          </a:xfrm>
          <a:prstGeom prst="vertic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1) Налог на имущество организаций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2) Налог на игорный бизнес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3) Транспортный налог</a:t>
            </a:r>
          </a:p>
        </p:txBody>
      </p:sp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4651375"/>
            <a:ext cx="3816350" cy="18526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</p:pic>
      <p:sp>
        <p:nvSpPr>
          <p:cNvPr id="15369" name="AutoShape 8"/>
          <p:cNvSpPr>
            <a:spLocks noChangeArrowheads="1"/>
          </p:cNvSpPr>
          <p:nvPr/>
        </p:nvSpPr>
        <p:spPr bwMode="auto">
          <a:xfrm>
            <a:off x="5056188" y="2565400"/>
            <a:ext cx="1944687" cy="1368425"/>
          </a:xfrm>
          <a:prstGeom prst="vertic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1) Налог на имущество физических лиц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2) Земельный налог</a:t>
            </a:r>
          </a:p>
        </p:txBody>
      </p:sp>
      <p:sp>
        <p:nvSpPr>
          <p:cNvPr id="15370" name="AutoShape 9"/>
          <p:cNvSpPr>
            <a:spLocks noChangeArrowheads="1"/>
          </p:cNvSpPr>
          <p:nvPr/>
        </p:nvSpPr>
        <p:spPr bwMode="auto">
          <a:xfrm>
            <a:off x="7062788" y="2587625"/>
            <a:ext cx="2089150" cy="3409950"/>
          </a:xfrm>
          <a:prstGeom prst="vertic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1) Единый сельскохозяйственный налог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2) Упрощенная система налогообложения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3) Патентная система налогообложения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endParaRPr lang="ru-RU" altLang="ru-RU" sz="1100" b="1" dirty="0">
              <a:solidFill>
                <a:srgbClr val="990066"/>
              </a:solidFill>
              <a:latin typeface="Candara" pitchFamily="32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endParaRPr lang="ru-RU" altLang="ru-RU" sz="1100" b="1" dirty="0">
              <a:solidFill>
                <a:srgbClr val="990066"/>
              </a:solidFill>
              <a:latin typeface="Candara" pitchFamily="32" charset="0"/>
            </a:endParaRPr>
          </a:p>
        </p:txBody>
      </p:sp>
      <p:sp>
        <p:nvSpPr>
          <p:cNvPr id="15371" name="AutoShape 10"/>
          <p:cNvSpPr>
            <a:spLocks noChangeArrowheads="1"/>
          </p:cNvSpPr>
          <p:nvPr/>
        </p:nvSpPr>
        <p:spPr bwMode="auto">
          <a:xfrm>
            <a:off x="6878638" y="1331913"/>
            <a:ext cx="1800225" cy="1081087"/>
          </a:xfrm>
          <a:prstGeom prst="downArrowCallout">
            <a:avLst>
              <a:gd name="adj1" fmla="val 24993"/>
              <a:gd name="adj2" fmla="val 25001"/>
              <a:gd name="adj3" fmla="val 25000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Специальные налоговые режимы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395288" y="1484313"/>
            <a:ext cx="8229600" cy="5113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Доходы от использования имущества и земельных участков, находящихся в государственной или  муниципальной собственности</a:t>
            </a: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Доходы от продажи имущества и земельных участков, находящихся в государственной или муниципальной собственности</a:t>
            </a: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Платежи при пользовании природными ресурсами</a:t>
            </a: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Доходы от платных услуг, оказываемых казенными учреждениями</a:t>
            </a: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Административные платежи и сборы</a:t>
            </a: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Штрафы, санкции, возмещение ущерба</a:t>
            </a: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Средства самообложения граждан</a:t>
            </a: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Иные неналоговые доходы</a:t>
            </a:r>
          </a:p>
          <a:p>
            <a:pPr marL="268288" indent="-265113">
              <a:spcBef>
                <a:spcPts val="500"/>
              </a:spcBef>
              <a:buClrTx/>
              <a:buFontTx/>
              <a:buNone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endParaRPr lang="ru-RU" dirty="0">
              <a:solidFill>
                <a:srgbClr val="052E65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2296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Неналоговые доходы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79388" y="549275"/>
            <a:ext cx="8507412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73E87"/>
                </a:solidFill>
                <a:latin typeface="Candara" pitchFamily="32" charset="0"/>
              </a:rPr>
              <a:t>Это средства</a:t>
            </a:r>
            <a:r>
              <a:rPr lang="ru-RU" altLang="ru-RU" sz="2400" dirty="0">
                <a:solidFill>
                  <a:srgbClr val="073E87"/>
                </a:solidFill>
                <a:latin typeface="Candara" pitchFamily="32" charset="0"/>
              </a:rPr>
              <a:t> </a:t>
            </a:r>
            <a:r>
              <a:rPr lang="ru-RU" altLang="ru-RU" sz="1600" dirty="0">
                <a:solidFill>
                  <a:srgbClr val="073E87"/>
                </a:solidFill>
                <a:latin typeface="Candara" pitchFamily="32" charset="0"/>
              </a:rPr>
              <a:t>одного бюджета бюджетной системы РФ, перечисляемые</a:t>
            </a:r>
          </a:p>
          <a:p>
            <a:pPr algn="ctr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73E87"/>
                </a:solidFill>
                <a:latin typeface="Candara" pitchFamily="32" charset="0"/>
              </a:rPr>
              <a:t>другому бюджету бюджетной системы РФ</a:t>
            </a:r>
          </a:p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6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6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600" dirty="0">
              <a:solidFill>
                <a:srgbClr val="073E87"/>
              </a:solidFill>
              <a:latin typeface="Candara" pitchFamily="32" charset="0"/>
            </a:endParaRPr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457200" y="260350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Межбюджетные трансферты(безвозмездные поступления)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7524750" y="2565400"/>
            <a:ext cx="1366838" cy="2160588"/>
          </a:xfrm>
          <a:prstGeom prst="rect">
            <a:avLst/>
          </a:prstGeom>
          <a:solidFill>
            <a:srgbClr val="99FF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50912" dir="2700000" algn="ctr" rotWithShape="0">
              <a:srgbClr val="808080">
                <a:alpha val="94002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ahoma" pitchFamily="32" charset="0"/>
              </a:rPr>
              <a:t>Формы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ahoma" pitchFamily="32" charset="0"/>
              </a:rPr>
              <a:t>бюджетных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ahoma" pitchFamily="32" charset="0"/>
              </a:rPr>
              <a:t>трансфертов</a:t>
            </a: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179388" y="1700213"/>
            <a:ext cx="6913562" cy="865187"/>
          </a:xfrm>
          <a:prstGeom prst="rect">
            <a:avLst/>
          </a:prstGeom>
          <a:solidFill>
            <a:srgbClr val="CCECFF"/>
          </a:solidFill>
          <a:ln w="9360" cap="sq">
            <a:solidFill>
              <a:srgbClr val="333333"/>
            </a:solidFill>
            <a:miter lim="800000"/>
            <a:headEnd/>
            <a:tailEnd/>
          </a:ln>
          <a:effectLst>
            <a:outerShdw dist="139498" dir="2700000" algn="ctr" rotWithShape="0">
              <a:srgbClr val="808080">
                <a:alpha val="90004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ahoma" pitchFamily="32" charset="0"/>
              </a:rPr>
              <a:t>Дотации- </a:t>
            </a: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межбюджетные трансферты, предоставляемые на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безвозмездной и безвозвратной основе без установления направлений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и(или) условий их использования</a:t>
            </a:r>
          </a:p>
        </p:txBody>
      </p:sp>
      <p:sp>
        <p:nvSpPr>
          <p:cNvPr id="17415" name="Rectangle 5"/>
          <p:cNvSpPr>
            <a:spLocks noChangeArrowheads="1"/>
          </p:cNvSpPr>
          <p:nvPr/>
        </p:nvSpPr>
        <p:spPr bwMode="auto">
          <a:xfrm>
            <a:off x="250825" y="2997200"/>
            <a:ext cx="6842125" cy="1584325"/>
          </a:xfrm>
          <a:prstGeom prst="rect">
            <a:avLst/>
          </a:prstGeom>
          <a:solidFill>
            <a:srgbClr val="CCECFF"/>
          </a:solidFill>
          <a:ln w="9360" cap="sq">
            <a:solidFill>
              <a:srgbClr val="1C1C1C"/>
            </a:solidFill>
            <a:miter lim="800000"/>
            <a:headEnd/>
            <a:tailEnd/>
          </a:ln>
          <a:effectLst>
            <a:outerShdw dist="101823" dir="2700000" algn="ctr" rotWithShape="0">
              <a:srgbClr val="808080">
                <a:alpha val="95003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ahoma" pitchFamily="32" charset="0"/>
              </a:rPr>
              <a:t>Субвенции</a:t>
            </a:r>
            <a:r>
              <a:rPr lang="ru-RU" altLang="ru-RU" sz="1400" dirty="0">
                <a:solidFill>
                  <a:srgbClr val="000000"/>
                </a:solidFill>
                <a:latin typeface="Tahoma" pitchFamily="32" charset="0"/>
              </a:rPr>
              <a:t>- </a:t>
            </a: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бюджетные средства, предоставляемые бюджету другого уровня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бюджетной системы РФ на безвозмездной и безвозвратной основах на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осуществление определенных целевых расходов, возникающих при выполнении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полномочий РФ, переданных для осуществления органов власти другого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уровня бюджетной системы РФ</a:t>
            </a:r>
          </a:p>
        </p:txBody>
      </p:sp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250825" y="5084763"/>
            <a:ext cx="6840538" cy="1441450"/>
          </a:xfrm>
          <a:prstGeom prst="rect">
            <a:avLst/>
          </a:prstGeom>
          <a:solidFill>
            <a:srgbClr val="CCEC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14551" dir="2700000" algn="ctr" rotWithShape="0">
              <a:srgbClr val="808080">
                <a:alpha val="93004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ahoma" pitchFamily="32" charset="0"/>
              </a:rPr>
              <a:t>Субсидии</a:t>
            </a:r>
            <a:r>
              <a:rPr lang="ru-RU" altLang="ru-RU" sz="1400" dirty="0">
                <a:solidFill>
                  <a:srgbClr val="000000"/>
                </a:solidFill>
                <a:latin typeface="Tahoma" pitchFamily="32" charset="0"/>
              </a:rPr>
              <a:t>- </a:t>
            </a: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бюджетные средства, предоставляемые бюджету другого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уровня бюджетной системы РФ, в целях 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 err="1">
                <a:solidFill>
                  <a:srgbClr val="000000"/>
                </a:solidFill>
                <a:latin typeface="Tahoma" pitchFamily="32" charset="0"/>
              </a:rPr>
              <a:t>софинансирования</a:t>
            </a: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, расходных обязательств,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возникающих при выполнении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полномочий органов местного самоуправления по вопросам местного значения</a:t>
            </a:r>
          </a:p>
        </p:txBody>
      </p:sp>
      <p:sp>
        <p:nvSpPr>
          <p:cNvPr id="17419" name="AutoShape 9"/>
          <p:cNvSpPr>
            <a:spLocks noChangeArrowheads="1"/>
          </p:cNvSpPr>
          <p:nvPr/>
        </p:nvSpPr>
        <p:spPr bwMode="auto">
          <a:xfrm>
            <a:off x="7164388" y="3500438"/>
            <a:ext cx="288925" cy="485775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3333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Стрелка вправо 1"/>
          <p:cNvSpPr/>
          <p:nvPr/>
        </p:nvSpPr>
        <p:spPr>
          <a:xfrm rot="12708942">
            <a:off x="7185844" y="2036743"/>
            <a:ext cx="821083" cy="315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 rot="3509969">
            <a:off x="7528204" y="4724665"/>
            <a:ext cx="410382" cy="846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http://www.molchanovo.ru/image/resize/800x600/upload/images/icon/xw_12645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538" y="4043514"/>
            <a:ext cx="1249470" cy="814731"/>
          </a:xfrm>
          <a:prstGeom prst="rect">
            <a:avLst/>
          </a:prstGeom>
          <a:noFill/>
          <a:ln>
            <a:noFill/>
          </a:ln>
        </p:spPr>
      </p:pic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82563" y="115888"/>
            <a:ext cx="849312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Candara" pitchFamily="32" charset="0"/>
              </a:rPr>
              <a:t>Расходы бюджета </a:t>
            </a:r>
            <a:r>
              <a:rPr lang="ru-RU" altLang="ru-RU" sz="1600" dirty="0">
                <a:solidFill>
                  <a:srgbClr val="7030A0"/>
                </a:solidFill>
                <a:latin typeface="Candara" pitchFamily="32" charset="0"/>
              </a:rPr>
              <a:t>– </a:t>
            </a:r>
            <a:r>
              <a:rPr lang="ru-RU" altLang="ru-RU" sz="1600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выплачиваемые из бюджета денежные средства, за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исключением средств, являющихся источниками финансирования дефицита бюджета  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266700" y="1231106"/>
            <a:ext cx="8075612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>
                <a:solidFill>
                  <a:srgbClr val="073E87"/>
                </a:solidFill>
                <a:latin typeface="Candara" pitchFamily="32" charset="0"/>
              </a:rPr>
              <a:t>                                                          </a:t>
            </a:r>
          </a:p>
          <a:p>
            <a:pPr eaLnBrk="1" hangingPunct="1"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>
                <a:solidFill>
                  <a:srgbClr val="073E87"/>
                </a:solidFill>
                <a:latin typeface="Candara" pitchFamily="32" charset="0"/>
              </a:rPr>
              <a:t>                                         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1287463"/>
            <a:ext cx="16002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005263"/>
            <a:ext cx="1497013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2560638"/>
            <a:ext cx="1439862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301625" y="2235200"/>
            <a:ext cx="2087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На социальную политику</a:t>
            </a: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1254125" y="1006475"/>
            <a:ext cx="22367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           На ЖКХ</a:t>
            </a:r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7046913" y="2276475"/>
            <a:ext cx="1441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    На культуру</a:t>
            </a:r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3754438" y="5408613"/>
            <a:ext cx="2419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 На охрану окружающей среды </a:t>
            </a:r>
          </a:p>
        </p:txBody>
      </p:sp>
      <p:sp>
        <p:nvSpPr>
          <p:cNvPr id="18444" name="Text Box 11"/>
          <p:cNvSpPr txBox="1">
            <a:spLocks noChangeArrowheads="1"/>
          </p:cNvSpPr>
          <p:nvPr/>
        </p:nvSpPr>
        <p:spPr bwMode="auto">
          <a:xfrm>
            <a:off x="179388" y="364490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На физ.культуру и спорт</a:t>
            </a:r>
          </a:p>
        </p:txBody>
      </p:sp>
      <p:sp>
        <p:nvSpPr>
          <p:cNvPr id="18445" name="AutoShape 12"/>
          <p:cNvSpPr>
            <a:spLocks noChangeArrowheads="1"/>
          </p:cNvSpPr>
          <p:nvPr/>
        </p:nvSpPr>
        <p:spPr bwMode="auto">
          <a:xfrm rot="3180000">
            <a:off x="5772944" y="4483894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46" name="AutoShape 13"/>
          <p:cNvSpPr>
            <a:spLocks noChangeArrowheads="1"/>
          </p:cNvSpPr>
          <p:nvPr/>
        </p:nvSpPr>
        <p:spPr bwMode="auto">
          <a:xfrm rot="18840000">
            <a:off x="5383531" y="2340520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47" name="AutoShape 14"/>
          <p:cNvSpPr>
            <a:spLocks noChangeArrowheads="1"/>
          </p:cNvSpPr>
          <p:nvPr/>
        </p:nvSpPr>
        <p:spPr bwMode="auto">
          <a:xfrm rot="9840000">
            <a:off x="2498512" y="3839959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48" name="AutoShape 15"/>
          <p:cNvSpPr>
            <a:spLocks noChangeArrowheads="1"/>
          </p:cNvSpPr>
          <p:nvPr/>
        </p:nvSpPr>
        <p:spPr bwMode="auto">
          <a:xfrm rot="8280000">
            <a:off x="2599772" y="4521652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49" name="AutoShape 16"/>
          <p:cNvSpPr>
            <a:spLocks noChangeArrowheads="1"/>
          </p:cNvSpPr>
          <p:nvPr/>
        </p:nvSpPr>
        <p:spPr bwMode="auto">
          <a:xfrm>
            <a:off x="4399098" y="2219325"/>
            <a:ext cx="485775" cy="576263"/>
          </a:xfrm>
          <a:prstGeom prst="upArrow">
            <a:avLst>
              <a:gd name="adj1" fmla="val 50000"/>
              <a:gd name="adj2" fmla="val 29657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50" name="AutoShape 17"/>
          <p:cNvSpPr>
            <a:spLocks noChangeArrowheads="1"/>
          </p:cNvSpPr>
          <p:nvPr/>
        </p:nvSpPr>
        <p:spPr bwMode="auto">
          <a:xfrm>
            <a:off x="4457700" y="4656138"/>
            <a:ext cx="485775" cy="577850"/>
          </a:xfrm>
          <a:prstGeom prst="downArrow">
            <a:avLst>
              <a:gd name="adj1" fmla="val 50000"/>
              <a:gd name="adj2" fmla="val 29739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789363" y="1046163"/>
            <a:ext cx="1719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 На образование</a:t>
            </a:r>
          </a:p>
        </p:txBody>
      </p:sp>
      <p:pic>
        <p:nvPicPr>
          <p:cNvPr id="18452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5572125"/>
            <a:ext cx="171608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805488"/>
            <a:ext cx="1643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56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667" y="1387475"/>
            <a:ext cx="16160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6216650" y="5154613"/>
            <a:ext cx="28479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На национальную безопасность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 и правоохранительную деятельность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6896100" y="3609975"/>
            <a:ext cx="2212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На национальную экономику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1060450" y="5191125"/>
            <a:ext cx="2659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На средства массовой информации</a:t>
            </a:r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5802313" y="1006475"/>
            <a:ext cx="2692060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ahoma" pitchFamily="32" charset="0"/>
              </a:rPr>
              <a:t>На общегосударственные вопросы </a:t>
            </a:r>
          </a:p>
        </p:txBody>
      </p:sp>
      <p:sp>
        <p:nvSpPr>
          <p:cNvPr id="18462" name="AutoShape 29"/>
          <p:cNvSpPr>
            <a:spLocks noChangeArrowheads="1"/>
          </p:cNvSpPr>
          <p:nvPr/>
        </p:nvSpPr>
        <p:spPr bwMode="auto">
          <a:xfrm rot="-9240000">
            <a:off x="2619705" y="3006054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63" name="AutoShape 30"/>
          <p:cNvSpPr>
            <a:spLocks noChangeArrowheads="1"/>
          </p:cNvSpPr>
          <p:nvPr/>
        </p:nvSpPr>
        <p:spPr bwMode="auto">
          <a:xfrm rot="-7680000">
            <a:off x="2809269" y="2354855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64" name="AutoShape 31"/>
          <p:cNvSpPr>
            <a:spLocks noChangeArrowheads="1"/>
          </p:cNvSpPr>
          <p:nvPr/>
        </p:nvSpPr>
        <p:spPr bwMode="auto">
          <a:xfrm rot="1560000">
            <a:off x="5862717" y="3699557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65" name="AutoShape 32"/>
          <p:cNvSpPr>
            <a:spLocks noChangeArrowheads="1"/>
          </p:cNvSpPr>
          <p:nvPr/>
        </p:nvSpPr>
        <p:spPr bwMode="auto">
          <a:xfrm rot="20280000">
            <a:off x="5797999" y="2868562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pic>
        <p:nvPicPr>
          <p:cNvPr id="18466" name="Рисунок 39" descr="https://2019gd.ru/wp-content/uploads/2016/06/%D0%A4%D0%B5%D0%B4%D0%B5%D1%80%D0%B0%D0%BB%D1%8C%D0%BD%D1%8B%D0%B9-%D0%BF%D0%B5%D1%80%D0%B5%D1%87%D0%B5%D0%BD%D1%8C-%D1%83%D1%87%D0%B5%D0%B1%D0%BD%D0%B8%D0%BA%D0%BE%D0%B2-201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1344613"/>
            <a:ext cx="109855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860" y="5613401"/>
            <a:ext cx="1782366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0" name="Picture 2" descr="https://asninfo.ru/images/articles/9cb1dd28/ded5750b1ca4b83dff449854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31125"/>
            <a:ext cx="2106661" cy="149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rategy24.ru/images/news/201909/8d889abe9494a97e8811d3465de57a5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260" y="2549193"/>
            <a:ext cx="1647497" cy="107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 descr="http://vbryanske.com/media/imgs2018/avtobusjpg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4257398"/>
            <a:ext cx="1340866" cy="82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674938"/>
            <a:ext cx="2979738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57200" y="333375"/>
            <a:ext cx="822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br>
              <a:rPr lang="ru-RU" altLang="ru-RU" sz="1400" b="1" i="1" dirty="0">
                <a:solidFill>
                  <a:srgbClr val="FFFFFF"/>
                </a:solidFill>
                <a:latin typeface="Candara" pitchFamily="32" charset="0"/>
              </a:rPr>
            </a:br>
            <a:br>
              <a:rPr lang="ru-RU" altLang="ru-RU" sz="1400" b="1" i="1" dirty="0">
                <a:solidFill>
                  <a:srgbClr val="FFFFFF"/>
                </a:solidFill>
                <a:latin typeface="Candara" pitchFamily="32" charset="0"/>
              </a:rPr>
            </a:br>
            <a:r>
              <a:rPr lang="ru-RU" altLang="ru-RU" sz="2000" i="1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ЧТО ТАКОЕ «ДЕФИЦИТ» И «ПРОФИЦИТ» БЮДЖЕТА?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b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endParaRPr lang="en-US" altLang="ru-RU" sz="20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Не всегда доходы бывают равны расходам, поэтому бюджет бывает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sp>
        <p:nvSpPr>
          <p:cNvPr id="19460" name="Oval 3"/>
          <p:cNvSpPr>
            <a:spLocks noChangeArrowheads="1"/>
          </p:cNvSpPr>
          <p:nvPr/>
        </p:nvSpPr>
        <p:spPr bwMode="auto">
          <a:xfrm>
            <a:off x="179388" y="1863725"/>
            <a:ext cx="2736850" cy="1512888"/>
          </a:xfrm>
          <a:prstGeom prst="flowChartAlternateProcess">
            <a:avLst/>
          </a:prstGeom>
          <a:solidFill>
            <a:srgbClr val="C5F28E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u="sng" dirty="0" err="1">
                <a:solidFill>
                  <a:srgbClr val="262626"/>
                </a:solidFill>
              </a:rPr>
              <a:t>Профицитный</a:t>
            </a:r>
            <a:endParaRPr lang="ru-RU" altLang="ru-RU" sz="1800" u="sng" dirty="0">
              <a:solidFill>
                <a:srgbClr val="262626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>
                <a:solidFill>
                  <a:srgbClr val="262626"/>
                </a:solidFill>
              </a:rPr>
              <a:t>Превышение доходов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>
                <a:solidFill>
                  <a:srgbClr val="262626"/>
                </a:solidFill>
              </a:rPr>
              <a:t>бюджета над его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>
                <a:solidFill>
                  <a:srgbClr val="262626"/>
                </a:solidFill>
              </a:rPr>
              <a:t>расходами</a:t>
            </a:r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1331913" y="35004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3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9462" name="Oval 5"/>
          <p:cNvSpPr>
            <a:spLocks noChangeArrowheads="1"/>
          </p:cNvSpPr>
          <p:nvPr/>
        </p:nvSpPr>
        <p:spPr bwMode="auto">
          <a:xfrm>
            <a:off x="6199188" y="2620963"/>
            <a:ext cx="2736850" cy="1368425"/>
          </a:xfrm>
          <a:prstGeom prst="flowChartAlternateProcess">
            <a:avLst/>
          </a:prstGeom>
          <a:solidFill>
            <a:srgbClr val="C5F28E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u="sng" dirty="0">
                <a:solidFill>
                  <a:srgbClr val="262626"/>
                </a:solidFill>
              </a:rPr>
              <a:t>Дефицитный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>
                <a:solidFill>
                  <a:srgbClr val="262626"/>
                </a:solidFill>
              </a:rPr>
              <a:t>Превышение расходов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>
                <a:solidFill>
                  <a:srgbClr val="262626"/>
                </a:solidFill>
              </a:rPr>
              <a:t>бюджета над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>
                <a:solidFill>
                  <a:srgbClr val="262626"/>
                </a:solidFill>
              </a:rPr>
              <a:t>его доходами</a:t>
            </a:r>
          </a:p>
        </p:txBody>
      </p:sp>
      <p:sp>
        <p:nvSpPr>
          <p:cNvPr id="19463" name="AutoShape 6"/>
          <p:cNvSpPr>
            <a:spLocks noChangeArrowheads="1"/>
          </p:cNvSpPr>
          <p:nvPr/>
        </p:nvSpPr>
        <p:spPr bwMode="auto">
          <a:xfrm>
            <a:off x="7353300" y="4395788"/>
            <a:ext cx="485775" cy="977900"/>
          </a:xfrm>
          <a:prstGeom prst="upArrow">
            <a:avLst>
              <a:gd name="adj1" fmla="val 50000"/>
              <a:gd name="adj2" fmla="val 50327"/>
            </a:avLst>
          </a:prstGeom>
          <a:solidFill>
            <a:schemeClr val="accent3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323850" y="4884738"/>
            <a:ext cx="2952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ahoma" pitchFamily="32" charset="0"/>
              </a:rPr>
              <a:t>Свободные средства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ahoma" pitchFamily="32" charset="0"/>
              </a:rPr>
              <a:t>направляются на покрытие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ahoma" pitchFamily="32" charset="0"/>
              </a:rPr>
              <a:t> долга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6516688" y="5492750"/>
            <a:ext cx="223202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ahoma" pitchFamily="32" charset="0"/>
              </a:rPr>
              <a:t>Недостающие средства берутся в долг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s://avatars.mds.yandex.net/get-zen_doc/1545908/pub_5d93384b0a451800b12d38b6_5d933c7592414d00ae292401/scale_1200">
            <a:extLst>
              <a:ext uri="{FF2B5EF4-FFF2-40B4-BE49-F238E27FC236}">
                <a16:creationId xmlns:a16="http://schemas.microsoft.com/office/drawing/2014/main" id="{2B89EC67-AA77-416E-A6DF-58D28CE5C26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3960"/>
            <a:ext cx="8903145" cy="5654040"/>
          </a:xfrm>
          <a:prstGeom prst="rect">
            <a:avLst/>
          </a:prstGeom>
          <a:noFill/>
          <a:ln>
            <a:noFill/>
          </a:ln>
        </p:spPr>
      </p:pic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895716" y="1554783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362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Показатели характеризующие муниципальное образование Красносельское</a:t>
            </a:r>
          </a:p>
        </p:txBody>
      </p:sp>
      <p:sp>
        <p:nvSpPr>
          <p:cNvPr id="21509" name="Oval 4"/>
          <p:cNvSpPr>
            <a:spLocks noChangeArrowheads="1"/>
          </p:cNvSpPr>
          <p:nvPr/>
        </p:nvSpPr>
        <p:spPr bwMode="auto">
          <a:xfrm>
            <a:off x="4412339" y="1705737"/>
            <a:ext cx="3671888" cy="1150937"/>
          </a:xfrm>
          <a:prstGeom prst="ellipse">
            <a:avLst/>
          </a:prstGeom>
          <a:solidFill>
            <a:srgbClr val="CCEC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10" name="Oval 5"/>
          <p:cNvSpPr>
            <a:spLocks noChangeArrowheads="1"/>
          </p:cNvSpPr>
          <p:nvPr/>
        </p:nvSpPr>
        <p:spPr bwMode="auto">
          <a:xfrm>
            <a:off x="4480505" y="5442013"/>
            <a:ext cx="3812625" cy="120211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11" name="Oval 6"/>
          <p:cNvSpPr>
            <a:spLocks noChangeArrowheads="1"/>
          </p:cNvSpPr>
          <p:nvPr/>
        </p:nvSpPr>
        <p:spPr bwMode="auto">
          <a:xfrm>
            <a:off x="290036" y="3321212"/>
            <a:ext cx="4712329" cy="1419535"/>
          </a:xfrm>
          <a:prstGeom prst="ellipse">
            <a:avLst/>
          </a:prstGeom>
          <a:solidFill>
            <a:srgbClr val="EEE986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4814195" y="1901033"/>
            <a:ext cx="2810533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        Площадь территории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 МО Красносельское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               – 996,00 кв. км.</a:t>
            </a:r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4572000" y="5771027"/>
            <a:ext cx="3513824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Численность постоянного населения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по состоянию на 01.01.2020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– 8061 человек</a:t>
            </a:r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424036" y="3748863"/>
            <a:ext cx="4562475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Муниципальные учреждения муниципального образования Красносельское – 2: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- Казенных – 1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- ГРБС-1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0" y="333375"/>
            <a:ext cx="90154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32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Общие характеристики бюджета </a:t>
            </a:r>
          </a:p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32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муниципального образования </a:t>
            </a:r>
          </a:p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32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Красносельское на 2021 год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5821908" cy="4536504"/>
          </a:xfrm>
          <a:prstGeom prst="rect">
            <a:avLst/>
          </a:prstGeom>
          <a:noFill/>
          <a:ln>
            <a:noFill/>
          </a:ln>
          <a:effectLst>
            <a:outerShdw dist="228593" dir="2700000" algn="ctr" rotWithShape="0">
              <a:srgbClr val="808080">
                <a:alpha val="8900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-1" y="305768"/>
            <a:ext cx="9015413" cy="74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Georgia" pitchFamily="18" charset="0"/>
              <a:buNone/>
              <a:tabLst/>
            </a:pPr>
            <a:r>
              <a:rPr lang="ru-RU" alt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 муниципального образования Красносельское на 2021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124744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муниципального образования Красносельское на 2021 год </a:t>
            </a:r>
          </a:p>
          <a:p>
            <a:pPr marL="400050" indent="-400050" algn="just">
              <a:buAutoNum type="romanUcPeriod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муниципального образования Красносельское Юрьев-Польского района на 2021 год разработаны в соответствии со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статьей 172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Бюджетного кодекса Российской Федерации, Посланием Президента Российской Федерации Федеральному Собранию от 15 января 2020 года, Указом Президента Российской Федерации от 07 мая 2018 № 204 «О национальных целях и стратегических задачах развития Российской Федерации на период до 2024 года», решением  Совета народных депутатов муниципального образования Красносельское от 15.04.2014г. №15 «Об утверждении положения о бюджетном процессе муниципального образования Красносельское».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реализации налоговой политики должно стать повышение налогового потенциала муниципального образования Красносельское Юрьев-Польского района за счет роста экономических показателей в части увеличения валового продукта, создания новых высококвалифицированных рабочих мест с высоким уровнем заработной платы.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случае изменений параметров налоговой системы Российской Федерации основные направления налоговой политики муниципального образования Красносельское Юрьев-Польского района могут быть скорректированы в 2021 году при определении налоговой политики на 2022 и последующие годы.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2021 году будет продолжена реализация основных целей и задач налоговой политики, предусмотренной в предыдущие годы.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Налоговая политика муниципального образования Красносельское Юрьев-Польского района в 2021 году ориентирована на мобилизацию собственных доходов на основе экономического роста и развития доходного потенциала.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Основными направлениями налоговой политики муниципального образования Красносельское Юрьев-Польского района в перспективе являются: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1)совершенствование методов налогового администрирования с учетом изменений в налоговом законодательстве;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усиление мер по укреплению налоговой дисциплины налогоплательщиков;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2100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0" y="310754"/>
            <a:ext cx="90154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175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3)создание благоприятных условий для расширения производства, новых рабочих мест, инвестиционной и инновационной активности;</a:t>
            </a:r>
          </a:p>
          <a:p>
            <a:pPr marL="3175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4)оказание содействия среднему и малому бизнесу для развития предпринимательской деятельности;</a:t>
            </a:r>
          </a:p>
          <a:p>
            <a:pPr marL="3175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5)обеспечение бюджетной, экономической и социальной эффективности налоговых расходов;</a:t>
            </a:r>
          </a:p>
          <a:p>
            <a:pPr marL="3175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6)повышение эффективности управления муниципальным имуществом и земельными участками муниципального образования Красносельское Юрьев-Польского района.</a:t>
            </a:r>
          </a:p>
          <a:p>
            <a:pPr marL="3175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Основные усилия должны быть направлены на укрепление доходной базы бюджета муниципального образования Красносельское Юрьев-Польского района за счет наращивания стабильных доходных источников и мобилизации в бюджет имеющихся резервов.</a:t>
            </a:r>
          </a:p>
          <a:p>
            <a:pPr marL="3175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бюджетных поступлений планируется достичь за счет:</a:t>
            </a:r>
          </a:p>
          <a:p>
            <a:pPr marL="3175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-роста инвестиционной и инновационной активности путем оказания муниципальной поддержки инвесторам в целях создания благоприятных условий для расширения ими производства, создания новых рабочих мест с высоким уровнем заработной платы;</a:t>
            </a:r>
          </a:p>
          <a:p>
            <a:pPr marL="3175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-совершенствования применения специальных налоговых режимов для развития малого и среднего предпринимательства;</a:t>
            </a:r>
          </a:p>
          <a:p>
            <a:pPr marL="3175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-выявления и пресечения схем минимизации налогов, совершенствование методов контроля легализации «теневой» заработной платы;</a:t>
            </a:r>
          </a:p>
          <a:p>
            <a:pPr marL="3175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-совершенствование методов налогового администрирования, повышение уровня ответственности главных администраторов доходов за выполнение плановых показателей поступления доходов в бюджет муниципального образования Красносельское Юрьев-Польского района;</a:t>
            </a:r>
          </a:p>
          <a:p>
            <a:pPr marL="3175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-проведение оценки социальной и бюджетной эффективности, установленных на местном уровне налоговых расходов;</a:t>
            </a:r>
          </a:p>
          <a:p>
            <a:pPr marL="3175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-совершенствования управления муниципальной собственностью.</a:t>
            </a:r>
          </a:p>
          <a:p>
            <a:pPr marL="3175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основных направлений налоговой политики муниципального образования Красносельское Юрьев-Польского района учтены изменения в налоговое и бюджетное законодательство, вносимые и планируемые к принятию на местном уровне.</a:t>
            </a:r>
          </a:p>
          <a:p>
            <a:pPr marL="3175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03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0" y="310754"/>
            <a:ext cx="90154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175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174.3 Бюджетного кодекса Российской Федерации формируется перечень налоговых расходов муниципального образования 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порядке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установленном постановлением Правительства Российской Федерации от 12 апреля 2019 года № 439. </a:t>
            </a:r>
          </a:p>
          <a:p>
            <a:pPr marL="3175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налоговых расходов муниципального образования Красносельское Юрьев-Польского района осуществляется ежегодно в порядке, установленном постановление администрации муниципального образования Красносельское от 28.11.2019 № 231 с соблюдением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бщих требований, установленных постановлением Правительства Российской Федерации от 22 июня 2019 года № 796.</a:t>
            </a:r>
          </a:p>
          <a:p>
            <a:pPr marL="3175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указанной оценки учитываются при формировании основных направлений налоговой политики. Оценка осуществляется кураторами соответствующих налоговых расходов. В целях оценки налоговых расходов кураторы налоговых расходов формируют перечень показателей для проведения оценки налоговых расходов, осуществляют оценку эффективности налоговых расходов на основании утвержденной ими методики и направляют результаты оценки для обобщения в финансовое управление администрации муниципального образования Юрьев-Польский район в срок до 20 мая.</a:t>
            </a:r>
          </a:p>
          <a:p>
            <a:pPr marL="3175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налоговых расходов включает:</a:t>
            </a:r>
          </a:p>
          <a:p>
            <a:pPr marL="3175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оценку целесообразности налоговых расходов;</a:t>
            </a:r>
          </a:p>
          <a:p>
            <a:pPr marL="3175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оценку результативности налоговых расходов.</a:t>
            </a:r>
          </a:p>
          <a:p>
            <a:pPr marL="3175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Критериями целесообразности налоговых расходов являются:</a:t>
            </a:r>
          </a:p>
          <a:p>
            <a:pPr marL="3175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налоговых расходов целям муниципальных программ, структурным элементам муниципальных программ и (или) целям социально-экономического развития муниципального образования Красносельское Юрьев-Польского района, не относящимся к муниципальным программам муниципального образования Красносельское Юрьев-Польского района;</a:t>
            </a:r>
          </a:p>
          <a:p>
            <a:pPr marL="3175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востребованность плательщиками предоставленных льгот, которая характеризуется соотношением численности плательщиков, воспользовавшихся правом на льготы, и общей численности плательщиков, за 5-летний период.</a:t>
            </a:r>
          </a:p>
          <a:p>
            <a:pPr marL="3175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результативности налоговых расходов включает оценку бюджетной эффективности налоговых расходов.</a:t>
            </a:r>
          </a:p>
          <a:p>
            <a:pPr marL="3175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672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22263" y="404813"/>
            <a:ext cx="84470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525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5400" dirty="0">
                <a:solidFill>
                  <a:srgbClr val="7030A0"/>
                </a:solidFill>
                <a:latin typeface="Candara" pitchFamily="32" charset="0"/>
              </a:rPr>
              <a:t>Вводная часть</a:t>
            </a:r>
          </a:p>
        </p:txBody>
      </p:sp>
      <p:pic>
        <p:nvPicPr>
          <p:cNvPr id="5" name="Рисунок 4" descr="http://images.myshared.ru/29/1306413/slide_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9" y="1169368"/>
            <a:ext cx="8019269" cy="5499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0" y="310754"/>
            <a:ext cx="90154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175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оценки бюджетной эффективности налоговых расходов осуществляются сравнительный анализ результативности предоставления льгот и результативности применения альтернативных механизмов достижения целей муниципальной программы и (или) целей социально-экономического развития, не относящихся к муниципальным программам муниципального образования Красносельское Юрьев-Польского район, а также оценка совокупного бюджетного эффекта (самоокупаемости) стимулирующих налоговых расходов муниципального образования Красносельское Юрьев-Польского район.</a:t>
            </a:r>
          </a:p>
          <a:p>
            <a:pPr marL="3175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оценки налоговых расходов куратором формулируется вывод о степени их эффективности и целесообразности их сохранения в дальнейшей перспективе.</a:t>
            </a:r>
          </a:p>
          <a:p>
            <a:pPr marL="3175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проведенной в 2020 году оценки налоговых расходов за 2019 год администрацией муниципального образования Красносельское Юрьев-Польского район предоставлены льготы по земельному налогу в виде полного освобождения от уплаты земельного налога участников и инвалидов Великой Отечественной войны. Льгота признана социально эффективной, так как поддерживает незащищенные слои населения</a:t>
            </a:r>
          </a:p>
          <a:p>
            <a:pPr marL="3175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5095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395536" y="188640"/>
            <a:ext cx="861987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175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налоговых и неналоговых доходов бюджета    </a:t>
            </a:r>
          </a:p>
          <a:p>
            <a:pPr marL="3175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Красносельское на 2021год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для расчета налоговых и неналоговых доходов являются основные показатели прогноза социально-экономического развития на 2021-2023 годы.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прогноза социально-экономического развития муниципального образования Красносельское на 2021 год и на плановый период 2022-2023 годы утверждены постановлением администрации муниципального образования Красносельское  от 01 ноября 2019 года № 207.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расчета исходных данных для составления прогноза бюджета муниципального образования Красносельское использовались уточненные показатели прогноза социально-экономического развития муниципального образования Красносельское Юрьев-Польского района.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налоговых и неналоговых доходов могут быть изменены в случае уточнения показателей социально-экономического развития муниципального образования Красносельское и внесения изменений в налоговое и бюджетное законодательство.</a:t>
            </a:r>
          </a:p>
          <a:p>
            <a:pPr marL="3175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поступления налоговых и неналоговых доходов бюджета муниципального образования Красносельское Юрьев-Польского района на 2021-2023 годы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748421"/>
              </p:ext>
            </p:extLst>
          </p:nvPr>
        </p:nvGraphicFramePr>
        <p:xfrm>
          <a:off x="715904" y="4653136"/>
          <a:ext cx="8280920" cy="1440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1361642465"/>
                    </a:ext>
                  </a:extLst>
                </a:gridCol>
                <a:gridCol w="947060">
                  <a:extLst>
                    <a:ext uri="{9D8B030D-6E8A-4147-A177-3AD203B41FA5}">
                      <a16:colId xmlns:a16="http://schemas.microsoft.com/office/drawing/2014/main" val="2657915375"/>
                    </a:ext>
                  </a:extLst>
                </a:gridCol>
                <a:gridCol w="1301584">
                  <a:extLst>
                    <a:ext uri="{9D8B030D-6E8A-4147-A177-3AD203B41FA5}">
                      <a16:colId xmlns:a16="http://schemas.microsoft.com/office/drawing/2014/main" val="788683947"/>
                    </a:ext>
                  </a:extLst>
                </a:gridCol>
                <a:gridCol w="1251525">
                  <a:extLst>
                    <a:ext uri="{9D8B030D-6E8A-4147-A177-3AD203B41FA5}">
                      <a16:colId xmlns:a16="http://schemas.microsoft.com/office/drawing/2014/main" val="1127528212"/>
                    </a:ext>
                  </a:extLst>
                </a:gridCol>
                <a:gridCol w="1252359">
                  <a:extLst>
                    <a:ext uri="{9D8B030D-6E8A-4147-A177-3AD203B41FA5}">
                      <a16:colId xmlns:a16="http://schemas.microsoft.com/office/drawing/2014/main" val="1983975635"/>
                    </a:ext>
                  </a:extLst>
                </a:gridCol>
              </a:tblGrid>
              <a:tr h="8834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Ожидаемое исполнение 2020 года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Прогноз  на 2021 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Прогноз на 2022 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38100" marR="38100" indent="1143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Прогноз на  2023 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187749732"/>
                  </a:ext>
                </a:extLst>
              </a:tr>
              <a:tr h="5567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Налоговые и неналоговые доходы, тыс. руб.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20916 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21960 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22399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22846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:a16="http://schemas.microsoft.com/office/drawing/2014/main" val="4120604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993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467544" y="464339"/>
            <a:ext cx="8547869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175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</a:t>
            </a:r>
          </a:p>
          <a:p>
            <a:pPr marL="3175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Красносельское на 2021 год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Основные направления бюджетной политики муниципального образования Юрьев-Польский район на 2021 год (далее – основные направления бюджет-ной политики) разработаны в соответствии со статьей 172 Бюджетного кодекса Российской Федерации. При подготовке основных направлений бюджетной политики учтены положения Указа Президента Российской Федерации от 7 мая 2018 г. № 204 «О национальных целях и стратегических задачах развития Российской Федерации на период до 2024 года», Послания Президента Российской Федерации Федеральному Собранию Российской Федерации от 15 января 2020 года и  поручения Президента Российской Федерации от 2 апреля 2020 г. № Пр-612 в части принятия мер по преодолению экономических последствий, вы-званных распространением новой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на территории Российской Федерации.</a:t>
            </a:r>
          </a:p>
          <a:p>
            <a:pPr marL="3175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цели и задачи бюджетной политики на 2021 год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Целью бюджетной политики является определение условий, используемых при составлении проекта бюджета муниципального образования Красно-сельское Юрьев-Польского района на 2021 год, подходов к его формированию, основных характеристик бюджета муниципального образования Красно-сельское Юрьев-Польского района на 2021 год.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Начиная с 2019 года, наряду с ежегодным ростом социальных обязательств, включая повышение оплаты труда работников бюджетной сферы, увеличение МРОТ, индексацию социальных выплат гражданам, дополнительных бюджетных ресурсов потребовала реализация муниципальных составляющих национальных проектов. В текущем году меры по ограничению распространения новой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на территории Российской Федерации привели к снижению деловой активности и, как следствие, к снижению налоговых и неналоговых доходов в бюджеты всех уровней, в том числе в бюджет сельского поселения. При этом уровень недополученных доходов бюджета будет зависеть от продолжительности карантинных мер, объема принимаемых мер государственной поддержки и их влияния на структуру отраслей экономики, длительности цикла восстановления деятельности пострадавших хозяйствующих субъектов. </a:t>
            </a:r>
          </a:p>
          <a:p>
            <a:pPr marL="3175" indent="0">
              <a:buNone/>
            </a:pPr>
            <a:endParaRPr lang="ru-RU" sz="1400" dirty="0"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229" y="305768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520380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251520" y="404664"/>
            <a:ext cx="8763892" cy="162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 таких достаточно сложных экономических условиях основной задачей бюджетной политики является обеспечение сбалансированности бюджета муниципального образования Красносельское Юрьев-Польского района, включая следующие направления: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сохранение в 2021 г. достигнутого соотношения между уровнем оплаты труда отдельных категорий работников бюджетной сферы и уровнем среднемесячного дохода от трудовой деятельности во Владимирской области;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планирование в полном объеме расходов на социальные выплаты с учетом изменения численности их получателей и критериев нуждаемости, а также индексация их размеров на уровень не ниже инфляции; 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ограничение роста расходов на содержание органов местного само-управления;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принятие новых расходных обязательств сельского поселения исключительно при наличии дополнительных доходов бюджета муниципального образования Красносельское Юрьев-Польского района;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привлечение дополнительных межбюджетных трансфертов из областного и районного бюджетов в бюджет муниципального образования Красно-сельское Юрьев-Польского района. В условиях ограниченности бюджетных ресурсов возрастает актуальность реализации мер по повышению эффективности использования бюджетных средств.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Эффективное управление расходами будет обеспечиваться посредством реализации муниципальных программ, построенных на проектных принципах управления. Несмотря на сложную экономическую ситуацию текущего года, возникшую в результате пандемии коронавируса, ориентиры по национальным проектам должны остаться неизменными.</a:t>
            </a:r>
          </a:p>
          <a:p>
            <a:pPr marL="3175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С учетом интеграции национальных проектов муниципальные программы должны стать простым и эффективным инструментом организации как проектной, так и текущей деятельности муниципальных органов, отражающим взаимосвязь затраченных ресурсов и полученных результатов. С этой целью соглашения о предоставления субсидий и иных межбюджетных трансфертов бюджету муниципального образования Красносельское Юрьев-Польского района на 2021 год должны быть заключены органами местного самоуправления с отраслевыми департаментами Владимирской области до 1 февраля 2021 года. На основании бюджетного законодательства должны быть усилены меры персональной ответственности руководителей муниципальных проектов за недостижение установленных результатов. </a:t>
            </a:r>
          </a:p>
          <a:p>
            <a:pPr marL="3175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60648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99213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 flipV="1">
            <a:off x="-1" y="260049"/>
            <a:ext cx="9015413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32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05768"/>
            <a:ext cx="79928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Кроме того, в целях повышения операционной эффективности бюджетных расходов предполагается дальнейшее совершенствование процедур планирования и технологий исполнения бюджета, включая: </a:t>
            </a:r>
          </a:p>
          <a:p>
            <a:pPr marL="3175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расширение практики внедрения обоснований расходов для получателей бюджетных средств; </a:t>
            </a:r>
          </a:p>
          <a:p>
            <a:pPr marL="3175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введение в процедуру планирования бюджетных инвестиций в объекты капитального строительства механизма обоснования инвестиций, включая наличие утвержденной актуальной проектно-сметной документации, отвода земельного участка под строительство; </a:t>
            </a:r>
          </a:p>
          <a:p>
            <a:pPr marL="3175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распространение применения механизма казначейского сопровождения бюджетных средств.</a:t>
            </a:r>
          </a:p>
          <a:p>
            <a:pPr marL="3175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В соответствии с поручением Президента Российской Федерации от 1 марта 2020 г. № Пр-354 необходимо создание условий для реализации мероприятий, имеющих приоритетное значение для жителей муниципального образования и определяемых с учетом их мнения (путем проведения открытого голосования или конкурсного отбора). В этих целях следует обеспечить возможность направления на осуществление этих мероприятий по истечении года не менее пяти процентов расходов местного бюджета, в первую очередь, по таким направлениям, как благоустройство городской среды, проведение культурных и спортивных мероприятий, обустройство объектов социальной инфраструктуры и прилегающих к ним территорий. Будет продолжена поддержка развития инициативного бюджетирования в муниципальном образовании через стимулирование доходов местных бюджетов за счет самообложения граждан и добровольных пожертвований, направленных на реализацию инициативных проектов. 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бюджетных расходов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Бюджетная политика призвана обеспечить финансовыми ресурсами рас-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ходные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обязательства сельского поселения по закрепленным за ним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федераль-ным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законодательством полномочиям. </a:t>
            </a:r>
          </a:p>
          <a:p>
            <a:pPr marL="3175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Приоритетным направлением расходов в сфере культуры является под-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держка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областного бюджета материально-технической базы муниципальных учреждений культуры. Также планируются гранты на реализацию творческих проектов на селе в сфере культуры.</a:t>
            </a:r>
          </a:p>
          <a:p>
            <a:pPr marL="3175" indent="0" algn="just"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746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-1" y="305768"/>
            <a:ext cx="90154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32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05767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05766"/>
            <a:ext cx="842493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Будет обеспечено предоставление мер социальной поддержки по оплате за содержание и ремонт жилья, услуг теплоснабжения (отопления) и электроснабжения работникам культуры и педагогическим работникам образовательных организаций дополнительного образования детей в сфере культуры.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в области экологии приоритетом останется создание основ экологической культуры в обществе, воспитание бережного отношения населения к природе, формирование у граждан норм экологического поведения.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Бюджетная политика в области жилищно-коммунального хозяйства будет направлена на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газифицирование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твердотопливных котельных, строительство и модернизация объектов теплоснабжения, водоснабжения и водоотведения.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Средства бюджета на создание возможностей для обеспечения нуждающихся в улучшении жилищных условий граждан планируется направить как на предоставление социального жилья для малоимущих граждан  и детей-сирот, детей, оставшихся без попечения родителей, так и на выплаты субсидий различным категориям – молодым семьям, ветеранам, инвалидам, семьям с детьми – инвалидами, многодетным семьям, ветеранам войны и боевых действий, молодым специалистам и гражданам, проживающим на селе.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бюджетной политики в рамках муниципальной поддержки малого и среднего предпринимательства направлено на создание благо-приятных условий для ведения предпринимательской деятельности на территории муниципального образования Красносельское Юрьев-Польского района и обеспечение устойчивого развития предпринимательства.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В 2021 году сохранятся основные приоритеты муниципальной поддержки малого и среднего предпринимательства: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оказание организационной, информационной, имущественной и финансовой поддержки;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поддержка муниципальной программы, направленной на развитие малого и среднего предпринимательства.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В области капитального строительства бюджетная политика должна быть направлена на концентрацию ресурсов на объектах с высокой степенью готовности, на объектах, имеющих большое значение для социально-экономического развития района и муниципального образования, на объектах, строительство которых осуществляется с привлечением средств федерального  и областного бюджетов.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4289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-1" y="305768"/>
            <a:ext cx="9015413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32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75544"/>
            <a:ext cx="842493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Согласно требованиям Бюджетного кодекса Российской Федерации планирование бюджетных ассигнований на капитальные вложения и бюджетные инвестиции, на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строительства (реконструкции) объектов муниципальной собственности и приобретение объектов недвижимого имущества на 2021 год будет осуществляться исключительно при наличии актуализированной проектно-сметной документации, положительного заключения государственной экспертизы, принятых решений о выделении земельных участков под строительство, разработанных и утвержденных графиков работ.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Для обеспечения безопасности населения и территорий области продолжится развитие и совершенствование системы обеспечения вызова экстренных оперативных служб по единому номеру «112».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подходы к формированию бюджетных расходов на 2021 год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Основой для формирования расходов бюджета муниципального образования Красносельское Юрьев-Польского района является реестр расходных обязательств муниципального образования Красносельское Юрьев-Польского района на 2021 год и плановый период 2022-2023 годы.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Безвозмездные поступления в бюджет муниципального образования Красносельское Юрьев-Польского района на 2021 планируется включать в до-ходы и расходы бюджета муниципального образования Красносельское Юрьев-Польского района в соответствии с показателями областного и районного бюджетов на 2021 год – по предложениям главных администраторов доходов бюджета муниципального образования Красносельское Юрьев-Польского района.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Предельные объемы бюджетных ассигнований бюджета муниципального образования Красносельское Юрьев-Польского района на реализацию муниципальных программ и направлений деятельности, не входящих в муниципальные программы, на 2021 год сформированы на основе следующих основных подходов: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объемы действующих расходных обязательств на 2021 год  определены в соответствии с данными реестра расходных обязательств, составленного  главным распорядителем средств бюджета муниципального образования Красносельское Юрьев-Польского района.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объемы бюджетных ассигнований на исполнение изменения действующих расходных обязательств определены в соответствии с нормативными правовыми актами муниципального образования Красносельское Юрьев-Польского района, принятыми и действующими в 2020 году.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7117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-1" y="305768"/>
            <a:ext cx="9015413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32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75544"/>
            <a:ext cx="84249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Главным администраторам доходов бюджета муниципального образования Красносельское Юрьев-Польского района необходимо продолжить работу по уточнению прогноза налоговых и неналоговых доходов и по привлечению дополнительных средств из областного и районного бюджетов.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Главным распорядителям средств бюджета муниципального образования Красносельское Юрьев-Польского района при подготовке проектировок бюджета на 2021 год: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в пределах доведенных бюджетных ассигнований - самостоятельно определить приоритеты бюджетных расходов для финансового обеспечения полномочий муниципального образования Красносельское Юрьев-Польского района в соответствующей сфере деятельности исходя из необходимости достижения контрольных точек по реализации Указа Президента Российской Федерации от 7 мая 2018 г. № 204;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принять решения об изменении ранее утвержденных муниципальных программ, в том числе об изменении объема бюджетных ассигнований на финансовое обеспечение реализации программ, в связи с неисполнением целевых показателей основных мероприятий программ;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распределять бюджетные ассигнования с учетом прогнозируемых не-использованных остатков средств на счетах подведомственных учреждений по состоянию на 1 января 2021 года;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учесть заключение муниципального казенного учреждения «Контрольно-счетный орган муниципального образования Юрьев-Польский район» по отчету об исполнении бюджета за 2019 год.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Долговая политика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Красносельское Юрьев-Польского района в 2021 году, как и в предыдущие годы, будет направлена на обеспечение сбалансированности и долговой устойчивости бюджета муниципального образования Красносельское Юрьев-Польского района.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Бюджет муниципального образования Красносельское Юрьев-Польского района на 2021 год планируется без привлечения муниципальных заимствований.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824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457200" y="338138"/>
            <a:ext cx="82248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b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Доходы бюджета муниципального образования Красносельское на 2021 год</a:t>
            </a:r>
            <a:b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altLang="ru-RU" sz="28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741191"/>
            <a:ext cx="6408712" cy="408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312738" y="404813"/>
            <a:ext cx="84978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Основные характеристики бюджета муниципального образования </a:t>
            </a:r>
            <a:b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Красносельское на 2021 (тыс. рублей)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06856F8-2C55-4C74-82AC-5AD489BB61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2832284"/>
              </p:ext>
            </p:extLst>
          </p:nvPr>
        </p:nvGraphicFramePr>
        <p:xfrm>
          <a:off x="971600" y="1557338"/>
          <a:ext cx="7344816" cy="446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250825" y="1844675"/>
            <a:ext cx="87534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indent="355600"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 «Бюджет для граждан» познакомит Вас с положениями основного финансового документа – бюджетом муниципального образования Красносельское Юрьев-Польского района на 2021 год.</a:t>
            </a:r>
          </a:p>
          <a:p>
            <a:pPr indent="355600"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       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 и другим категориям населения, так как бюджет поселения затрагивает интересы каждого жителя.</a:t>
            </a:r>
          </a:p>
          <a:p>
            <a:pPr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      </a:t>
            </a:r>
          </a:p>
          <a:p>
            <a:pPr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         Мы постарались в доступной и понятной для граждан форме показать основные параметры бюджета муниципального образования Красносельское.</a:t>
            </a: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907275" y="404813"/>
            <a:ext cx="77136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Какие цели преследует документ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«Бюджет для граждан» 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8229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Доходы бюджета муниципального образования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Красносельское на 2021 год</a:t>
            </a:r>
          </a:p>
        </p:txBody>
      </p:sp>
      <p:sp>
        <p:nvSpPr>
          <p:cNvPr id="2" name="Блок-схема: узел 1"/>
          <p:cNvSpPr/>
          <p:nvPr/>
        </p:nvSpPr>
        <p:spPr>
          <a:xfrm>
            <a:off x="5742685" y="1472961"/>
            <a:ext cx="2955228" cy="1271865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Неналоговые доходы  2765 тыс. руб. </a:t>
            </a:r>
          </a:p>
        </p:txBody>
      </p:sp>
      <p:sp>
        <p:nvSpPr>
          <p:cNvPr id="3" name="Блок-схема: узел 2"/>
          <p:cNvSpPr/>
          <p:nvPr/>
        </p:nvSpPr>
        <p:spPr>
          <a:xfrm>
            <a:off x="344549" y="1639944"/>
            <a:ext cx="2787292" cy="1429597"/>
          </a:xfrm>
          <a:prstGeom prst="flowChartConnector">
            <a:avLst/>
          </a:prstGeom>
          <a:solidFill>
            <a:srgbClr val="C7F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Налоговые доходы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18132 тыс. руб.</a:t>
            </a:r>
          </a:p>
        </p:txBody>
      </p:sp>
      <p:sp>
        <p:nvSpPr>
          <p:cNvPr id="4" name="Блок-схема: узел 3"/>
          <p:cNvSpPr/>
          <p:nvPr/>
        </p:nvSpPr>
        <p:spPr>
          <a:xfrm>
            <a:off x="2984922" y="5301208"/>
            <a:ext cx="3391577" cy="1424726"/>
          </a:xfrm>
          <a:prstGeom prst="flowChartConnector">
            <a:avLst/>
          </a:prstGeom>
          <a:solidFill>
            <a:srgbClr val="C7F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ru-RU" alt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Безвозмездные поступления</a:t>
            </a:r>
          </a:p>
          <a:p>
            <a:pPr algn="ctr">
              <a:buClrTx/>
            </a:pPr>
            <a:r>
              <a:rPr lang="ru-RU" alt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14856,4</a:t>
            </a:r>
            <a:r>
              <a:rPr lang="en-US" alt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alt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тыс. руб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2" charset="0"/>
              </a:rPr>
              <a:t>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583112" y="4555570"/>
            <a:ext cx="276920" cy="6636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349261" y="2922534"/>
            <a:ext cx="2662898" cy="1564881"/>
          </a:xfrm>
          <a:prstGeom prst="ellipse">
            <a:avLst/>
          </a:prstGeom>
          <a:solidFill>
            <a:srgbClr val="5EA7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Доходы бюджета 35753,4 тыс. руб.</a:t>
            </a:r>
          </a:p>
        </p:txBody>
      </p:sp>
      <p:sp>
        <p:nvSpPr>
          <p:cNvPr id="40974" name="Стрелка вверх 40973"/>
          <p:cNvSpPr/>
          <p:nvPr/>
        </p:nvSpPr>
        <p:spPr>
          <a:xfrm>
            <a:off x="2984922" y="2708920"/>
            <a:ext cx="364339" cy="720080"/>
          </a:xfrm>
          <a:prstGeom prst="upArrow">
            <a:avLst>
              <a:gd name="adj1" fmla="val 26474"/>
              <a:gd name="adj2" fmla="val 50000"/>
            </a:avLst>
          </a:prstGeom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5" name="Стрелка вправо 40974"/>
          <p:cNvSpPr/>
          <p:nvPr/>
        </p:nvSpPr>
        <p:spPr>
          <a:xfrm>
            <a:off x="5580112" y="2781448"/>
            <a:ext cx="648072" cy="213613"/>
          </a:xfrm>
          <a:prstGeom prst="rightArrow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11868516"/>
              </p:ext>
            </p:extLst>
          </p:nvPr>
        </p:nvGraphicFramePr>
        <p:xfrm>
          <a:off x="179512" y="764704"/>
          <a:ext cx="884611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16633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</a:pP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Структура налоговых доходов местного бюджета в </a:t>
            </a:r>
            <a:r>
              <a:rPr lang="ru-RU" altLang="ru-RU" sz="1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2021</a:t>
            </a: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году, </a:t>
            </a:r>
          </a:p>
          <a:p>
            <a:pPr algn="ctr">
              <a:buClrTx/>
            </a:pP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18132 тыс. </a:t>
            </a:r>
            <a:r>
              <a:rPr lang="ru-RU" altLang="ru-RU" sz="1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3347952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98649356"/>
              </p:ext>
            </p:extLst>
          </p:nvPr>
        </p:nvGraphicFramePr>
        <p:xfrm>
          <a:off x="251520" y="1397000"/>
          <a:ext cx="8640960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188641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</a:pP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Структура неналоговых доходов местного бюджета в 2021 году,</a:t>
            </a:r>
            <a:b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2765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776514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Структура безвозмездных поступлений в бюджет </a:t>
            </a:r>
          </a:p>
          <a:p>
            <a:pPr algn="ctr"/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муниципального образования Красносельское</a:t>
            </a:r>
          </a:p>
          <a:p>
            <a:pPr algn="ctr"/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в 2021 году  (14856,4</a:t>
            </a:r>
            <a:r>
              <a:rPr lang="en-US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тыс. рублей)</a:t>
            </a:r>
            <a:b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61005325"/>
              </p:ext>
            </p:extLst>
          </p:nvPr>
        </p:nvGraphicFramePr>
        <p:xfrm>
          <a:off x="971600" y="1340768"/>
          <a:ext cx="7920880" cy="5033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672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971550" y="349250"/>
            <a:ext cx="7272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7030A0"/>
                </a:solidFill>
                <a:latin typeface="Tahoma" pitchFamily="32" charset="0"/>
              </a:rPr>
              <a:t>Безвозмездные поступления из областного бюджета на 2021 год</a:t>
            </a:r>
          </a:p>
        </p:txBody>
      </p:sp>
      <p:graphicFrame>
        <p:nvGraphicFramePr>
          <p:cNvPr id="4505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974931"/>
              </p:ext>
            </p:extLst>
          </p:nvPr>
        </p:nvGraphicFramePr>
        <p:xfrm>
          <a:off x="393700" y="908720"/>
          <a:ext cx="8356600" cy="2981416"/>
        </p:xfrm>
        <a:graphic>
          <a:graphicData uri="http://schemas.openxmlformats.org/drawingml/2006/table">
            <a:tbl>
              <a:tblPr/>
              <a:tblGrid>
                <a:gridCol w="7564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7620" marR="7620" marT="7620" marB="0" anchor="b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5556,4</a:t>
                      </a:r>
                    </a:p>
                  </a:txBody>
                  <a:tcPr marL="7620" marR="7620" marT="7620" marB="0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7620" marR="7620" marT="7620" marB="0" anchor="b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5114,3</a:t>
                      </a:r>
                    </a:p>
                  </a:txBody>
                  <a:tcPr marL="7620" marR="7620" marT="7620" marB="0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6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сельских поселений на обеспечение комплексного развития сельских территорий</a:t>
                      </a:r>
                    </a:p>
                  </a:txBody>
                  <a:tcPr marL="7620" marR="7620" marT="7620" marB="0" anchor="b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1960,0</a:t>
                      </a:r>
                    </a:p>
                  </a:txBody>
                  <a:tcPr marL="7620" marR="7620" marT="7620" marB="0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39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субсидии бюджетам сельских поселений (Прочие субсидии бюджетам сельских на повышение оплаты труда работников культуры и педагогических работников дополнительного образования детей сферы культуры в соответствии с указами Президента Российской Федерации от 7 мая 2012 года № 597, от 1 июня 2012 года №761</a:t>
                      </a:r>
                    </a:p>
                  </a:txBody>
                  <a:tcPr marL="7620" marR="7620" marT="7620" marB="0" anchor="b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2634,3</a:t>
                      </a:r>
                    </a:p>
                  </a:txBody>
                  <a:tcPr marL="7620" marR="7620" marT="7620" marB="0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2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субъектов Российской Федерации и муниципальных образований</a:t>
                      </a:r>
                    </a:p>
                  </a:txBody>
                  <a:tcPr marL="902" marR="902" marT="902" marB="0" anchor="b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442,1</a:t>
                      </a:r>
                    </a:p>
                  </a:txBody>
                  <a:tcPr marL="902" marR="902" marT="902" marB="0" anchor="b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255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сельским поселениям на  выполнение передаваемых полномочий субъектов Российской Федерации(Субвенции бюджетам муниципальных образований на предоставление мер социальной поддержки по оплате за содержание и ремонт жилья, услуг теплоснабжения (отопления) и электроснабжения работникам культуры и педагогическим работникам образовательных организаций дополнительного образования детей в сфере культуры)</a:t>
                      </a:r>
                    </a:p>
                  </a:txBody>
                  <a:tcPr marL="902" marR="902" marT="902" marB="0" anchor="b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205,7</a:t>
                      </a:r>
                    </a:p>
                  </a:txBody>
                  <a:tcPr marL="902" marR="902" marT="902" marB="0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543941"/>
                  </a:ext>
                </a:extLst>
              </a:tr>
              <a:tr h="372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сельским поселениям на осуществление первичного воинского учета на территориях, где отсутствуют военные комиссариаты</a:t>
                      </a:r>
                    </a:p>
                  </a:txBody>
                  <a:tcPr marL="902" marR="902" marT="902" marB="0" anchor="b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236,4</a:t>
                      </a:r>
                    </a:p>
                  </a:txBody>
                  <a:tcPr marL="902" marR="902" marT="902" marB="0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44952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-36511" y="333375"/>
            <a:ext cx="918051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330099"/>
                </a:solidFill>
                <a:latin typeface="Tahoma" pitchFamily="32" charset="0"/>
              </a:rPr>
              <a:t> Безвозмездные поступления из бюджета муниципального района</a:t>
            </a:r>
          </a:p>
        </p:txBody>
      </p:sp>
      <p:graphicFrame>
        <p:nvGraphicFramePr>
          <p:cNvPr id="4915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927325"/>
              </p:ext>
            </p:extLst>
          </p:nvPr>
        </p:nvGraphicFramePr>
        <p:xfrm>
          <a:off x="1139031" y="1700808"/>
          <a:ext cx="6865938" cy="1642109"/>
        </p:xfrm>
        <a:graphic>
          <a:graphicData uri="http://schemas.openxmlformats.org/drawingml/2006/table">
            <a:tbl>
              <a:tblPr/>
              <a:tblGrid>
                <a:gridCol w="5151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60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безвозмездных поступлений из бюджетов муниципальных районов</a:t>
                      </a:r>
                    </a:p>
                  </a:txBody>
                  <a:tcPr marL="68760" marR="68760" marT="104822" marB="0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9300</a:t>
                      </a:r>
                    </a:p>
                  </a:txBody>
                  <a:tcPr marL="68760" marR="68760" marT="10482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1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7620" marR="7620" marT="7620" marB="0" anchor="b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9025</a:t>
                      </a:r>
                    </a:p>
                  </a:txBody>
                  <a:tcPr marL="7620" marR="7620" marT="7620" marB="0" anchor="b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42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трансферты, передаваемые бюджетам сельских поселений</a:t>
                      </a:r>
                    </a:p>
                  </a:txBody>
                  <a:tcPr marL="68760" marR="68760" marT="140335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</a:t>
                      </a:r>
                    </a:p>
                  </a:txBody>
                  <a:tcPr marL="68760" marR="68760" marT="140335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57200" y="338138"/>
            <a:ext cx="82248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Расходы бюджета муниципального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образования Красносельское на 2021 год</a:t>
            </a:r>
          </a:p>
        </p:txBody>
      </p:sp>
      <p:pic>
        <p:nvPicPr>
          <p:cNvPr id="1028" name="Picture 4" descr="http://ulpravda.ru/pictures/news/big/70419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26783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9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</a:pPr>
            <a:r>
              <a:rPr lang="ru-RU" altLang="ru-RU" dirty="0">
                <a:solidFill>
                  <a:srgbClr val="7030A0"/>
                </a:solidFill>
              </a:rPr>
              <a:t>Структура расходов бюджета муниципального образования</a:t>
            </a:r>
          </a:p>
          <a:p>
            <a:pPr algn="ctr">
              <a:buClrTx/>
            </a:pPr>
            <a:r>
              <a:rPr lang="ru-RU" altLang="ru-RU" dirty="0">
                <a:solidFill>
                  <a:srgbClr val="7030A0"/>
                </a:solidFill>
              </a:rPr>
              <a:t> Красносельское на 2021</a:t>
            </a:r>
          </a:p>
          <a:p>
            <a:pPr algn="ctr">
              <a:buClrTx/>
            </a:pPr>
            <a:r>
              <a:rPr lang="ru-RU" altLang="ru-RU" dirty="0">
                <a:solidFill>
                  <a:srgbClr val="7030A0"/>
                </a:solidFill>
              </a:rPr>
              <a:t> год (%)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79539574"/>
              </p:ext>
            </p:extLst>
          </p:nvPr>
        </p:nvGraphicFramePr>
        <p:xfrm>
          <a:off x="263307" y="980728"/>
          <a:ext cx="8856984" cy="5732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827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380480" y="187325"/>
            <a:ext cx="8496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7030A0"/>
                </a:solidFill>
                <a:latin typeface="Times New Roman" pitchFamily="16" charset="0"/>
              </a:rPr>
              <a:t>РАСПРЕДЕЛЕНИЕ РАСХОДОВ БЮДЖЕТА МУНИЦИПАЛЬНОГО ОБРАЗОВАНИЯ КРАСНОСЕЛЬСКОЕ ПО РАЗДЕЛАМ БЮДЖЕТНОЙ КЛАССИФИКАЦИИ (тыс. руб.)</a:t>
            </a:r>
          </a:p>
        </p:txBody>
      </p:sp>
      <p:sp>
        <p:nvSpPr>
          <p:cNvPr id="52292" name="Line 153"/>
          <p:cNvSpPr>
            <a:spLocks noChangeShapeType="1"/>
          </p:cNvSpPr>
          <p:nvPr/>
        </p:nvSpPr>
        <p:spPr bwMode="auto">
          <a:xfrm>
            <a:off x="6640513" y="1073150"/>
            <a:ext cx="1587" cy="1588"/>
          </a:xfrm>
          <a:prstGeom prst="line">
            <a:avLst/>
          </a:prstGeom>
          <a:noFill/>
          <a:ln w="25560" cap="rnd">
            <a:solidFill>
              <a:srgbClr val="8329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5017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827394"/>
              </p:ext>
            </p:extLst>
          </p:nvPr>
        </p:nvGraphicFramePr>
        <p:xfrm>
          <a:off x="539552" y="908720"/>
          <a:ext cx="8064897" cy="4337070"/>
        </p:xfrm>
        <a:graphic>
          <a:graphicData uri="http://schemas.openxmlformats.org/drawingml/2006/table">
            <a:tbl>
              <a:tblPr/>
              <a:tblGrid>
                <a:gridCol w="5457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906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Наименование показателя</a:t>
                      </a:r>
                    </a:p>
                  </a:txBody>
                  <a:tcPr marL="90000" marR="90000" marT="150520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Раздел</a:t>
                      </a:r>
                    </a:p>
                  </a:txBody>
                  <a:tcPr marL="90000" marR="90000" marT="150520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90000" marR="90000" marT="185815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5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2" charset="0"/>
                        <a:cs typeface="Arial Unicode MS" pitchFamily="32" charset="0"/>
                      </a:endParaRPr>
                    </a:p>
                  </a:txBody>
                  <a:tcPr marL="90000" marR="90000" marT="45718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Сумма</a:t>
                      </a:r>
                    </a:p>
                  </a:txBody>
                  <a:tcPr marL="90000" marR="90000" marT="150520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55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- ИТОГО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5718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35753,4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55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11710,2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55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236,4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34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0000" marR="90000" marT="150520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0850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1028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81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9846,7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55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55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825636"/>
                  </a:ext>
                </a:extLst>
              </a:tr>
              <a:tr h="3399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 кинематография</a:t>
                      </a:r>
                    </a:p>
                  </a:txBody>
                  <a:tcPr marL="90000" marR="90000" marT="150520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12087,1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55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55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134228"/>
                  </a:ext>
                </a:extLst>
              </a:tr>
            </a:tbl>
          </a:graphicData>
        </a:graphic>
      </p:graphicFrame>
      <p:sp>
        <p:nvSpPr>
          <p:cNvPr id="52293" name="Line 154"/>
          <p:cNvSpPr>
            <a:spLocks noChangeShapeType="1"/>
          </p:cNvSpPr>
          <p:nvPr/>
        </p:nvSpPr>
        <p:spPr bwMode="auto">
          <a:xfrm>
            <a:off x="6640513" y="1073150"/>
            <a:ext cx="1587" cy="1588"/>
          </a:xfrm>
          <a:prstGeom prst="line">
            <a:avLst/>
          </a:prstGeom>
          <a:noFill/>
          <a:ln w="25560" cap="rnd">
            <a:solidFill>
              <a:srgbClr val="8329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457200" y="765175"/>
            <a:ext cx="822960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b="1" dirty="0">
                <a:solidFill>
                  <a:srgbClr val="66CCFF"/>
                </a:solidFill>
                <a:latin typeface="Candara" pitchFamily="32" charset="0"/>
              </a:rPr>
              <a:t>	</a:t>
            </a:r>
          </a:p>
          <a:p>
            <a:pPr algn="just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600" b="1" dirty="0">
              <a:solidFill>
                <a:srgbClr val="66CCFF"/>
              </a:solidFill>
              <a:latin typeface="Candara" pitchFamily="32" charset="0"/>
            </a:endParaRPr>
          </a:p>
          <a:p>
            <a:pPr algn="just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600" b="1" dirty="0">
              <a:solidFill>
                <a:srgbClr val="FF0000"/>
              </a:solidFill>
              <a:latin typeface="Candara" pitchFamily="32" charset="0"/>
            </a:endParaRPr>
          </a:p>
          <a:p>
            <a:pPr algn="just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                    Программный бюджет </a:t>
            </a:r>
            <a:r>
              <a:rPr lang="ru-RU" altLang="ru-RU" sz="1600" b="1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отличается от традиционного тем, что все или почти все расходы включены в программы и каждая программа своей целью прямо увязана с тем или иным стратегическим итогом деятельности главных распорядителей.</a:t>
            </a:r>
          </a:p>
          <a:p>
            <a:pPr algn="just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b="1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	            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Программное бюджетирование </a:t>
            </a:r>
            <a:r>
              <a:rPr lang="ru-RU" altLang="ru-RU" sz="1600" b="1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представляет собой методологию планирования, исполнения и контроля за исполнением бюджета, обеспечивающую взаимосвязь процесса распределения расходов с результатами от реализации программ, разрабатываемых на основе стратегических целей, целей социально-экономического развития муниципального образования Красносельское с учетом приоритетов государственной политики, задач органа местного самоуправления, общественной значимости ожидаемых и конечных результатов использования средств</a:t>
            </a: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457200" y="260350"/>
            <a:ext cx="8229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</a:rPr>
              <a:t>ЧТО ТАКОЕ ПРОГРАММНЫЙ БЮДЖЕТ?</a:t>
            </a:r>
          </a:p>
        </p:txBody>
      </p:sp>
      <p:sp>
        <p:nvSpPr>
          <p:cNvPr id="53252" name="AutoShape 3"/>
          <p:cNvSpPr>
            <a:spLocks noChangeArrowheads="1"/>
          </p:cNvSpPr>
          <p:nvPr/>
        </p:nvSpPr>
        <p:spPr bwMode="auto">
          <a:xfrm>
            <a:off x="539750" y="4724400"/>
            <a:ext cx="2232025" cy="1441450"/>
          </a:xfrm>
          <a:prstGeom prst="roundRect">
            <a:avLst>
              <a:gd name="adj" fmla="val 16667"/>
            </a:avLst>
          </a:prstGeom>
          <a:solidFill>
            <a:srgbClr val="FAFCA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Осуществление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бюджетных расходов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посредством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финансирования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муниципальных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программ</a:t>
            </a:r>
          </a:p>
        </p:txBody>
      </p:sp>
      <p:sp>
        <p:nvSpPr>
          <p:cNvPr id="53253" name="AutoShape 4"/>
          <p:cNvSpPr>
            <a:spLocks noChangeArrowheads="1"/>
          </p:cNvSpPr>
          <p:nvPr/>
        </p:nvSpPr>
        <p:spPr bwMode="auto">
          <a:xfrm>
            <a:off x="3276600" y="4724399"/>
            <a:ext cx="2232025" cy="1441449"/>
          </a:xfrm>
          <a:prstGeom prst="roundRect">
            <a:avLst>
              <a:gd name="adj" fmla="val 16667"/>
            </a:avLst>
          </a:prstGeom>
          <a:solidFill>
            <a:srgbClr val="FAFCA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D0D0D"/>
                </a:solidFill>
                <a:latin typeface="Times New Roman" pitchFamily="16" charset="0"/>
              </a:rPr>
              <a:t>Взаимосвязь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D0D0D"/>
                </a:solidFill>
                <a:latin typeface="Times New Roman" pitchFamily="16" charset="0"/>
              </a:rPr>
              <a:t>бюджетных расходов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D0D0D"/>
                </a:solidFill>
                <a:latin typeface="Times New Roman" pitchFamily="16" charset="0"/>
              </a:rPr>
              <a:t>с результатами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D0D0D"/>
                </a:solidFill>
                <a:latin typeface="Times New Roman" pitchFamily="16" charset="0"/>
              </a:rPr>
              <a:t>муниципальных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D0D0D"/>
                </a:solidFill>
                <a:latin typeface="Times New Roman" pitchFamily="16" charset="0"/>
              </a:rPr>
              <a:t>программ</a:t>
            </a:r>
          </a:p>
        </p:txBody>
      </p:sp>
      <p:sp>
        <p:nvSpPr>
          <p:cNvPr id="53254" name="AutoShape 5"/>
          <p:cNvSpPr>
            <a:spLocks noChangeArrowheads="1"/>
          </p:cNvSpPr>
          <p:nvPr/>
        </p:nvSpPr>
        <p:spPr bwMode="auto">
          <a:xfrm>
            <a:off x="6084888" y="4724398"/>
            <a:ext cx="2233612" cy="1441449"/>
          </a:xfrm>
          <a:prstGeom prst="roundRect">
            <a:avLst>
              <a:gd name="adj" fmla="val 16667"/>
            </a:avLst>
          </a:prstGeom>
          <a:solidFill>
            <a:srgbClr val="FAFCA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D0D0D"/>
                </a:solidFill>
                <a:latin typeface="Times New Roman" pitchFamily="16" charset="0"/>
              </a:rPr>
              <a:t>Повышение качества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D0D0D"/>
                </a:solidFill>
                <a:latin typeface="Times New Roman" pitchFamily="16" charset="0"/>
              </a:rPr>
              <a:t>бюджетного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D0D0D"/>
                </a:solidFill>
                <a:latin typeface="Times New Roman" pitchFamily="16" charset="0"/>
              </a:rPr>
              <a:t>планирования и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D0D0D"/>
                </a:solidFill>
                <a:latin typeface="Times New Roman" pitchFamily="16" charset="0"/>
              </a:rPr>
              <a:t>исполнения бюджета</a:t>
            </a:r>
          </a:p>
        </p:txBody>
      </p:sp>
      <p:sp>
        <p:nvSpPr>
          <p:cNvPr id="53255" name="AutoShape 6"/>
          <p:cNvSpPr>
            <a:spLocks noChangeArrowheads="1"/>
          </p:cNvSpPr>
          <p:nvPr/>
        </p:nvSpPr>
        <p:spPr bwMode="auto">
          <a:xfrm>
            <a:off x="2771775" y="5084763"/>
            <a:ext cx="503238" cy="485775"/>
          </a:xfrm>
          <a:prstGeom prst="rightArrow">
            <a:avLst>
              <a:gd name="adj1" fmla="val 50000"/>
              <a:gd name="adj2" fmla="val 25899"/>
            </a:avLst>
          </a:prstGeom>
          <a:solidFill>
            <a:srgbClr val="31B6FD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3256" name="AutoShape 7"/>
          <p:cNvSpPr>
            <a:spLocks noChangeArrowheads="1"/>
          </p:cNvSpPr>
          <p:nvPr/>
        </p:nvSpPr>
        <p:spPr bwMode="auto">
          <a:xfrm>
            <a:off x="5508625" y="4941888"/>
            <a:ext cx="576263" cy="485775"/>
          </a:xfrm>
          <a:prstGeom prst="rightArrow">
            <a:avLst>
              <a:gd name="adj1" fmla="val 50000"/>
              <a:gd name="adj2" fmla="val 29657"/>
            </a:avLst>
          </a:prstGeom>
          <a:solidFill>
            <a:srgbClr val="31B6FD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5325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255588"/>
            <a:ext cx="9890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544513" y="328613"/>
            <a:ext cx="80025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Составление проекта бюджета муниципального образования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               Красносельское основывается на следующих документах:</a:t>
            </a:r>
          </a:p>
        </p:txBody>
      </p:sp>
      <p:sp>
        <p:nvSpPr>
          <p:cNvPr id="8195" name="AutoShape 2"/>
          <p:cNvSpPr>
            <a:spLocks noChangeArrowheads="1"/>
          </p:cNvSpPr>
          <p:nvPr/>
        </p:nvSpPr>
        <p:spPr bwMode="auto">
          <a:xfrm>
            <a:off x="4679950" y="1412875"/>
            <a:ext cx="3887788" cy="1368425"/>
          </a:xfrm>
          <a:prstGeom prst="round2DiagRect">
            <a:avLst/>
          </a:prstGeom>
          <a:solidFill>
            <a:srgbClr val="C7F797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50760" dir="5400000" algn="ctr" rotWithShape="0">
              <a:srgbClr val="000000">
                <a:alpha val="93004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Послание Президента Российской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Федерации Федеральному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Собранию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924300" y="5516563"/>
            <a:ext cx="358775" cy="914400"/>
          </a:xfrm>
          <a:prstGeom prst="rect">
            <a:avLst/>
          </a:prstGeom>
          <a:solidFill>
            <a:srgbClr val="CCCC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3924300" y="4652963"/>
            <a:ext cx="360363" cy="914400"/>
          </a:xfrm>
          <a:prstGeom prst="rect">
            <a:avLst/>
          </a:prstGeom>
          <a:solidFill>
            <a:srgbClr val="FFCC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3924300" y="3789363"/>
            <a:ext cx="360363" cy="914400"/>
          </a:xfrm>
          <a:prstGeom prst="rect">
            <a:avLst/>
          </a:prstGeom>
          <a:solidFill>
            <a:srgbClr val="FFCC66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3924300" y="2060575"/>
            <a:ext cx="360363" cy="914400"/>
          </a:xfrm>
          <a:prstGeom prst="rect">
            <a:avLst/>
          </a:prstGeom>
          <a:solidFill>
            <a:srgbClr val="66FF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3924300" y="2924175"/>
            <a:ext cx="358775" cy="914400"/>
          </a:xfrm>
          <a:prstGeom prst="rect">
            <a:avLst/>
          </a:prstGeom>
          <a:solidFill>
            <a:srgbClr val="66CC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3924300" y="1196975"/>
            <a:ext cx="360363" cy="914400"/>
          </a:xfrm>
          <a:prstGeom prst="rect">
            <a:avLst/>
          </a:prstGeom>
          <a:solidFill>
            <a:srgbClr val="FFFF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202" name="AutoShape 9"/>
          <p:cNvSpPr>
            <a:spLocks noChangeArrowheads="1"/>
          </p:cNvSpPr>
          <p:nvPr/>
        </p:nvSpPr>
        <p:spPr bwMode="auto">
          <a:xfrm>
            <a:off x="407988" y="2670175"/>
            <a:ext cx="3240087" cy="1422400"/>
          </a:xfrm>
          <a:prstGeom prst="round2DiagRect">
            <a:avLst/>
          </a:prstGeom>
          <a:solidFill>
            <a:srgbClr val="FAD7C2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50760" dir="5400000" algn="ctr" rotWithShape="0">
              <a:srgbClr val="000000">
                <a:alpha val="95003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Основные направления бюджетной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налоговой политики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муниципального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образования Красносельское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Юрьев-Польского района</a:t>
            </a:r>
          </a:p>
        </p:txBody>
      </p:sp>
      <p:sp>
        <p:nvSpPr>
          <p:cNvPr id="8203" name="AutoShape 10"/>
          <p:cNvSpPr>
            <a:spLocks noChangeArrowheads="1"/>
          </p:cNvSpPr>
          <p:nvPr/>
        </p:nvSpPr>
        <p:spPr bwMode="auto">
          <a:xfrm>
            <a:off x="4679950" y="3335338"/>
            <a:ext cx="3671888" cy="1368425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50760" dir="5400000" algn="ctr" rotWithShape="0">
              <a:srgbClr val="000000">
                <a:alpha val="97002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Муниципальные программы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8204" name="AutoShape 11"/>
          <p:cNvSpPr>
            <a:spLocks noChangeArrowheads="1"/>
          </p:cNvSpPr>
          <p:nvPr/>
        </p:nvSpPr>
        <p:spPr bwMode="auto">
          <a:xfrm>
            <a:off x="323850" y="4711700"/>
            <a:ext cx="3313113" cy="1366838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50760" dir="5400000" algn="ctr" rotWithShape="0">
              <a:srgbClr val="000000">
                <a:alpha val="98000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endParaRPr lang="ru-RU" altLang="ru-RU" sz="12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Прогноз социально-экономического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развития муниципального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образования Красносельское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Юрьев-Польского района 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516563"/>
            <a:ext cx="107950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468313" y="114300"/>
            <a:ext cx="80502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alt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Программный бюджет на 2021 год</a:t>
            </a: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0" y="981075"/>
            <a:ext cx="82296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73E87"/>
                </a:solidFill>
                <a:latin typeface="Candara" pitchFamily="32" charset="0"/>
              </a:rPr>
              <a:t>	</a:t>
            </a:r>
          </a:p>
        </p:txBody>
      </p:sp>
      <p:graphicFrame>
        <p:nvGraphicFramePr>
          <p:cNvPr id="5222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905833"/>
              </p:ext>
            </p:extLst>
          </p:nvPr>
        </p:nvGraphicFramePr>
        <p:xfrm>
          <a:off x="539750" y="692150"/>
          <a:ext cx="8145463" cy="6022060"/>
        </p:xfrm>
        <a:graphic>
          <a:graphicData uri="http://schemas.openxmlformats.org/drawingml/2006/table">
            <a:tbl>
              <a:tblPr/>
              <a:tblGrid>
                <a:gridCol w="548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594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                 Наименование показателя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itchFamily="32" charset="0"/>
                          <a:cs typeface="Arial Unicode MS" pitchFamily="32" charset="0"/>
                        </a:rPr>
                        <a:t>2021 год</a:t>
                      </a:r>
                    </a:p>
                  </a:txBody>
                  <a:tcPr marL="90000" marR="90000" marT="45719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                   Сумма (тыс. руб.)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6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Расходы  на реализацию муниципальных программ</a:t>
                      </a:r>
                    </a:p>
                  </a:txBody>
                  <a:tcPr marL="90000" marR="90000" marT="150525" marB="45719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22413,8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Муниципальная программа " Профилактика, локализация и ликвидация последствий чрезвычайных ситуаций на территории муниципального образования Красносельское Юрьев-Польского района на 2021-2023 годы" 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1028,0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Муниципальная программа "Содержание, реконструкция и ремонт жилищного фонда, расположенного на территории муниципального образования Красносельское на 2019-2021 годы"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1060,0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93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Муниципальная программа «Развитие культуры и туризма муниципального образования Красносельское Юрьев-Польского района"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12087,1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51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Муниципальная программа "Благоустройство населенных пунктов муниципального образования Красносельское  на 2021-2023 годы" 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5126,1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Муниципальная программа "Возведение, сохранение и реконструкция военно-мемориальных объектов на территории муниципального образования Красносельское Юрьев-Польского района на 2021-2025 годы»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200,0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3799925"/>
                  </a:ext>
                </a:extLst>
              </a:tr>
              <a:tr h="495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Муниципальная программа «Развитие физической культуры и  спорта  на территории муниципального образования Красносельское на 2021-2025 годы»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200,0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813897"/>
                  </a:ext>
                </a:extLst>
              </a:tr>
              <a:tr h="495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Муниципальная программа "Содействие развитию малого и среднего предпринимательства в муниципальном образовании Красносельское Юрьев-Польского района на 2021-2025 годы" 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1,0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1119916"/>
                  </a:ext>
                </a:extLst>
              </a:tr>
              <a:tr h="36329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Муниципальная программа "Борьба с борщевиком Сосновского на территории муниципального образования Красносельское Юрьев-Польского района на 2018-2022 годы"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547,4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468313" y="114300"/>
            <a:ext cx="80502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ru-RU" altLang="ru-RU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0" y="981075"/>
            <a:ext cx="82296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73E87"/>
                </a:solidFill>
                <a:latin typeface="Candara" pitchFamily="32" charset="0"/>
              </a:rPr>
              <a:t>	</a:t>
            </a:r>
          </a:p>
        </p:txBody>
      </p:sp>
      <p:graphicFrame>
        <p:nvGraphicFramePr>
          <p:cNvPr id="5222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228650"/>
              </p:ext>
            </p:extLst>
          </p:nvPr>
        </p:nvGraphicFramePr>
        <p:xfrm>
          <a:off x="539750" y="692150"/>
          <a:ext cx="8145463" cy="2800090"/>
        </p:xfrm>
        <a:graphic>
          <a:graphicData uri="http://schemas.openxmlformats.org/drawingml/2006/table">
            <a:tbl>
              <a:tblPr/>
              <a:tblGrid>
                <a:gridCol w="548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Муниципальная программа "Комплексное развитие сельских территорий муниципального образования Красносельское Юрьев-Польского района на 2020-2022 годы и на период до 2025 года"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2063,2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Муниципальная программа "Развитие и поддержка территориального общественного самоуправления (ТОС) на территории муниципального образования Красносельское Юрьев-Польского района на 2020-2022 годы"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1,0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93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Муниципальная программа "Обеспечение содержания мест захоронения на территории муниципального образования Красносельское Юрьев-Польского района в 2021-2023 годах"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100,0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28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Непрограммные расходы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13339,6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Всего расходов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35753,4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3799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350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179388" y="1125538"/>
            <a:ext cx="8640762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FF5050"/>
                </a:solidFill>
                <a:latin typeface="Candara" pitchFamily="32" charset="0"/>
              </a:rPr>
              <a:t>                                                </a:t>
            </a: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                                    Цель программы</a:t>
            </a:r>
          </a:p>
          <a:p>
            <a:pPr algn="just"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Реализация государственной политики в области пожарной безопасности, укрепление материальной базы направленной на снижение риска пожаров, успешное ведение обнаружения и ликвидация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лесоторфяных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очагов, пожаров в населенных пунктах, уменьшение числа погибших и пострадавших от них людей и наносимого ими материального ущерба, а также организация формирований сил и средств на территории муниципального образования для успешной ликвидации пожаров.</a:t>
            </a:r>
            <a:endParaRPr lang="ru-RU" altLang="ru-RU" sz="20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2000" dirty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1028,0 тыс. рублей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457200" y="260350"/>
            <a:ext cx="8507412" cy="122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Candara" pitchFamily="32" charset="0"/>
              </a:rPr>
              <a:t>Муниципальная программа "Профилактика, локализация и ликвидация последствий чрезвычайных ситуаций на территории муниципального образования Красносельское Юрьев-Польского района на 2021-2023 годы"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437112"/>
            <a:ext cx="3203848" cy="242088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179388" y="1125538"/>
            <a:ext cx="8640762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FF5050"/>
                </a:solidFill>
                <a:latin typeface="Candara" pitchFamily="32" charset="0"/>
              </a:rPr>
              <a:t>                                                </a:t>
            </a: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                                    Цель программы</a:t>
            </a:r>
          </a:p>
          <a:p>
            <a:pPr algn="just"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 Программы является обеспечение сохранности жилищного фонда и улучшение комфортности проживания в них граждан. </a:t>
            </a:r>
          </a:p>
          <a:p>
            <a:pPr algn="just"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задачами Программы являются:</a:t>
            </a:r>
          </a:p>
          <a:p>
            <a:pPr algn="just"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приведение состояния жилищного фонда в соответствие с требованиями нормативно-технических документов;</a:t>
            </a:r>
          </a:p>
          <a:p>
            <a:pPr algn="just"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улучшение качества предоставления жилищно-коммунальных услуг.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2000" dirty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1060,0 тыс. рублей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457200" y="260350"/>
            <a:ext cx="8507412" cy="122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Candara" pitchFamily="32" charset="0"/>
              </a:rPr>
              <a:t>Муниципальная программа "Содержание, реконструкция и ремонт жилищного фонда, расположенного на территории муниципального образования Красносельское на 2019-2021 годы"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5C5A3E-70CC-4D83-B232-B2D93E77DD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21088"/>
            <a:ext cx="3456061" cy="237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738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305595" y="1052513"/>
            <a:ext cx="8435975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FF5050"/>
                </a:solidFill>
                <a:latin typeface="Candara" pitchFamily="32" charset="0"/>
              </a:rPr>
              <a:t>                                             </a:t>
            </a: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Цель программы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r>
              <a:rPr lang="ru-RU" sz="1400" dirty="0"/>
              <a:t>Реализация стратегической роли культуры как духовно-нравственного основания для формирования гармонично развитой личности.</a:t>
            </a:r>
          </a:p>
          <a:p>
            <a:r>
              <a:rPr lang="ru-RU" sz="1400" dirty="0"/>
              <a:t> Укрепление единства российской нации, проживающей на территории муниципального образования Красносельское Юрьев-Польского района</a:t>
            </a:r>
            <a:endParaRPr lang="ru-RU" altLang="ru-RU" sz="1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3706D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3706D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12087,1  тыс. рублей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37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8569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Муниципальная программа «Развитие культуры и туризма муниципального образования Красносельское Юрьев-Польского района"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F078A7-ACC7-43A9-8688-56E30CE17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80928"/>
            <a:ext cx="4032448" cy="302455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457200" y="1112838"/>
            <a:ext cx="8363272" cy="562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FF5050"/>
                </a:solidFill>
                <a:latin typeface="Candara" pitchFamily="32" charset="0"/>
              </a:rPr>
              <a:t>                                        </a:t>
            </a: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Цели программы</a:t>
            </a:r>
          </a:p>
          <a:p>
            <a:pPr marL="0" indent="7938"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Программы является: совершенствование системы комплексного благоустройства  населенных пунктов муниципального образования Красносельское, создание комфортных условий для проживания населения.</a:t>
            </a:r>
          </a:p>
          <a:p>
            <a:pPr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программы: </a:t>
            </a:r>
          </a:p>
          <a:p>
            <a:pPr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1.Осуществление  работ по  строительству и реконструкции объектов благоустройства, расположенных на территории  муниципального образования Красносельское.</a:t>
            </a:r>
          </a:p>
          <a:p>
            <a:pPr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Приведение в качественное состояние благоустройства населенных пунктов.</a:t>
            </a:r>
            <a:endParaRPr lang="ru-RU" altLang="ru-RU" sz="1400" dirty="0">
              <a:solidFill>
                <a:srgbClr val="037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dirty="0">
              <a:solidFill>
                <a:srgbClr val="037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dirty="0">
              <a:solidFill>
                <a:srgbClr val="037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dirty="0">
              <a:solidFill>
                <a:srgbClr val="037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5126,1 тыс. рублей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457200" y="247650"/>
            <a:ext cx="8229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Candara" pitchFamily="32" charset="0"/>
              </a:rPr>
              <a:t>Муниципальная программа "Благоустройство населенных пунктов муниципального образования Красносельское  на 2021-2023 годы"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8EA6DB-FD36-4161-9E15-A30E2E60A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429000"/>
            <a:ext cx="4242048" cy="302433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79387" y="1340768"/>
            <a:ext cx="871378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                                  Цели программы</a:t>
            </a:r>
          </a:p>
          <a:p>
            <a:pPr algn="ctr"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073E87"/>
                </a:solidFill>
                <a:latin typeface="Candara" pitchFamily="32" charset="0"/>
              </a:rPr>
              <a:t> </a:t>
            </a:r>
          </a:p>
          <a:p>
            <a:pPr marL="7937" indent="0" algn="just">
              <a:buNone/>
            </a:pPr>
            <a:r>
              <a:rPr lang="ru-RU" sz="1400" dirty="0"/>
              <a:t>- комплексное решение проблем, связанных с проведением работ по благоустройству, косметическому ремонту и  содержанию памятников  и обелисков Великой Отечественной войны, расположенных на территории муниципального образования Красносельское Юрьев-Польского района;</a:t>
            </a:r>
          </a:p>
          <a:p>
            <a:pPr marL="7937" indent="0" algn="just">
              <a:buNone/>
            </a:pPr>
            <a:r>
              <a:rPr lang="ru-RU" sz="1400" dirty="0"/>
              <a:t>- строительство памятников в населенных пунктах;</a:t>
            </a:r>
          </a:p>
          <a:p>
            <a:pPr marL="7937" indent="0" algn="just">
              <a:buNone/>
            </a:pPr>
            <a:r>
              <a:rPr lang="ru-RU" sz="1400" dirty="0"/>
              <a:t>- реконструкция и капитальный ремонт памятников и обелисков.</a:t>
            </a:r>
          </a:p>
          <a:p>
            <a:pPr marL="7937" indent="0" algn="just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8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14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Расходы на реализацию 200,0 тыс. рублей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323528" y="188913"/>
            <a:ext cx="8569646" cy="115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5D2466"/>
                </a:solidFill>
                <a:latin typeface="Candara" pitchFamily="32" charset="0"/>
              </a:rPr>
              <a:t>Муниципальная программа "Возведение, сохранение и реконструкция военно-мемориальных объектов на территории муниципального образования Красносельское Юрьев-Польского района на 2021-2025 годы»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B4D390-14FF-4969-9420-110706066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3861048"/>
            <a:ext cx="4176464" cy="273630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219423" y="1418471"/>
            <a:ext cx="871378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                                  Цели программы</a:t>
            </a:r>
          </a:p>
          <a:p>
            <a:pPr marL="0" indent="7938"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создание условий для развития на территории муниципального образования  массовой физической культуры и спорта, совершенствование работы по подготовке спортивного резерва.         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программы: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условий для увеличения количества систематически занимающихся физической культурой и спортом жителей муниципального образования.             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Проведение массовых  физкультурно-оздоровительных мероприятий, способных удовлетворить интересы и      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различных слоев населения.  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Обеспечение здорового досуга населения.                              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Укрепление материально-спортивной базы для занятий физической культурой и спортом.                                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Совершенствование спортивного мастерства.     </a:t>
            </a:r>
          </a:p>
          <a:p>
            <a:pPr marL="7937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4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14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Расходы на реализацию 200,0 тыс. рублей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1" y="188913"/>
            <a:ext cx="8964612" cy="115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5D2466"/>
                </a:solidFill>
                <a:latin typeface="Candara" pitchFamily="32" charset="0"/>
              </a:rPr>
              <a:t>Муниципальная программа «Развитие физической культуры и  спорта  на территории муниципального образования Красносельское на 2021-2025 годы»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1657D5-698A-4DA4-8359-D528BF2CB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802" y="4474855"/>
            <a:ext cx="3672408" cy="208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144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219423" y="1418471"/>
            <a:ext cx="871378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                                  Цели программы</a:t>
            </a:r>
          </a:p>
          <a:p>
            <a:pPr marL="0" indent="7938"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Содействие развитию субъектов малого и среднего предпринимательства (далее - предпринимательство), обеспечение благоприятных условий для развития субъектов малого и среднего предпринимательства на территории муниципального образования Красносельское и повышение  роли  малого предпринимательства в экономике на территории муниципального образования Красносельское Юрьев-Польского района. </a:t>
            </a:r>
          </a:p>
          <a:p>
            <a:pPr marL="0" indent="7938"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endParaRPr lang="ru-RU" altLang="ru-RU" sz="20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7938"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endParaRPr lang="ru-RU" altLang="ru-RU" sz="20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7938"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endParaRPr lang="ru-RU" altLang="ru-RU" sz="20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1,0 тыс. рублей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219423" y="188913"/>
            <a:ext cx="8745190" cy="115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5D2466"/>
                </a:solidFill>
                <a:latin typeface="Candara" pitchFamily="32" charset="0"/>
              </a:rPr>
              <a:t>Муниципальная программа "Содействие развитию малого и среднего предпринимательства в муниципальном образовании Красносельское Юрьев-Польского района на 2021-2025 годы"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31B61A-490D-48E8-B499-0D03CC128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430" y="3861048"/>
            <a:ext cx="403244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152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611560" y="1418471"/>
            <a:ext cx="832165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                                  Цель программы</a:t>
            </a:r>
          </a:p>
          <a:p>
            <a:pPr marL="0" indent="7938" algn="just"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Сокращение очагов распространения борщевика Сосновского на территории муниципального образования Красносельское Юрьев-Польского района путем его локализации и ликвидации.</a:t>
            </a:r>
            <a:endParaRPr lang="ru-RU" altLang="ru-RU" sz="20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547,4 тыс. рублей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219423" y="188913"/>
            <a:ext cx="8745190" cy="115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5D2466"/>
                </a:solidFill>
                <a:latin typeface="Candara" pitchFamily="32" charset="0"/>
              </a:rPr>
              <a:t>Муниципальная программа "Борьба с борщевиком Сосновского на территории муниципального образования Красносельское Юрьев-Польского района на 2018-2022 годы"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7E5440-B812-46FF-9C13-BA642FFEA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789039"/>
            <a:ext cx="3744416" cy="25922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CA50BC-88BF-4B5D-B394-922FE27B0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89038"/>
            <a:ext cx="3816424" cy="259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331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00050" y="1125538"/>
            <a:ext cx="82296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>
                <a:solidFill>
                  <a:srgbClr val="073E87"/>
                </a:solidFill>
                <a:latin typeface="Candara" pitchFamily="32" charset="0"/>
              </a:rPr>
              <a:t>                                   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901700" y="366713"/>
            <a:ext cx="73564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Какие этапы проходит бюджет?</a:t>
            </a:r>
          </a:p>
        </p:txBody>
      </p:sp>
      <p:sp>
        <p:nvSpPr>
          <p:cNvPr id="9220" name="AutoShape 3"/>
          <p:cNvSpPr>
            <a:spLocks noChangeArrowheads="1"/>
          </p:cNvSpPr>
          <p:nvPr/>
        </p:nvSpPr>
        <p:spPr bwMode="auto">
          <a:xfrm>
            <a:off x="457200" y="1916832"/>
            <a:ext cx="6131024" cy="576585"/>
          </a:xfrm>
          <a:prstGeom prst="round2DiagRect">
            <a:avLst/>
          </a:prstGeom>
          <a:solidFill>
            <a:srgbClr val="C7F797"/>
          </a:solidFill>
          <a:ln w="38160" cap="sq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scene3d>
            <a:camera prst="orthographicFront"/>
            <a:lightRig rig="chilly" dir="t"/>
          </a:scene3d>
          <a:sp3d prstMaterial="translucentPowder"/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>
                <a:solidFill>
                  <a:srgbClr val="000000"/>
                </a:solidFill>
              </a:rPr>
              <a:t>Составление проекта бюджета(планирование)</a:t>
            </a:r>
          </a:p>
        </p:txBody>
      </p:sp>
      <p:sp>
        <p:nvSpPr>
          <p:cNvPr id="9221" name="AutoShape 4"/>
          <p:cNvSpPr>
            <a:spLocks noChangeArrowheads="1"/>
          </p:cNvSpPr>
          <p:nvPr/>
        </p:nvSpPr>
        <p:spPr bwMode="auto">
          <a:xfrm>
            <a:off x="423863" y="3011488"/>
            <a:ext cx="5688012" cy="677862"/>
          </a:xfrm>
          <a:prstGeom prst="round2DiagRect">
            <a:avLst/>
          </a:prstGeom>
          <a:solidFill>
            <a:srgbClr val="C7F797"/>
          </a:solidFill>
          <a:ln w="38160" cap="sq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>
                <a:solidFill>
                  <a:srgbClr val="000000"/>
                </a:solidFill>
              </a:rPr>
              <a:t>Рассмотрение и утверждение бюджета</a:t>
            </a:r>
          </a:p>
        </p:txBody>
      </p:sp>
      <p:sp>
        <p:nvSpPr>
          <p:cNvPr id="9222" name="AutoShape 5"/>
          <p:cNvSpPr>
            <a:spLocks noChangeArrowheads="1"/>
          </p:cNvSpPr>
          <p:nvPr/>
        </p:nvSpPr>
        <p:spPr bwMode="auto">
          <a:xfrm>
            <a:off x="406400" y="4213225"/>
            <a:ext cx="5688013" cy="722313"/>
          </a:xfrm>
          <a:prstGeom prst="round2DiagRect">
            <a:avLst/>
          </a:prstGeom>
          <a:solidFill>
            <a:srgbClr val="C7F797"/>
          </a:solidFill>
          <a:ln w="38160" cap="sq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>
                <a:solidFill>
                  <a:srgbClr val="000000"/>
                </a:solidFill>
              </a:rPr>
              <a:t>Исполнение бюджета</a:t>
            </a:r>
          </a:p>
        </p:txBody>
      </p:sp>
      <p:sp>
        <p:nvSpPr>
          <p:cNvPr id="9223" name="AutoShape 6"/>
          <p:cNvSpPr>
            <a:spLocks noChangeArrowheads="1"/>
          </p:cNvSpPr>
          <p:nvPr/>
        </p:nvSpPr>
        <p:spPr bwMode="auto">
          <a:xfrm>
            <a:off x="457200" y="5387975"/>
            <a:ext cx="5961063" cy="690563"/>
          </a:xfrm>
          <a:prstGeom prst="round2DiagRect">
            <a:avLst/>
          </a:prstGeom>
          <a:solidFill>
            <a:srgbClr val="C7F797"/>
          </a:solidFill>
          <a:ln w="38160" cap="sq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>
                <a:solidFill>
                  <a:srgbClr val="000000"/>
                </a:solidFill>
              </a:rPr>
              <a:t>Муниципальный финансовый контроль</a:t>
            </a:r>
          </a:p>
        </p:txBody>
      </p:sp>
      <p:pic>
        <p:nvPicPr>
          <p:cNvPr id="10" name="Рисунок 9" descr="http://kuzbassmayak.ru/wp-content/uploads/2018/09/%D0%91%D0%AE%D0%94%D0%96%D0%95%D0%A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2703037"/>
            <a:ext cx="2555283" cy="173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395536" y="1418471"/>
            <a:ext cx="853767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                                  Цели программы</a:t>
            </a: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занятия спортом населения, проживающего в сельской местности;</a:t>
            </a: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создание благоприятных инфраструктурных условий на территории муниципального образования</a:t>
            </a: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Красносельское;</a:t>
            </a: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активизация участия граждан, проживающих в сельской местности в реализации общественно значимых</a:t>
            </a: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проектов;</a:t>
            </a: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преодоление тенденции неблагоприятного развития демографических процессов, создание условий для</a:t>
            </a: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стабилизации численности населения, проживающего в сельской местности, улучшения здоровья и</a:t>
            </a: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увеличения ожидаемой продолжительности жизни населения, проживающего в сельской местности;</a:t>
            </a: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обеспечение благоприятных условий для развития способностей каждого человека;</a:t>
            </a: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содействие распространению идеи привлекательности здорового образа жизни.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547,4 тыс. рублей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219423" y="188913"/>
            <a:ext cx="8745190" cy="115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5D2466"/>
                </a:solidFill>
                <a:latin typeface="Candara" pitchFamily="32" charset="0"/>
              </a:rPr>
              <a:t>Муниципальная программа "Комплексное развитие сельских территорий муниципального образования Красносельское Юрьев-Польского района на 2020-2022 годы и на период до 2025 года"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88E1ED-7175-4A8B-B0FA-D4B37C0A2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013175"/>
            <a:ext cx="3312368" cy="165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332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395536" y="1418471"/>
            <a:ext cx="853767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                                  Цели программы</a:t>
            </a: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Развитие и совершенствование системы территориального общественного самоуправления (далее - ТОС) муниципального образования Красносельское</a:t>
            </a:r>
            <a:endParaRPr lang="ru-RU" alt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1,0 тыс. рублей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219423" y="188913"/>
            <a:ext cx="8745190" cy="115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5D2466"/>
                </a:solidFill>
                <a:latin typeface="Candara" pitchFamily="32" charset="0"/>
              </a:rPr>
              <a:t>Муниципальная программа "Развитие и поддержка территориального общественного самоуправления (ТОС) на территории муниципального образования Красносельское Юрьев-Польского района на 2020-2022 годы"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DC8DD8-D035-47D8-B094-BAFE23172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3501008"/>
            <a:ext cx="5616625" cy="324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82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395536" y="1418471"/>
            <a:ext cx="853767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                                  Цели программы</a:t>
            </a:r>
          </a:p>
          <a:p>
            <a:pPr marL="7937"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реализация гарантий погребения умерших с учетом волеизъявлений выраженных при жизни или пожеланий родственников;</a:t>
            </a:r>
          </a:p>
          <a:p>
            <a:pPr marL="7937"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создание оптимальных условий по посещению и уходу местами захоронений.</a:t>
            </a:r>
          </a:p>
          <a:p>
            <a:pPr marL="7937" indent="0" algn="just">
              <a:spcAft>
                <a:spcPts val="0"/>
              </a:spcAft>
              <a:buNone/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</a:p>
          <a:p>
            <a:pPr marL="7937"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проведение мероприятий по содержанию мест захоронений, своевременной уборки территорий кладбищ, вывоз мусора, веток и отходов ТБО;</a:t>
            </a:r>
          </a:p>
          <a:p>
            <a:pPr marL="7937"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проведение мероприятий по планированию новых мест для захоронений на действующих кладбищах;</a:t>
            </a:r>
          </a:p>
          <a:p>
            <a:pPr marL="7937"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содержание и ремонт оград кладбищ, установка ограждений по принципам землепользования;</a:t>
            </a:r>
          </a:p>
          <a:p>
            <a:pPr marL="7937" indent="0"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ремонт контейнерных площадок и подъездов к кладбищам, строительство подъездных дорог.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100,0 тыс. рублей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219423" y="188913"/>
            <a:ext cx="8745190" cy="115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5D2466"/>
                </a:solidFill>
                <a:latin typeface="Candara" pitchFamily="32" charset="0"/>
              </a:rPr>
              <a:t>Муниципальная программа "Обеспечение содержания мест захоронения на территории муниципального образования Красносельское Юрьев-Польского района в 2021-2023 годах"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1456E2-D5ED-4126-9F30-9F9E80AD9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653137"/>
            <a:ext cx="4464496" cy="201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27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andia.ru/text/82/626/images/img6_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858" y="4520561"/>
            <a:ext cx="1530244" cy="168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/>
          <p:cNvSpPr/>
          <p:nvPr/>
        </p:nvSpPr>
        <p:spPr>
          <a:xfrm>
            <a:off x="1331640" y="2276872"/>
            <a:ext cx="1871662" cy="126725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560556" y="1574669"/>
            <a:ext cx="2234576" cy="14484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верх 8"/>
          <p:cNvSpPr/>
          <p:nvPr/>
        </p:nvSpPr>
        <p:spPr>
          <a:xfrm rot="1249337">
            <a:off x="4765809" y="3347688"/>
            <a:ext cx="699913" cy="1283426"/>
          </a:xfrm>
          <a:prstGeom prst="upArrow">
            <a:avLst>
              <a:gd name="adj1" fmla="val 47940"/>
              <a:gd name="adj2" fmla="val 45059"/>
            </a:avLst>
          </a:prstGeom>
          <a:solidFill>
            <a:srgbClr val="F0F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верх 7"/>
          <p:cNvSpPr/>
          <p:nvPr/>
        </p:nvSpPr>
        <p:spPr>
          <a:xfrm rot="19221067">
            <a:off x="3270325" y="3276580"/>
            <a:ext cx="685900" cy="1433773"/>
          </a:xfrm>
          <a:prstGeom prst="upArrow">
            <a:avLst/>
          </a:prstGeom>
          <a:solidFill>
            <a:srgbClr val="F0F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762" name="Text Box 17"/>
          <p:cNvSpPr txBox="1">
            <a:spLocks noChangeArrowheads="1"/>
          </p:cNvSpPr>
          <p:nvPr/>
        </p:nvSpPr>
        <p:spPr bwMode="auto">
          <a:xfrm>
            <a:off x="161925" y="323850"/>
            <a:ext cx="87137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Распределение межбюджетных трансфертов из бюджета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муниципального образования Красносельское бюджету муниципального образования Юрьев-Польский район   в 2021 году по полномочиям</a:t>
            </a:r>
          </a:p>
        </p:txBody>
      </p:sp>
      <p:sp>
        <p:nvSpPr>
          <p:cNvPr id="74763" name="Text Box 18"/>
          <p:cNvSpPr txBox="1">
            <a:spLocks noChangeArrowheads="1"/>
          </p:cNvSpPr>
          <p:nvPr/>
        </p:nvSpPr>
        <p:spPr bwMode="auto">
          <a:xfrm>
            <a:off x="2555776" y="6093296"/>
            <a:ext cx="388790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Tahoma" pitchFamily="32" charset="0"/>
              </a:rPr>
              <a:t>Бюджет муниципального образования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Tahoma" pitchFamily="32" charset="0"/>
              </a:rPr>
              <a:t>Красносельское</a:t>
            </a:r>
          </a:p>
        </p:txBody>
      </p:sp>
      <p:sp>
        <p:nvSpPr>
          <p:cNvPr id="74764" name="Text Box 19"/>
          <p:cNvSpPr txBox="1">
            <a:spLocks noChangeArrowheads="1"/>
          </p:cNvSpPr>
          <p:nvPr/>
        </p:nvSpPr>
        <p:spPr bwMode="auto">
          <a:xfrm rot="3000000">
            <a:off x="2555970" y="3518819"/>
            <a:ext cx="1641475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ahoma" pitchFamily="32" charset="0"/>
              </a:rPr>
              <a:t>108 </a:t>
            </a:r>
            <a:r>
              <a:rPr lang="ru-RU" altLang="ru-RU" sz="1400" b="1" dirty="0" err="1">
                <a:solidFill>
                  <a:srgbClr val="000000"/>
                </a:solidFill>
                <a:latin typeface="Tahoma" pitchFamily="32" charset="0"/>
              </a:rPr>
              <a:t>т.р</a:t>
            </a:r>
            <a:r>
              <a:rPr lang="ru-RU" altLang="ru-RU" sz="1400" b="1" dirty="0">
                <a:solidFill>
                  <a:srgbClr val="000000"/>
                </a:solidFill>
                <a:latin typeface="Tahoma" pitchFamily="32" charset="0"/>
              </a:rPr>
              <a:t>.</a:t>
            </a:r>
          </a:p>
        </p:txBody>
      </p:sp>
      <p:sp>
        <p:nvSpPr>
          <p:cNvPr id="74765" name="Text Box 20"/>
          <p:cNvSpPr txBox="1">
            <a:spLocks noChangeArrowheads="1"/>
          </p:cNvSpPr>
          <p:nvPr/>
        </p:nvSpPr>
        <p:spPr bwMode="auto">
          <a:xfrm rot="6551498">
            <a:off x="4394868" y="3838131"/>
            <a:ext cx="1438355" cy="31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ahoma" pitchFamily="32" charset="0"/>
              </a:rPr>
              <a:t>12087,1 </a:t>
            </a:r>
            <a:r>
              <a:rPr lang="ru-RU" altLang="ru-RU" sz="1400" b="1" dirty="0" err="1">
                <a:solidFill>
                  <a:srgbClr val="000000"/>
                </a:solidFill>
                <a:latin typeface="Tahoma" pitchFamily="32" charset="0"/>
              </a:rPr>
              <a:t>т.р</a:t>
            </a:r>
            <a:r>
              <a:rPr lang="ru-RU" altLang="ru-RU" sz="1400" b="1" dirty="0">
                <a:solidFill>
                  <a:srgbClr val="000000"/>
                </a:solidFill>
                <a:latin typeface="Tahoma" pitchFamily="32" charset="0"/>
              </a:rPr>
              <a:t>.</a:t>
            </a:r>
            <a:endParaRPr lang="ru-RU" altLang="ru-RU" sz="1400" b="1" dirty="0">
              <a:solidFill>
                <a:srgbClr val="FF0000"/>
              </a:solidFill>
              <a:latin typeface="Tahoma" pitchFamily="32" charset="0"/>
            </a:endParaRPr>
          </a:p>
        </p:txBody>
      </p:sp>
      <p:sp>
        <p:nvSpPr>
          <p:cNvPr id="74769" name="Text Box 24"/>
          <p:cNvSpPr txBox="1">
            <a:spLocks noChangeArrowheads="1"/>
          </p:cNvSpPr>
          <p:nvPr/>
        </p:nvSpPr>
        <p:spPr bwMode="auto">
          <a:xfrm>
            <a:off x="1331640" y="2495551"/>
            <a:ext cx="1871662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1200" b="1" i="1" dirty="0"/>
              <a:t>Осуществление контроля за исполнением бюджета</a:t>
            </a:r>
            <a:endParaRPr lang="ru-RU" altLang="ru-RU" sz="1200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74770" name="Text Box 25"/>
          <p:cNvSpPr txBox="1">
            <a:spLocks noChangeArrowheads="1"/>
          </p:cNvSpPr>
          <p:nvPr/>
        </p:nvSpPr>
        <p:spPr bwMode="auto">
          <a:xfrm>
            <a:off x="4572001" y="1891732"/>
            <a:ext cx="2161990" cy="94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1100" b="1" i="1" dirty="0"/>
              <a:t>Создание условий для организации досуга и обеспечения жителей  услугами организаций культуры</a:t>
            </a:r>
            <a:endParaRPr lang="ru-RU" altLang="ru-RU" sz="1800" dirty="0">
              <a:solidFill>
                <a:schemeClr val="tx1"/>
              </a:solidFill>
              <a:latin typeface="Tahom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1042988" y="1916113"/>
            <a:ext cx="7667625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3200" dirty="0">
                <a:solidFill>
                  <a:srgbClr val="073E87"/>
                </a:solidFill>
                <a:latin typeface="Candara" pitchFamily="32" charset="0"/>
              </a:rPr>
              <a:t>Дополнительная информация к проекту бюджета муниципального образования Красносельское на </a:t>
            </a:r>
            <a:r>
              <a:rPr lang="ru-RU" altLang="ru-RU" sz="32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2021 год </a:t>
            </a: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063"/>
            <a:ext cx="2987675" cy="2160587"/>
          </a:xfrm>
          <a:prstGeom prst="rect">
            <a:avLst/>
          </a:prstGeom>
          <a:noFill/>
          <a:ln>
            <a:noFill/>
          </a:ln>
          <a:effectLst>
            <a:outerShdw dist="165240" dir="5400000" algn="ctr" rotWithShape="0">
              <a:srgbClr val="000000">
                <a:alpha val="8201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3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072106"/>
              </p:ext>
            </p:extLst>
          </p:nvPr>
        </p:nvGraphicFramePr>
        <p:xfrm>
          <a:off x="611188" y="476250"/>
          <a:ext cx="7924800" cy="4230692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4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N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п/п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Наименование показателя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Ед.изм.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Показатель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1.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Индекс потребительских цен              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%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103,9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2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Прожиточный минимум  за 4 квартал 2020 года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11093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3.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Численность постоянного населения на 01.01.2020 года</a:t>
                      </a:r>
                    </a:p>
                  </a:txBody>
                  <a:tcPr marL="21600" marR="21600" marT="7826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человек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8,061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4.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доходов бюджета  муниципального образования Красносельское в расчете на 1 жителя           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4,435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5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доходов бюджета  муниципального образования Красносельское, всего    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35753,4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6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муниципального образования Красносельское в расчете на 1  жителя           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4,435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7.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 муниципального образования Красносельское, всего    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35753,4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8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муниципального образования Красносельское на жилищно-коммунальное хозяйство в расчете на1 жителя         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1,222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9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муниципального образования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на жилищно-коммунальное хозяйство        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9846,7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7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581268"/>
              </p:ext>
            </p:extLst>
          </p:nvPr>
        </p:nvGraphicFramePr>
        <p:xfrm>
          <a:off x="467544" y="620688"/>
          <a:ext cx="7851775" cy="2777704"/>
        </p:xfrm>
        <a:graphic>
          <a:graphicData uri="http://schemas.openxmlformats.org/drawingml/2006/table">
            <a:tbl>
              <a:tblPr/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8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10</a:t>
                      </a:r>
                    </a:p>
                  </a:txBody>
                  <a:tcPr marL="21960" marR="2196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муниципального образования Красносельское на культуру в расчете на 1 жителя 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   1,499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11.</a:t>
                      </a:r>
                    </a:p>
                  </a:txBody>
                  <a:tcPr marL="21960" marR="2196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муниципального образования Красносельское на культуру  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12087,1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1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12.</a:t>
                      </a:r>
                    </a:p>
                  </a:txBody>
                  <a:tcPr marL="21960" marR="2196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муниципального образования Красносельское на социальную политику в расчете на 1жителя              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0,006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55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16.</a:t>
                      </a:r>
                    </a:p>
                  </a:txBody>
                  <a:tcPr marL="21960" marR="2196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 муниципального образования Красносельское на социальную политику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50,0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17</a:t>
                      </a:r>
                    </a:p>
                  </a:txBody>
                  <a:tcPr marL="21960" marR="2196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Средняя заработная плата работников муниципальных  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учреждений культуры 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29664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/>
          <p:cNvSpPr txBox="1">
            <a:spLocks noChangeArrowheads="1"/>
          </p:cNvSpPr>
          <p:nvPr/>
        </p:nvSpPr>
        <p:spPr bwMode="auto">
          <a:xfrm>
            <a:off x="457200" y="188640"/>
            <a:ext cx="822483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  <a:p>
            <a:pPr lvl="0"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tabLst/>
              <a:defRPr/>
            </a:pP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</a:p>
          <a:p>
            <a:pPr lvl="0"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tabLst/>
              <a:defRPr/>
            </a:pP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Красносельское Юрьев-Польского района!</a:t>
            </a:r>
          </a:p>
          <a:p>
            <a:pPr lvl="0"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tabLst/>
              <a:defRPr/>
            </a:pP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lvl="0"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tabLst/>
              <a:defRPr/>
            </a:pP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tabLst/>
              <a:defRPr/>
            </a:pP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Обращаем Ваше внимание на то, что </a:t>
            </a:r>
            <a:r>
              <a:rPr lang="ru-RU" sz="180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r>
              <a:rPr lang="ru-RU" altLang="ru-RU" sz="1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на  2021  год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составлен по решению Совета народных депутатов муниципального образования Юрьев-Польский район от 18.12.2020 года №45 «О бюджете муниципального образования Красносельское Юрьев-Польского района </a:t>
            </a:r>
            <a:r>
              <a:rPr lang="ru-RU" altLang="ru-RU" sz="1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на  2021  год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и носит ознакомительный и осведомительный характер.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b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altLang="ru-RU" sz="20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457200" y="2780928"/>
            <a:ext cx="830719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39725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         </a:t>
            </a:r>
          </a:p>
          <a:p>
            <a:pPr marL="0" indent="3175" algn="just"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утвержденным решением Совета народных депутатов муниципального образования Красносельское Юрьев-Польского района «О бюджете муниципального образования Красносельское Юрьев-Польского района </a:t>
            </a:r>
            <a:r>
              <a:rPr lang="ru-RU" altLang="ru-RU" sz="1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на  2021  год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можно ознакомится на официальном сайте муниципального образования Красносельское».</a:t>
            </a:r>
            <a:endParaRPr lang="ru-RU" altLang="ru-RU" sz="20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  <a:p>
            <a:pPr marL="0" indent="3175" algn="just"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20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Также б</a:t>
            </a:r>
            <a:r>
              <a:rPr lang="ru-RU" altLang="ru-RU" sz="1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юджет муниципального образования Красносельское на  2021 год опубликован в официальном выпуске газеты «Вестник </a:t>
            </a:r>
            <a:r>
              <a:rPr lang="ru-RU" altLang="ru-RU" sz="1800" dirty="0" err="1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Ополья</a:t>
            </a:r>
            <a:r>
              <a:rPr lang="ru-RU" altLang="ru-RU" sz="1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» от 30 декабря 2020 года № 117.    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8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3977F2-9273-446E-9970-89B24D278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5358799"/>
            <a:ext cx="2231329" cy="143268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/>
          <p:cNvSpPr txBox="1">
            <a:spLocks noChangeArrowheads="1"/>
          </p:cNvSpPr>
          <p:nvPr/>
        </p:nvSpPr>
        <p:spPr bwMode="auto">
          <a:xfrm>
            <a:off x="462756" y="180698"/>
            <a:ext cx="82184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500">
                <a:solidFill>
                  <a:srgbClr val="000000"/>
                </a:solidFill>
                <a:latin typeface="Candara" pitchFamily="32" charset="0"/>
              </a:rPr>
              <a:t>Список источников и литературы</a:t>
            </a:r>
          </a:p>
        </p:txBody>
      </p:sp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0" y="677380"/>
            <a:ext cx="8964613" cy="612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1.Конституция Российской Федерации (принята всенародным голосованием 12.12.1993). Собрание законодательства РФ. 2009. № 4. - ст. 445.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2.Бюджетный кодекс Российской Федерации от 31.07.1998 № 145-ФЗ. Собрание законодательства РФ. 1998. № 31. - ст. 3823.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3.Налоговый кодекс Российской Федерации (часть первая) от 31.07.1998 № 146-ФЗ. Собрание законодательства РФ. 1998. № 31. - ст. 3824.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4.Налоговый кодекс Российской Федерации (часть вторая) от 05.08.2000 № 117-ФЗ. Собрание законодательства РФ. 2000. № 32. - ст. 3340.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5.Федеральный Закон от 06.10.2003 № 131-ФЗ «Об общих принципах организации местного самоуправления в Российской Федерации». Собрание законодательства РФ. 2003. № 40. - ст. 3822.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6.Приказ Министерства финансов Российской Федерации от 22 сентября 2015 г. № 145н 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7.Закон Владимирской области от 10.10.2005 № 139-ОЗ «О межбюджетных отношениях во Владимирской области». Владимирские ведомости. 2005. № 316-319, 327-334 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8.Решение Совета народных депутатов МО Красносельское Юрьев-Польского района от 15.04.2014 №15 «Об утверждении Положения о бюджетном процессе в муниципальном образовании Красносельское Юрьев-Польского района»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9.Постановление администрации МО Красносельское Юрьев-Польского района Владимирской области от 11.02.2021 № 35 «Об утверждении Положения о составлении и публикации документа (информационного ресурса) «Бюджет для граждан».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10. Постановление администрации муниципального образования Красносельское Юрьев-Польского района от 03.08.2016 №338 «О порядке составления проекта бюджета муниципального образования Красносельское Юрьев-Польского района на очередной финансовый год».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11.Постановление администрации муниципального образования Красносельское Юрьев-Польского района от 24.08.2016 № 376«Об утверждении методики прогнозирования поступлений доходов в бюджет муниципального образования Красносельское».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12.Посланиие Президента Российской Федерации Федеральному Собранию от 15 января 2020 года.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/>
          <p:cNvSpPr txBox="1">
            <a:spLocks noChangeArrowheads="1"/>
          </p:cNvSpPr>
          <p:nvPr/>
        </p:nvSpPr>
        <p:spPr bwMode="auto">
          <a:xfrm>
            <a:off x="30777" y="0"/>
            <a:ext cx="9144000" cy="741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400" dirty="0">
              <a:solidFill>
                <a:srgbClr val="000000"/>
              </a:solidFill>
              <a:latin typeface="Candara" pitchFamily="32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400" dirty="0">
              <a:solidFill>
                <a:srgbClr val="000000"/>
              </a:solidFill>
              <a:latin typeface="Candara" pitchFamily="32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4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marL="0" lvl="0" indent="0"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13.Постановление администрации муниципального образования Красносельское Юрьев-Польского района от 05.11.2020 №176      «Об утверждении среднесрочного финансового плана на 2021-2023 годы муниципального образования Красносельское».</a:t>
            </a:r>
          </a:p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14.Решение Совета народных депутатов муниципального образования Красносельское Юрьев-Польского района от 26.07.2018 №17 «Об утверждении Порядка организации и проведения публичных слушаний, общественных обсуждений в муниципальном образовании Красносельское».</a:t>
            </a:r>
          </a:p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15.Постановление администрации муниципального образования Красносельское Юрьев-Польского района  от 21.08.2020 № 133 </a:t>
            </a:r>
            <a:r>
              <a:rPr lang="ru-RU" altLang="ru-RU" sz="1400" dirty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«Об основных направлениях бюджетной и налоговой политики муниципального образования Красносельское Юрьев-Польского района на 2021 год».</a:t>
            </a:r>
          </a:p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16.Постановление администрации муниципального образования Красносельское Юрьев-Польского района  от</a:t>
            </a:r>
            <a:r>
              <a:rPr lang="ru-RU" dirty="0"/>
              <a:t> 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17.08.2020г. №126 «Об утверждении муниципальной программы "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Профилактика, локализация и ликвидация последствий чрезвычайных ситуаций на территории муниципального образования Красносельское Юрьев-Польского района  на 2021-2023 годы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73600" indent="-266400"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17.Постановление администрации муниципального образования Красносельское Юрьев-Польского района от 17.09.2018г. №124«Об утверждении муниципальной программы "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Содержание, реконструкция и ремонт жилищного фонда, расположенного на территории муниципального образования Красносельское на 2019-2021 годы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 </a:t>
            </a:r>
          </a:p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18.Постановление администрации муниципального образования Красносельское Юрьев-Польского района  от 17.08.2020 №124  Об утверждении муниципальной программы «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 культуры и туризма  муниципального образования  Красносельское Юрьев-Польского района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19.П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остановление администрации муниципального образования Красносельское Юрьев-Польского района от 17.08.2020г. №127 «Об утверждении муниципальной программы "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Благоустройство населенных пунктов муниципального образования  Красносельское  на 2021 – 2023 годы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</a:t>
            </a:r>
            <a:r>
              <a:rPr lang="ru-RU" altLang="ru-RU" sz="1400" dirty="0">
                <a:solidFill>
                  <a:prstClr val="black"/>
                </a:solidFill>
                <a:latin typeface="Times New Roman" pitchFamily="16" charset="0"/>
                <a:cs typeface="Times New Roman" pitchFamily="16" charset="0"/>
              </a:rPr>
              <a:t>П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остановление администрации муниципального образования Красносельское Юрьев-Польского района от 17.08.2020г. №125 «Об утверждении муниципальной программы «</a:t>
            </a:r>
            <a:r>
              <a:rPr lang="ru-RU" sz="1400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Возведение, сохранение и реконструкция военно-мемориальных объектов на территории муниципального образования Красносельское Юрьев-Польского района на 2021 – 2025 годы».</a:t>
            </a:r>
          </a:p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</a:t>
            </a:r>
            <a:r>
              <a:rPr lang="ru-RU" altLang="ru-RU" sz="1400" dirty="0">
                <a:solidFill>
                  <a:prstClr val="black"/>
                </a:solidFill>
                <a:latin typeface="Times New Roman" pitchFamily="16" charset="0"/>
                <a:cs typeface="Times New Roman" pitchFamily="16" charset="0"/>
              </a:rPr>
              <a:t>П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остановление администрации муниципального образования Красносельское Юрьев-Польского района от 14.08.2020г. №119 «Об утверждении муниципальной программы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физической культуры и спорта на территории муниципального образования  Красносельское  на 2021 - 2025 годы».</a:t>
            </a: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400" dirty="0">
              <a:solidFill>
                <a:srgbClr val="000000"/>
              </a:solidFill>
              <a:latin typeface="Candara" pitchFamily="32" charset="0"/>
            </a:endParaRP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8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800" dirty="0">
              <a:solidFill>
                <a:srgbClr val="073E87"/>
              </a:solidFill>
              <a:latin typeface="Candar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042988" y="377825"/>
            <a:ext cx="75723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Гражданин, его участие в бюджетном процессе</a:t>
            </a:r>
          </a:p>
        </p:txBody>
      </p:sp>
      <p:sp>
        <p:nvSpPr>
          <p:cNvPr id="10243" name="AutoShape 2"/>
          <p:cNvSpPr>
            <a:spLocks noChangeArrowheads="1"/>
          </p:cNvSpPr>
          <p:nvPr/>
        </p:nvSpPr>
        <p:spPr bwMode="auto">
          <a:xfrm>
            <a:off x="255540" y="4331494"/>
            <a:ext cx="2016125" cy="1706563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налогоплательщик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(помогает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доходную часть бюджета</a:t>
            </a:r>
          </a:p>
        </p:txBody>
      </p:sp>
      <p:sp>
        <p:nvSpPr>
          <p:cNvPr id="10246" name="AutoShape 5"/>
          <p:cNvSpPr>
            <a:spLocks noChangeArrowheads="1"/>
          </p:cNvSpPr>
          <p:nvPr/>
        </p:nvSpPr>
        <p:spPr bwMode="auto">
          <a:xfrm>
            <a:off x="6004171" y="4331494"/>
            <a:ext cx="2960317" cy="1706562"/>
          </a:xfrm>
          <a:prstGeom prst="roundRect">
            <a:avLst>
              <a:gd name="adj" fmla="val 16667"/>
            </a:avLst>
          </a:prstGeom>
          <a:solidFill>
            <a:srgbClr val="C7F797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как получатель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гарантий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(расходная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бюджета- образование, ЖКХ,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льготы и другие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социальных гарантий)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8" name="Oval 7"/>
          <p:cNvSpPr>
            <a:spLocks noChangeArrowheads="1"/>
          </p:cNvSpPr>
          <p:nvPr/>
        </p:nvSpPr>
        <p:spPr bwMode="auto">
          <a:xfrm>
            <a:off x="395636" y="2420888"/>
            <a:ext cx="2246585" cy="1224136"/>
          </a:xfrm>
          <a:prstGeom prst="ellipse">
            <a:avLst/>
          </a:prstGeom>
          <a:solidFill>
            <a:schemeClr val="accent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: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земельный налог ЮЛ и ФЛ;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имущество ФЛ </a:t>
            </a:r>
          </a:p>
        </p:txBody>
      </p:sp>
      <p:sp>
        <p:nvSpPr>
          <p:cNvPr id="10249" name="Oval 8"/>
          <p:cNvSpPr>
            <a:spLocks noChangeArrowheads="1"/>
          </p:cNvSpPr>
          <p:nvPr/>
        </p:nvSpPr>
        <p:spPr bwMode="auto">
          <a:xfrm>
            <a:off x="2642222" y="1096963"/>
            <a:ext cx="1313676" cy="588925"/>
          </a:xfrm>
          <a:prstGeom prst="ellipse">
            <a:avLst/>
          </a:prstGeom>
          <a:solidFill>
            <a:schemeClr val="accent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Гос. пошлина</a:t>
            </a:r>
          </a:p>
        </p:txBody>
      </p:sp>
      <p:sp>
        <p:nvSpPr>
          <p:cNvPr id="10250" name="Oval 9"/>
          <p:cNvSpPr>
            <a:spLocks noChangeArrowheads="1"/>
          </p:cNvSpPr>
          <p:nvPr/>
        </p:nvSpPr>
        <p:spPr bwMode="auto">
          <a:xfrm>
            <a:off x="4242022" y="1071664"/>
            <a:ext cx="1409700" cy="531812"/>
          </a:xfrm>
          <a:prstGeom prst="ellipse">
            <a:avLst/>
          </a:prstGeom>
          <a:solidFill>
            <a:schemeClr val="accent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</p:txBody>
      </p:sp>
      <p:sp>
        <p:nvSpPr>
          <p:cNvPr id="10251" name="Oval 10"/>
          <p:cNvSpPr>
            <a:spLocks noChangeArrowheads="1"/>
          </p:cNvSpPr>
          <p:nvPr/>
        </p:nvSpPr>
        <p:spPr bwMode="auto">
          <a:xfrm>
            <a:off x="1259632" y="1484784"/>
            <a:ext cx="1351708" cy="788143"/>
          </a:xfrm>
          <a:prstGeom prst="ellipse">
            <a:avLst/>
          </a:prstGeom>
          <a:solidFill>
            <a:schemeClr val="accent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санкции</a:t>
            </a:r>
          </a:p>
        </p:txBody>
      </p:sp>
      <p:pic>
        <p:nvPicPr>
          <p:cNvPr id="1025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484" y="4222750"/>
            <a:ext cx="1703388" cy="1924050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808080">
                <a:alpha val="9100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Стрелка вниз 1"/>
          <p:cNvSpPr/>
          <p:nvPr/>
        </p:nvSpPr>
        <p:spPr>
          <a:xfrm rot="13822365">
            <a:off x="2612193" y="4330517"/>
            <a:ext cx="265981" cy="918099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 rot="18352916">
            <a:off x="5417811" y="4385943"/>
            <a:ext cx="311229" cy="838127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/>
          <p:cNvSpPr txBox="1">
            <a:spLocks noChangeArrowheads="1"/>
          </p:cNvSpPr>
          <p:nvPr/>
        </p:nvSpPr>
        <p:spPr bwMode="auto">
          <a:xfrm>
            <a:off x="30777" y="0"/>
            <a:ext cx="9144000" cy="741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400" dirty="0">
              <a:solidFill>
                <a:srgbClr val="000000"/>
              </a:solidFill>
              <a:latin typeface="Candara" pitchFamily="32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400" dirty="0">
              <a:solidFill>
                <a:srgbClr val="000000"/>
              </a:solidFill>
              <a:latin typeface="Candara" pitchFamily="32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4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22.Постановление администрации муниципального образования Красносельское Юрьев-Польского района  от 14.08.2020 № 120 </a:t>
            </a:r>
            <a:r>
              <a:rPr lang="ru-RU" altLang="ru-RU" sz="1400" dirty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«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муниципальной программы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Содействие развитию малого и среднего предпринимательства в муниципальном образовании Красносельское на 2021 - 2025 годы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».</a:t>
            </a:r>
          </a:p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23.Постановление администрации муниципального образования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Красносельское Юрьев-Польского района  от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17.05.2018г. №68 «Об утверждении муниципальной программы "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Борьба с борщевиком Сосновского на территории муниципального образования Красносельское Юрьев-Польского района на 2018 – 2022 годы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73600" indent="-266400"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24.Постановление администрации муниципального образования Красносельское Юрьев-Польского района от 24.10.2019г. №197«Об утверждении муниципальной программы "</a:t>
            </a:r>
            <a:r>
              <a:rPr lang="ru-RU" sz="1400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Комплексное развитие сельских территорий муниципального образования Красносельское Юрьев-Польского района на 2020 – 2022 годы и на период до 2025 года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 </a:t>
            </a:r>
          </a:p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25.Постановление администрации муниципального образования Красносельское Юрьев-Польского района  от 22.10.2019 №193  Об утверждении муниципальной программы «</a:t>
            </a:r>
            <a:r>
              <a:rPr lang="ru-RU" sz="1400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и поддержка территориального общественного самоуправления (ТОС) на территории муниципального образования Красносельское Юрьев-Польского района на 2020 – 2022 годы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26.П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остановление администрации муниципального образования Красносельское Юрьев-Польского района от 27.08.2020г. №140 «Об утверждении муниципальной программы "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содержания мест захоронения на территории муниципального образования Красносельское  Юрьев - Польского района в 2021-2023 годах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8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800" dirty="0">
              <a:solidFill>
                <a:srgbClr val="073E87"/>
              </a:solidFill>
              <a:latin typeface="Candar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5428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179388" y="1125538"/>
            <a:ext cx="87852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8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800" dirty="0">
              <a:solidFill>
                <a:srgbClr val="073E87"/>
              </a:solidFill>
              <a:latin typeface="Candara" pitchFamily="32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Администрация муниципального образования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Красносельское Юрьев- Польского района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8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Адрес: 601803, Владимирская область, Юрьев-Польский район, </a:t>
            </a:r>
            <a:r>
              <a:rPr lang="ru-RU" altLang="ru-RU" sz="1800" dirty="0" err="1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с.Красное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, д. 51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8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Тел:8(49246)5-25-72, факс 8(49246)2-22-47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адрес электронной почты: 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adminMOkrasnosel@mail.ru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altLang="ru-RU" sz="18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482600" y="260350"/>
            <a:ext cx="8229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4400">
                <a:solidFill>
                  <a:srgbClr val="262699"/>
                </a:solidFill>
                <a:latin typeface="Candara" pitchFamily="32" charset="0"/>
              </a:rPr>
              <a:t>Контактная информация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474788" y="360363"/>
            <a:ext cx="62642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Бюджетная система Российской Федерации</a:t>
            </a:r>
          </a:p>
        </p:txBody>
      </p:sp>
      <p:sp>
        <p:nvSpPr>
          <p:cNvPr id="11267" name="AutoShape 2"/>
          <p:cNvSpPr>
            <a:spLocks noChangeArrowheads="1"/>
          </p:cNvSpPr>
          <p:nvPr/>
        </p:nvSpPr>
        <p:spPr bwMode="auto">
          <a:xfrm>
            <a:off x="0" y="1773238"/>
            <a:ext cx="8424863" cy="4968875"/>
          </a:xfrm>
          <a:prstGeom prst="triangle">
            <a:avLst>
              <a:gd name="adj" fmla="val 50000"/>
            </a:avLst>
          </a:prstGeom>
          <a:solidFill>
            <a:srgbClr val="F0F67E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endParaRPr lang="ru-RU" altLang="ru-RU" sz="1400" dirty="0">
              <a:solidFill>
                <a:srgbClr val="C6E7FC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dirty="0">
              <a:solidFill>
                <a:srgbClr val="C6E7FC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Местные бюджеты: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 бюджеты муниципальных районов , в том числе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бюджеты городов, бюджеты городских и сельских поселений</a:t>
            </a:r>
          </a:p>
        </p:txBody>
      </p:sp>
      <p:sp>
        <p:nvSpPr>
          <p:cNvPr id="11268" name="AutoShape 3"/>
          <p:cNvSpPr>
            <a:spLocks noChangeArrowheads="1"/>
          </p:cNvSpPr>
          <p:nvPr/>
        </p:nvSpPr>
        <p:spPr bwMode="auto">
          <a:xfrm>
            <a:off x="1835150" y="1773238"/>
            <a:ext cx="4752975" cy="2808287"/>
          </a:xfrm>
          <a:prstGeom prst="triangle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endParaRPr lang="ru-RU" altLang="ru-RU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dirty="0">
              <a:solidFill>
                <a:srgbClr val="C6E7FC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Бюджеты субъектов РФ и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бюджеты территориальных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государственных внебюджетных фондов </a:t>
            </a:r>
          </a:p>
        </p:txBody>
      </p:sp>
      <p:sp>
        <p:nvSpPr>
          <p:cNvPr id="11269" name="AutoShape 4"/>
          <p:cNvSpPr>
            <a:spLocks noChangeArrowheads="1"/>
          </p:cNvSpPr>
          <p:nvPr/>
        </p:nvSpPr>
        <p:spPr bwMode="auto">
          <a:xfrm>
            <a:off x="2700338" y="1773238"/>
            <a:ext cx="3024187" cy="1800225"/>
          </a:xfrm>
          <a:prstGeom prst="triangle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200" b="1" dirty="0">
                <a:solidFill>
                  <a:srgbClr val="000000"/>
                </a:solidFill>
              </a:rPr>
              <a:t>Федеральный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200" b="1" dirty="0">
                <a:solidFill>
                  <a:srgbClr val="000000"/>
                </a:solidFill>
              </a:rPr>
              <a:t>бюджет и бюджеты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200" b="1" dirty="0">
                <a:solidFill>
                  <a:srgbClr val="000000"/>
                </a:solidFill>
              </a:rPr>
              <a:t>государственных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200" b="1" dirty="0">
                <a:solidFill>
                  <a:srgbClr val="000000"/>
                </a:solidFill>
              </a:rPr>
              <a:t>внебюджетных фондов РФ</a:t>
            </a:r>
            <a:r>
              <a:rPr lang="ru-RU" altLang="ru-RU" sz="12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 flipV="1">
            <a:off x="5292725" y="2413000"/>
            <a:ext cx="431800" cy="3048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>
            <a:off x="5724525" y="2420938"/>
            <a:ext cx="792163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 flipV="1">
            <a:off x="6227763" y="3636963"/>
            <a:ext cx="288925" cy="30321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>
            <a:off x="6516688" y="3644900"/>
            <a:ext cx="8636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 flipV="1">
            <a:off x="7164388" y="4645025"/>
            <a:ext cx="288925" cy="3746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5" name="Line 10"/>
          <p:cNvSpPr>
            <a:spLocks noChangeShapeType="1"/>
          </p:cNvSpPr>
          <p:nvPr/>
        </p:nvSpPr>
        <p:spPr bwMode="auto">
          <a:xfrm>
            <a:off x="7451725" y="4652963"/>
            <a:ext cx="865188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5367338" y="2043113"/>
            <a:ext cx="154146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Tahoma" pitchFamily="32" charset="0"/>
              </a:rPr>
              <a:t>Первый уровень</a:t>
            </a:r>
          </a:p>
        </p:txBody>
      </p:sp>
      <p:sp>
        <p:nvSpPr>
          <p:cNvPr id="11277" name="Rectangle 12"/>
          <p:cNvSpPr>
            <a:spLocks noChangeArrowheads="1"/>
          </p:cNvSpPr>
          <p:nvPr/>
        </p:nvSpPr>
        <p:spPr bwMode="auto">
          <a:xfrm>
            <a:off x="6159500" y="3267075"/>
            <a:ext cx="148113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Tahoma" pitchFamily="32" charset="0"/>
              </a:rPr>
              <a:t>Второй</a:t>
            </a: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ru-RU" altLang="ru-RU" sz="1400">
                <a:solidFill>
                  <a:srgbClr val="000000"/>
                </a:solidFill>
                <a:latin typeface="Tahoma" pitchFamily="32" charset="0"/>
              </a:rPr>
              <a:t>уровень</a:t>
            </a:r>
          </a:p>
        </p:txBody>
      </p:sp>
      <p:sp>
        <p:nvSpPr>
          <p:cNvPr id="11278" name="Rectangle 13"/>
          <p:cNvSpPr>
            <a:spLocks noChangeArrowheads="1"/>
          </p:cNvSpPr>
          <p:nvPr/>
        </p:nvSpPr>
        <p:spPr bwMode="auto">
          <a:xfrm>
            <a:off x="7096125" y="4275138"/>
            <a:ext cx="148748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Tahoma" pitchFamily="32" charset="0"/>
              </a:rPr>
              <a:t>Третий уровень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506413" y="1411288"/>
            <a:ext cx="8893175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>
                <a:solidFill>
                  <a:srgbClr val="073E87"/>
                </a:solidFill>
                <a:latin typeface="Candara" pitchFamily="32" charset="0"/>
              </a:rPr>
              <a:t>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>
              <a:solidFill>
                <a:srgbClr val="073E87"/>
              </a:solidFill>
              <a:latin typeface="Candara" pitchFamily="32" charset="0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0" y="188913"/>
            <a:ext cx="83883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indent="358775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Доходы бюджета</a:t>
            </a:r>
            <a:r>
              <a:rPr lang="ru-RU" altLang="ru-RU" sz="20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-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это денежные средства, поступающие в бюджет. </a:t>
            </a:r>
            <a:b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 Доходы бюджетов формируются в соответствии с бюджетным законодательством РФ,   законодательством о налогах и сборах и законодательством об иных обязательных платежах. </a:t>
            </a:r>
            <a:b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В соответствии с Бюджетным кодексом Российской Федерации доходы бюджетов состоят из налоговых и неналоговых доходов, а также безвозмездных поступлений.</a:t>
            </a:r>
          </a:p>
        </p:txBody>
      </p:sp>
      <p:sp>
        <p:nvSpPr>
          <p:cNvPr id="13317" name="AutoShape 3"/>
          <p:cNvSpPr>
            <a:spLocks noChangeArrowheads="1"/>
          </p:cNvSpPr>
          <p:nvPr/>
        </p:nvSpPr>
        <p:spPr bwMode="auto">
          <a:xfrm>
            <a:off x="5526088" y="3873500"/>
            <a:ext cx="3490912" cy="24018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360" cap="sq">
            <a:solidFill>
              <a:srgbClr val="4584D3"/>
            </a:solidFill>
            <a:miter lim="800000"/>
            <a:headEnd/>
            <a:tailEnd/>
          </a:ln>
          <a:effectLst>
            <a:outerShdw dist="50912" dir="2700000" algn="ctr" rotWithShape="0">
              <a:srgbClr val="808080">
                <a:alpha val="98000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endParaRPr lang="ru-RU" altLang="ru-RU" sz="1400" u="sng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Доходы бюджетов от предусмотренных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законодательством РФ о налогах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 и сборах федеральных налогов и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сборов, в т. ч. от налогов,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предусмотренных специальными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 налоговыми режимами,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региональных налогов,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местных налогов и сборов,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а также пеней и штрафов по ним </a:t>
            </a: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u="sng" dirty="0">
              <a:solidFill>
                <a:srgbClr val="C6E7FC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u="sng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u="sng" dirty="0">
              <a:solidFill>
                <a:srgbClr val="000000"/>
              </a:solidFill>
            </a:endParaRPr>
          </a:p>
        </p:txBody>
      </p:sp>
      <p:sp>
        <p:nvSpPr>
          <p:cNvPr id="13318" name="AutoShape 4"/>
          <p:cNvSpPr>
            <a:spLocks noChangeArrowheads="1"/>
          </p:cNvSpPr>
          <p:nvPr/>
        </p:nvSpPr>
        <p:spPr bwMode="auto">
          <a:xfrm>
            <a:off x="2679700" y="3787775"/>
            <a:ext cx="2617788" cy="248761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63640" dir="2700000" algn="ctr" rotWithShape="0">
              <a:srgbClr val="808080">
                <a:alpha val="89005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Доходы от продажи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и использования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государственного или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муниципального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имущества,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штрафы за нарушение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законодательства и пр.</a:t>
            </a:r>
            <a:endParaRPr lang="ru-RU" altLang="ru-RU" sz="1600" u="sng" dirty="0">
              <a:solidFill>
                <a:srgbClr val="000000"/>
              </a:solidFill>
            </a:endParaRPr>
          </a:p>
        </p:txBody>
      </p:sp>
      <p:sp>
        <p:nvSpPr>
          <p:cNvPr id="13319" name="AutoShape 5"/>
          <p:cNvSpPr>
            <a:spLocks noChangeArrowheads="1"/>
          </p:cNvSpPr>
          <p:nvPr/>
        </p:nvSpPr>
        <p:spPr bwMode="auto">
          <a:xfrm>
            <a:off x="258763" y="3746500"/>
            <a:ext cx="2189162" cy="24479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360" cap="sq">
            <a:solidFill>
              <a:srgbClr val="4584D3"/>
            </a:solidFill>
            <a:miter lim="800000"/>
            <a:headEnd/>
            <a:tailEnd/>
          </a:ln>
          <a:effectLst>
            <a:outerShdw dist="50912" dir="2700000" algn="ctr" rotWithShape="0">
              <a:srgbClr val="808080">
                <a:alpha val="97002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средства,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поступающие</a:t>
            </a:r>
            <a:endParaRPr lang="ru-RU" altLang="ru-RU" sz="1400" u="sng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из других бюджетов</a:t>
            </a:r>
          </a:p>
        </p:txBody>
      </p:sp>
      <p:sp>
        <p:nvSpPr>
          <p:cNvPr id="13320" name="Oval 6"/>
          <p:cNvSpPr>
            <a:spLocks noChangeArrowheads="1"/>
          </p:cNvSpPr>
          <p:nvPr/>
        </p:nvSpPr>
        <p:spPr bwMode="auto">
          <a:xfrm>
            <a:off x="2339975" y="1847850"/>
            <a:ext cx="4032250" cy="7239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1823" dir="2700000" algn="ctr" rotWithShape="0">
              <a:srgbClr val="808080">
                <a:alpha val="97002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>
                <a:solidFill>
                  <a:srgbClr val="990099"/>
                </a:solidFill>
              </a:rPr>
              <a:t>Виды доходов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22250" y="3187700"/>
            <a:ext cx="2262188" cy="746125"/>
          </a:xfrm>
          <a:prstGeom prst="roundRect">
            <a:avLst/>
          </a:prstGeom>
          <a:solidFill>
            <a:srgbClr val="C7F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endParaRPr lang="ru-RU" altLang="ru-RU" b="1" u="sng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defRPr/>
            </a:pPr>
            <a:r>
              <a:rPr lang="ru-RU" altLang="ru-RU" b="1" dirty="0">
                <a:solidFill>
                  <a:srgbClr val="660066"/>
                </a:solidFill>
              </a:rPr>
              <a:t>Безвозмездные </a:t>
            </a:r>
          </a:p>
          <a:p>
            <a:pPr algn="ctr">
              <a:buClrTx/>
              <a:buFontTx/>
              <a:buNone/>
              <a:defRPr/>
            </a:pPr>
            <a:r>
              <a:rPr lang="ru-RU" altLang="ru-RU" dirty="0">
                <a:solidFill>
                  <a:srgbClr val="660066"/>
                </a:solidFill>
              </a:rPr>
              <a:t>поступления 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87675" y="3230563"/>
            <a:ext cx="2089150" cy="673100"/>
          </a:xfrm>
          <a:prstGeom prst="roundRect">
            <a:avLst/>
          </a:prstGeom>
          <a:solidFill>
            <a:srgbClr val="C7F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rgbClr val="660066"/>
                </a:solidFill>
              </a:rPr>
              <a:t>Неналоговые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11863" y="3221038"/>
            <a:ext cx="2752725" cy="652462"/>
          </a:xfrm>
          <a:prstGeom prst="roundRect">
            <a:avLst/>
          </a:prstGeom>
          <a:solidFill>
            <a:srgbClr val="C7F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rgbClr val="660066"/>
                </a:solidFill>
              </a:rPr>
              <a:t>Налоговые</a:t>
            </a:r>
            <a:r>
              <a:rPr lang="ru-RU" altLang="ru-RU" b="1" dirty="0">
                <a:solidFill>
                  <a:srgbClr val="000000"/>
                </a:solidFill>
              </a:rPr>
              <a:t> </a:t>
            </a:r>
          </a:p>
          <a:p>
            <a:pPr algn="ctr">
              <a:defRPr/>
            </a:pP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032250" y="2571750"/>
            <a:ext cx="0" cy="61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325563" y="2568575"/>
            <a:ext cx="1851025" cy="617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292725" y="2571750"/>
            <a:ext cx="1978025" cy="614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468313" y="620713"/>
            <a:ext cx="82248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b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</a:br>
            <a:b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</a:br>
            <a:b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</a:br>
            <a:b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</a:br>
            <a:endParaRPr lang="ru-RU" altLang="ru-RU" sz="1600" dirty="0">
              <a:solidFill>
                <a:srgbClr val="0D0D0D"/>
              </a:solidFill>
              <a:latin typeface="Candara" pitchFamily="32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b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</a:b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Рост доходов муниципального образования Красносельское обеспечивается за счет: </a:t>
            </a:r>
            <a:b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br>
              <a:rPr lang="ru-RU" altLang="ru-RU" sz="16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br>
              <a:rPr lang="ru-RU" altLang="ru-RU" sz="16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br>
              <a:rPr lang="ru-RU" altLang="ru-RU" sz="1600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altLang="ru-RU" sz="1600" dirty="0">
              <a:solidFill>
                <a:srgbClr val="0D0D0D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323850" y="1894854"/>
            <a:ext cx="7951788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39725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1. Расширения налогооблагаемой базы за счет стимулирования экономического развития организаций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2. Введения новых предприятий и производственных мощностей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3. Роста денежных доходов населения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4. Легализации заработной платы работников и выведения из тени доходов физических лиц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5. Развития малого и среднего бизнеса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6. Муниципальной поддержки инвестиционной деятельности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18555</TotalTime>
  <Words>6612</Words>
  <Application>Microsoft Office PowerPoint</Application>
  <PresentationFormat>Экран (4:3)</PresentationFormat>
  <Paragraphs>818</Paragraphs>
  <Slides>61</Slides>
  <Notes>58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61</vt:i4>
      </vt:variant>
    </vt:vector>
  </HeadingPairs>
  <TitlesOfParts>
    <vt:vector size="76" baseType="lpstr">
      <vt:lpstr>Arial</vt:lpstr>
      <vt:lpstr>Arial Unicode MS</vt:lpstr>
      <vt:lpstr>Calibri</vt:lpstr>
      <vt:lpstr>Candara</vt:lpstr>
      <vt:lpstr>Georgia</vt:lpstr>
      <vt:lpstr>Symbol</vt:lpstr>
      <vt:lpstr>Tahoma</vt:lpstr>
      <vt:lpstr>Times New Roman</vt:lpstr>
      <vt:lpstr>Trebuchet MS</vt:lpstr>
      <vt:lpstr>Воздушный поток</vt:lpstr>
      <vt:lpstr>1_Воздушный поток</vt:lpstr>
      <vt:lpstr>2_Воздушный поток</vt:lpstr>
      <vt:lpstr>5_Воздушный поток</vt:lpstr>
      <vt:lpstr>6_Воздушный поток</vt:lpstr>
      <vt:lpstr>8_Воздушный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«Бюджет для граждан»</dc:title>
  <dc:creator>Bydjet-01</dc:creator>
  <cp:lastModifiedBy>Бухгалтер</cp:lastModifiedBy>
  <cp:revision>1091</cp:revision>
  <cp:lastPrinted>2019-11-26T11:15:32Z</cp:lastPrinted>
  <dcterms:created xsi:type="dcterms:W3CDTF">2016-10-19T08:58:54Z</dcterms:created>
  <dcterms:modified xsi:type="dcterms:W3CDTF">2021-02-18T05:16:52Z</dcterms:modified>
</cp:coreProperties>
</file>