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2" r:id="rId1"/>
    <p:sldMasterId id="2147483824" r:id="rId2"/>
    <p:sldMasterId id="2147483836" r:id="rId3"/>
    <p:sldMasterId id="2147483872" r:id="rId4"/>
    <p:sldMasterId id="2147483884" r:id="rId5"/>
    <p:sldMasterId id="2147483908" r:id="rId6"/>
  </p:sldMasterIdLst>
  <p:notesMasterIdLst>
    <p:notesMasterId r:id="rId67"/>
  </p:notesMasterIdLst>
  <p:sldIdLst>
    <p:sldId id="256" r:id="rId7"/>
    <p:sldId id="257" r:id="rId8"/>
    <p:sldId id="258" r:id="rId9"/>
    <p:sldId id="259" r:id="rId10"/>
    <p:sldId id="260" r:id="rId11"/>
    <p:sldId id="261" r:id="rId12"/>
    <p:sldId id="262" r:id="rId13"/>
    <p:sldId id="264" r:id="rId14"/>
    <p:sldId id="265" r:id="rId15"/>
    <p:sldId id="266" r:id="rId16"/>
    <p:sldId id="267" r:id="rId17"/>
    <p:sldId id="268" r:id="rId18"/>
    <p:sldId id="269" r:id="rId19"/>
    <p:sldId id="270" r:id="rId20"/>
    <p:sldId id="272" r:id="rId21"/>
    <p:sldId id="275" r:id="rId22"/>
    <p:sldId id="383" r:id="rId23"/>
    <p:sldId id="384" r:id="rId24"/>
    <p:sldId id="391" r:id="rId25"/>
    <p:sldId id="392" r:id="rId26"/>
    <p:sldId id="387" r:id="rId27"/>
    <p:sldId id="388" r:id="rId28"/>
    <p:sldId id="390" r:id="rId29"/>
    <p:sldId id="382" r:id="rId30"/>
    <p:sldId id="366" r:id="rId31"/>
    <p:sldId id="367" r:id="rId32"/>
    <p:sldId id="394" r:id="rId33"/>
    <p:sldId id="289" r:id="rId34"/>
    <p:sldId id="290" r:id="rId35"/>
    <p:sldId id="291" r:id="rId36"/>
    <p:sldId id="352" r:id="rId37"/>
    <p:sldId id="353" r:id="rId38"/>
    <p:sldId id="354" r:id="rId39"/>
    <p:sldId id="297" r:id="rId40"/>
    <p:sldId id="301" r:id="rId41"/>
    <p:sldId id="295" r:id="rId42"/>
    <p:sldId id="355" r:id="rId43"/>
    <p:sldId id="302" r:id="rId44"/>
    <p:sldId id="303" r:id="rId45"/>
    <p:sldId id="404" r:id="rId46"/>
    <p:sldId id="304" r:id="rId47"/>
    <p:sldId id="395" r:id="rId48"/>
    <p:sldId id="306" r:id="rId49"/>
    <p:sldId id="396" r:id="rId50"/>
    <p:sldId id="310" r:id="rId51"/>
    <p:sldId id="308" r:id="rId52"/>
    <p:sldId id="309" r:id="rId53"/>
    <p:sldId id="397" r:id="rId54"/>
    <p:sldId id="398" r:id="rId55"/>
    <p:sldId id="399" r:id="rId56"/>
    <p:sldId id="400" r:id="rId57"/>
    <p:sldId id="401" r:id="rId58"/>
    <p:sldId id="402" r:id="rId59"/>
    <p:sldId id="324" r:id="rId60"/>
    <p:sldId id="325" r:id="rId61"/>
    <p:sldId id="330" r:id="rId62"/>
    <p:sldId id="331" r:id="rId63"/>
    <p:sldId id="332" r:id="rId64"/>
    <p:sldId id="403" r:id="rId65"/>
    <p:sldId id="334" r:id="rId66"/>
  </p:sldIdLst>
  <p:sldSz cx="9144000" cy="6858000" type="screen4x3"/>
  <p:notesSz cx="6781800" cy="9925050"/>
  <p:defaultTextStyle>
    <a:defPPr>
      <a:defRPr lang="en-GB"/>
    </a:defPPr>
    <a:lvl1pPr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1pPr>
    <a:lvl2pPr marL="742950" indent="-28575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2pPr>
    <a:lvl3pPr marL="11430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3pPr>
    <a:lvl4pPr marL="16002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4pPr>
    <a:lvl5pPr marL="2057400" indent="-228600" algn="l" defTabSz="449263" rtl="0" fontAlgn="base">
      <a:spcBef>
        <a:spcPct val="0"/>
      </a:spcBef>
      <a:spcAft>
        <a:spcPct val="0"/>
      </a:spcAft>
      <a:buClr>
        <a:srgbClr val="000000"/>
      </a:buClr>
      <a:buSzPct val="100000"/>
      <a:buFont typeface="Times New Roman" pitchFamily="16" charset="0"/>
      <a:defRPr sz="2000" kern="1200">
        <a:solidFill>
          <a:schemeClr val="bg1"/>
        </a:solidFill>
        <a:latin typeface="Tahoma" pitchFamily="32" charset="0"/>
        <a:ea typeface="+mn-ea"/>
        <a:cs typeface="Arial Unicode MS" pitchFamily="32" charset="0"/>
      </a:defRPr>
    </a:lvl5pPr>
    <a:lvl6pPr marL="2286000" algn="l" defTabSz="914400" rtl="0" eaLnBrk="1" latinLnBrk="0" hangingPunct="1">
      <a:defRPr sz="2000" kern="1200">
        <a:solidFill>
          <a:schemeClr val="bg1"/>
        </a:solidFill>
        <a:latin typeface="Tahoma" pitchFamily="32" charset="0"/>
        <a:ea typeface="+mn-ea"/>
        <a:cs typeface="Arial Unicode MS" pitchFamily="32" charset="0"/>
      </a:defRPr>
    </a:lvl6pPr>
    <a:lvl7pPr marL="2743200" algn="l" defTabSz="914400" rtl="0" eaLnBrk="1" latinLnBrk="0" hangingPunct="1">
      <a:defRPr sz="2000" kern="1200">
        <a:solidFill>
          <a:schemeClr val="bg1"/>
        </a:solidFill>
        <a:latin typeface="Tahoma" pitchFamily="32" charset="0"/>
        <a:ea typeface="+mn-ea"/>
        <a:cs typeface="Arial Unicode MS" pitchFamily="32" charset="0"/>
      </a:defRPr>
    </a:lvl7pPr>
    <a:lvl8pPr marL="3200400" algn="l" defTabSz="914400" rtl="0" eaLnBrk="1" latinLnBrk="0" hangingPunct="1">
      <a:defRPr sz="2000" kern="1200">
        <a:solidFill>
          <a:schemeClr val="bg1"/>
        </a:solidFill>
        <a:latin typeface="Tahoma" pitchFamily="32" charset="0"/>
        <a:ea typeface="+mn-ea"/>
        <a:cs typeface="Arial Unicode MS" pitchFamily="32" charset="0"/>
      </a:defRPr>
    </a:lvl8pPr>
    <a:lvl9pPr marL="3657600" algn="l" defTabSz="914400" rtl="0" eaLnBrk="1" latinLnBrk="0" hangingPunct="1">
      <a:defRPr sz="2000" kern="1200">
        <a:solidFill>
          <a:schemeClr val="bg1"/>
        </a:solidFill>
        <a:latin typeface="Tahoma" pitchFamily="32" charset="0"/>
        <a:ea typeface="+mn-ea"/>
        <a:cs typeface="Arial Unicode MS" pitchFamily="3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E986"/>
    <a:srgbClr val="CCECFF"/>
    <a:srgbClr val="FFCC66"/>
    <a:srgbClr val="F0F67E"/>
    <a:srgbClr val="5D2466"/>
    <a:srgbClr val="C5F28E"/>
    <a:srgbClr val="FFCCFF"/>
    <a:srgbClr val="FBF1A5"/>
    <a:srgbClr val="FCB2D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2444" autoAdjust="0"/>
  </p:normalViewPr>
  <p:slideViewPr>
    <p:cSldViewPr>
      <p:cViewPr varScale="1">
        <p:scale>
          <a:sx n="80" d="100"/>
          <a:sy n="80" d="100"/>
        </p:scale>
        <p:origin x="1608"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2" d="100"/>
          <a:sy n="62" d="100"/>
        </p:scale>
        <p:origin x="-3293"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b="1" dirty="0"/>
              <a:t>Название диаграммы</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986038588305001E-2"/>
          <c:y val="0.11826722969567312"/>
          <c:w val="0.89699374361454387"/>
          <c:h val="0.72624088531457565"/>
        </c:manualLayout>
      </c:layout>
      <c:bar3DChart>
        <c:barDir val="col"/>
        <c:grouping val="clustered"/>
        <c:varyColors val="0"/>
        <c:ser>
          <c:idx val="0"/>
          <c:order val="0"/>
          <c:tx>
            <c:strRef>
              <c:f>Лист1!$B$1</c:f>
              <c:strCache>
                <c:ptCount val="1"/>
                <c:pt idx="0">
                  <c:v>Доходы</c:v>
                </c:pt>
              </c:strCache>
            </c:strRef>
          </c:tx>
          <c:spPr>
            <a:solidFill>
              <a:schemeClr val="accent2"/>
            </a:solidFill>
            <a:ln>
              <a:noFill/>
            </a:ln>
            <a:effectLst/>
            <a:sp3d/>
          </c:spPr>
          <c:invertIfNegative val="0"/>
          <c:dLbls>
            <c:dLbl>
              <c:idx val="0"/>
              <c:layout>
                <c:manualLayout>
                  <c:x val="5.7060653391453234E-2"/>
                  <c:y val="-6.8280334681168051E-2"/>
                </c:manualLayout>
              </c:layout>
              <c:tx>
                <c:rich>
                  <a:bodyPr/>
                  <a:lstStyle/>
                  <a:p>
                    <a:r>
                      <a:rPr lang="en-US" dirty="0"/>
                      <a:t>36896,6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12-4AD2-8689-0D3EB124215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Категория 1</c:v>
                </c:pt>
              </c:strCache>
            </c:strRef>
          </c:cat>
          <c:val>
            <c:numRef>
              <c:f>Лист1!$B$2</c:f>
              <c:numCache>
                <c:formatCode>General</c:formatCode>
                <c:ptCount val="1"/>
                <c:pt idx="0">
                  <c:v>35753.4</c:v>
                </c:pt>
              </c:numCache>
            </c:numRef>
          </c:val>
          <c:extLst>
            <c:ext xmlns:c16="http://schemas.microsoft.com/office/drawing/2014/chart" uri="{C3380CC4-5D6E-409C-BE32-E72D297353CC}">
              <c16:uniqueId val="{00000000-5912-4AD2-8689-0D3EB1242152}"/>
            </c:ext>
          </c:extLst>
        </c:ser>
        <c:ser>
          <c:idx val="1"/>
          <c:order val="1"/>
          <c:tx>
            <c:strRef>
              <c:f>Лист1!$C$1</c:f>
              <c:strCache>
                <c:ptCount val="1"/>
                <c:pt idx="0">
                  <c:v>Расходы</c:v>
                </c:pt>
              </c:strCache>
            </c:strRef>
          </c:tx>
          <c:spPr>
            <a:solidFill>
              <a:schemeClr val="accent4"/>
            </a:solidFill>
            <a:ln>
              <a:noFill/>
            </a:ln>
            <a:effectLst/>
            <a:sp3d/>
          </c:spPr>
          <c:invertIfNegative val="0"/>
          <c:dLbls>
            <c:dLbl>
              <c:idx val="0"/>
              <c:layout>
                <c:manualLayout>
                  <c:x val="5.0144210556125696E-2"/>
                  <c:y val="-6.8280334681168051E-2"/>
                </c:manualLayout>
              </c:layout>
              <c:tx>
                <c:rich>
                  <a:bodyPr/>
                  <a:lstStyle/>
                  <a:p>
                    <a:r>
                      <a:rPr lang="en-US" dirty="0"/>
                      <a:t>36896,6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12-4AD2-8689-0D3EB124215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Категория 1</c:v>
                </c:pt>
              </c:strCache>
            </c:strRef>
          </c:cat>
          <c:val>
            <c:numRef>
              <c:f>Лист1!$C$2</c:f>
              <c:numCache>
                <c:formatCode>General</c:formatCode>
                <c:ptCount val="1"/>
                <c:pt idx="0">
                  <c:v>35753.4</c:v>
                </c:pt>
              </c:numCache>
            </c:numRef>
          </c:val>
          <c:extLst>
            <c:ext xmlns:c16="http://schemas.microsoft.com/office/drawing/2014/chart" uri="{C3380CC4-5D6E-409C-BE32-E72D297353CC}">
              <c16:uniqueId val="{00000001-5912-4AD2-8689-0D3EB1242152}"/>
            </c:ext>
          </c:extLst>
        </c:ser>
        <c:dLbls>
          <c:showLegendKey val="0"/>
          <c:showVal val="0"/>
          <c:showCatName val="0"/>
          <c:showSerName val="0"/>
          <c:showPercent val="0"/>
          <c:showBubbleSize val="0"/>
        </c:dLbls>
        <c:gapWidth val="150"/>
        <c:shape val="box"/>
        <c:axId val="255450895"/>
        <c:axId val="492376319"/>
        <c:axId val="0"/>
      </c:bar3DChart>
      <c:catAx>
        <c:axId val="255450895"/>
        <c:scaling>
          <c:orientation val="minMax"/>
        </c:scaling>
        <c:delete val="1"/>
        <c:axPos val="b"/>
        <c:numFmt formatCode="General" sourceLinked="1"/>
        <c:majorTickMark val="none"/>
        <c:minorTickMark val="none"/>
        <c:tickLblPos val="nextTo"/>
        <c:crossAx val="492376319"/>
        <c:crosses val="autoZero"/>
        <c:auto val="1"/>
        <c:lblAlgn val="ctr"/>
        <c:lblOffset val="100"/>
        <c:noMultiLvlLbl val="0"/>
      </c:catAx>
      <c:valAx>
        <c:axId val="492376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55450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4352376940936123E-2"/>
          <c:y val="0.20540028072761563"/>
          <c:w val="0.53066107898020509"/>
          <c:h val="0.72796196764045185"/>
        </c:manualLayout>
      </c:layout>
      <c:pie3DChart>
        <c:varyColors val="1"/>
        <c:ser>
          <c:idx val="0"/>
          <c:order val="0"/>
          <c:tx>
            <c:strRef>
              <c:f>Лист1!$B$1</c:f>
              <c:strCache>
                <c:ptCount val="1"/>
                <c:pt idx="0">
                  <c:v>Продажи</c:v>
                </c:pt>
              </c:strCache>
            </c:strRef>
          </c:tx>
          <c:spPr>
            <a:ln>
              <a:solidFill>
                <a:schemeClr val="bg2">
                  <a:lumMod val="50000"/>
                </a:schemeClr>
              </a:solidFill>
            </a:ln>
          </c:spPr>
          <c:dPt>
            <c:idx val="0"/>
            <c:bubble3D val="0"/>
            <c:explosion val="1"/>
            <c:spPr>
              <a:solidFill>
                <a:srgbClr val="99FF99"/>
              </a:solidFill>
              <a:ln>
                <a:solidFill>
                  <a:schemeClr val="accent4">
                    <a:lumMod val="40000"/>
                    <a:lumOff val="60000"/>
                  </a:schemeClr>
                </a:solidFill>
              </a:ln>
            </c:spPr>
            <c:extLst>
              <c:ext xmlns:c16="http://schemas.microsoft.com/office/drawing/2014/chart" uri="{C3380CC4-5D6E-409C-BE32-E72D297353CC}">
                <c16:uniqueId val="{00000001-6CC9-4B33-A782-0B6D09837AB8}"/>
              </c:ext>
            </c:extLst>
          </c:dPt>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Лист1!$A$2:$A$7</c:f>
              <c:strCache>
                <c:ptCount val="6"/>
                <c:pt idx="0">
                  <c:v>Налог на доходы физических лиц (1671 тыс.рублей)</c:v>
                </c:pt>
                <c:pt idx="1">
                  <c:v>Налог на имущество физических лиц (1176 тыс.рублей)</c:v>
                </c:pt>
                <c:pt idx="2">
                  <c:v>Земельный налог с организаций (6644 тыс.рублей)</c:v>
                </c:pt>
                <c:pt idx="3">
                  <c:v>Земельный налог с физических лиц (6987 тыс.рублей)</c:v>
                </c:pt>
                <c:pt idx="4">
                  <c:v>Государственная пошлина (4 тыс рублей)</c:v>
                </c:pt>
                <c:pt idx="5">
                  <c:v>Единый сельскохозяйственный налог (845 тыс. рублей)</c:v>
                </c:pt>
              </c:strCache>
            </c:strRef>
          </c:cat>
          <c:val>
            <c:numRef>
              <c:f>Лист1!$B$2:$B$7</c:f>
              <c:numCache>
                <c:formatCode>General</c:formatCode>
                <c:ptCount val="6"/>
                <c:pt idx="0">
                  <c:v>1671</c:v>
                </c:pt>
                <c:pt idx="1">
                  <c:v>1176</c:v>
                </c:pt>
                <c:pt idx="2">
                  <c:v>6644</c:v>
                </c:pt>
                <c:pt idx="3">
                  <c:v>6987</c:v>
                </c:pt>
                <c:pt idx="4">
                  <c:v>4</c:v>
                </c:pt>
                <c:pt idx="5">
                  <c:v>845</c:v>
                </c:pt>
              </c:numCache>
            </c:numRef>
          </c:val>
          <c:extLst>
            <c:ext xmlns:c16="http://schemas.microsoft.com/office/drawing/2014/chart" uri="{C3380CC4-5D6E-409C-BE32-E72D297353CC}">
              <c16:uniqueId val="{00000002-6CC9-4B33-A782-0B6D09837AB8}"/>
            </c:ext>
          </c:extLst>
        </c:ser>
        <c:dLbls>
          <c:dLblPos val="bestFit"/>
          <c:showLegendKey val="0"/>
          <c:showVal val="1"/>
          <c:showCatName val="0"/>
          <c:showSerName val="0"/>
          <c:showPercent val="0"/>
          <c:showBubbleSize val="0"/>
          <c:showLeaderLines val="1"/>
        </c:dLbls>
      </c:pie3DChart>
    </c:plotArea>
    <c:legend>
      <c:legendPos val="r"/>
      <c:overlay val="0"/>
    </c:legend>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6167185127578421E-2"/>
          <c:y val="0.15435516542876437"/>
          <c:w val="0.59542354090286231"/>
          <c:h val="0.8191481613546876"/>
        </c:manualLayout>
      </c:layout>
      <c:pie3DChart>
        <c:varyColors val="1"/>
        <c:ser>
          <c:idx val="0"/>
          <c:order val="0"/>
          <c:tx>
            <c:strRef>
              <c:f>Лист1!$B$1</c:f>
              <c:strCache>
                <c:ptCount val="1"/>
                <c:pt idx="0">
                  <c:v>Продажи</c:v>
                </c:pt>
              </c:strCache>
            </c:strRef>
          </c:tx>
          <c:explosion val="2"/>
          <c:dPt>
            <c:idx val="0"/>
            <c:bubble3D val="0"/>
            <c:spPr>
              <a:solidFill>
                <a:schemeClr val="accent4">
                  <a:lumMod val="60000"/>
                  <a:lumOff val="40000"/>
                </a:schemeClr>
              </a:solidFill>
            </c:spPr>
            <c:extLst>
              <c:ext xmlns:c16="http://schemas.microsoft.com/office/drawing/2014/chart" uri="{C3380CC4-5D6E-409C-BE32-E72D297353CC}">
                <c16:uniqueId val="{00000001-595A-4D4A-A7F1-BC4DFC16BFA7}"/>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Доходы от использования имущества, находящегося в государственной и муниципальной собственности (2300 тыс.руб.)</c:v>
                </c:pt>
                <c:pt idx="1">
                  <c:v>Доходы, получаемые в виде арендной платы за землю (916 тыс.руб.)</c:v>
                </c:pt>
                <c:pt idx="2">
                  <c:v>Штрафы, санкции, возмещение ущерба (20 тыс.руб.)</c:v>
                </c:pt>
                <c:pt idx="3">
                  <c:v>Доходы от компенсации затрат государства (9 тыс.руб.)</c:v>
                </c:pt>
                <c:pt idx="4">
                  <c:v>Доходы за предоставление права на размещение и эксплуатацию нестационарного торгового объекта (387 тыс.руб.)</c:v>
                </c:pt>
              </c:strCache>
            </c:strRef>
          </c:cat>
          <c:val>
            <c:numRef>
              <c:f>Лист1!$B$2:$B$6</c:f>
              <c:numCache>
                <c:formatCode>General</c:formatCode>
                <c:ptCount val="5"/>
                <c:pt idx="0">
                  <c:v>2300</c:v>
                </c:pt>
                <c:pt idx="1">
                  <c:v>916</c:v>
                </c:pt>
                <c:pt idx="2">
                  <c:v>20</c:v>
                </c:pt>
                <c:pt idx="3">
                  <c:v>9</c:v>
                </c:pt>
                <c:pt idx="4">
                  <c:v>387</c:v>
                </c:pt>
              </c:numCache>
            </c:numRef>
          </c:val>
          <c:extLst>
            <c:ext xmlns:c16="http://schemas.microsoft.com/office/drawing/2014/chart" uri="{C3380CC4-5D6E-409C-BE32-E72D297353CC}">
              <c16:uniqueId val="{00000002-595A-4D4A-A7F1-BC4DFC16BFA7}"/>
            </c:ext>
          </c:extLst>
        </c:ser>
        <c:dLbls>
          <c:showLegendKey val="0"/>
          <c:showVal val="0"/>
          <c:showCatName val="0"/>
          <c:showSerName val="0"/>
          <c:showPercent val="0"/>
          <c:showBubbleSize val="0"/>
          <c:showLeaderLines val="1"/>
        </c:dLbls>
      </c:pie3DChart>
    </c:plotArea>
    <c:legend>
      <c:legendPos val="r"/>
      <c:layout>
        <c:manualLayout>
          <c:xMode val="edge"/>
          <c:yMode val="edge"/>
          <c:x val="0.61599995833796251"/>
          <c:y val="2.4087884742316538E-3"/>
          <c:w val="0.3751815770469949"/>
          <c:h val="0.97109453830921999"/>
        </c:manualLayout>
      </c:layout>
      <c:overlay val="0"/>
      <c:txPr>
        <a:bodyPr/>
        <a:lstStyle/>
        <a:p>
          <a:pPr>
            <a:defRPr sz="140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42016543616366E-2"/>
          <c:y val="9.7826767247982283E-2"/>
          <c:w val="0.67142287220611874"/>
          <c:h val="0.81948651393232141"/>
        </c:manualLayout>
      </c:layout>
      <c:doughnutChart>
        <c:varyColors val="1"/>
        <c:ser>
          <c:idx val="0"/>
          <c:order val="0"/>
          <c:tx>
            <c:strRef>
              <c:f>Лист1!$B$1</c:f>
              <c:strCache>
                <c:ptCount val="1"/>
                <c:pt idx="0">
                  <c:v>Столбец1</c:v>
                </c:pt>
              </c:strCache>
            </c:strRef>
          </c:tx>
          <c:dLbls>
            <c:dLbl>
              <c:idx val="0"/>
              <c:layout>
                <c:manualLayout>
                  <c:x val="-1.60335720273504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C7-4273-B0A8-F46B5D2A3FD3}"/>
                </c:ext>
              </c:extLst>
            </c:dLbl>
            <c:dLbl>
              <c:idx val="1"/>
              <c:layout>
                <c:manualLayout>
                  <c:x val="-2.5653715243760793E-2"/>
                  <c:y val="4.0373462475429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C7-4273-B0A8-F46B5D2A3FD3}"/>
                </c:ext>
              </c:extLst>
            </c:dLbl>
            <c:dLbl>
              <c:idx val="3"/>
              <c:layout>
                <c:manualLayout>
                  <c:x val="0"/>
                  <c:y val="-5.8036852308430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C7-4273-B0A8-F46B5D2A3FD3}"/>
                </c:ext>
              </c:extLst>
            </c:dLbl>
            <c:spPr>
              <a:noFill/>
              <a:ln>
                <a:noFill/>
              </a:ln>
              <a:effectLst/>
            </c:spPr>
            <c:txPr>
              <a:bodyPr rot="0" vert="horz" wrap="square" lIns="38100" tIns="19050" rIns="38100" bIns="19050" anchor="ctr">
                <a:spAutoFit/>
              </a:bodyPr>
              <a:lstStyle/>
              <a:p>
                <a:pPr>
                  <a:defRPr sz="1600"/>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Дотации</c:v>
                </c:pt>
                <c:pt idx="1">
                  <c:v>Субвенции</c:v>
                </c:pt>
                <c:pt idx="2">
                  <c:v>Субсидии</c:v>
                </c:pt>
                <c:pt idx="3">
                  <c:v>Иные МБТ</c:v>
                </c:pt>
              </c:strCache>
            </c:strRef>
          </c:cat>
          <c:val>
            <c:numRef>
              <c:f>Лист1!$B$2:$B$5</c:f>
              <c:numCache>
                <c:formatCode>General</c:formatCode>
                <c:ptCount val="4"/>
                <c:pt idx="0">
                  <c:v>9701</c:v>
                </c:pt>
                <c:pt idx="1">
                  <c:v>459.8</c:v>
                </c:pt>
                <c:pt idx="2">
                  <c:v>5476.8</c:v>
                </c:pt>
                <c:pt idx="3">
                  <c:v>300</c:v>
                </c:pt>
              </c:numCache>
            </c:numRef>
          </c:val>
          <c:extLst>
            <c:ext xmlns:c16="http://schemas.microsoft.com/office/drawing/2014/chart" uri="{C3380CC4-5D6E-409C-BE32-E72D297353CC}">
              <c16:uniqueId val="{00000000-F65F-486B-BA74-CEE1BB5374BB}"/>
            </c:ext>
          </c:extLst>
        </c:ser>
        <c:dLbls>
          <c:showLegendKey val="0"/>
          <c:showVal val="0"/>
          <c:showCatName val="0"/>
          <c:showSerName val="0"/>
          <c:showPercent val="0"/>
          <c:showBubbleSize val="0"/>
          <c:showLeaderLines val="1"/>
        </c:dLbls>
        <c:firstSliceAng val="0"/>
        <c:holeSize val="50"/>
      </c:doughnutChart>
    </c:plotArea>
    <c:legend>
      <c:legendPos val="r"/>
      <c:overlay val="0"/>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3.011183039282898E-2"/>
          <c:y val="0.10634331970838623"/>
          <c:w val="0.52190294122694569"/>
          <c:h val="0.78952884641048571"/>
        </c:manualLayout>
      </c:layout>
      <c:pie3DChart>
        <c:varyColors val="1"/>
        <c:ser>
          <c:idx val="0"/>
          <c:order val="0"/>
          <c:tx>
            <c:strRef>
              <c:f>Лист1!$B$1</c:f>
              <c:strCache>
                <c:ptCount val="1"/>
                <c:pt idx="0">
                  <c:v>Продажи</c:v>
                </c:pt>
              </c:strCache>
            </c:strRef>
          </c:tx>
          <c:explosion val="25"/>
          <c:dPt>
            <c:idx val="6"/>
            <c:bubble3D val="0"/>
            <c:spPr>
              <a:solidFill>
                <a:srgbClr val="99FFCC"/>
              </a:solidFill>
            </c:spPr>
            <c:extLst>
              <c:ext xmlns:c16="http://schemas.microsoft.com/office/drawing/2014/chart" uri="{C3380CC4-5D6E-409C-BE32-E72D297353CC}">
                <c16:uniqueId val="{00000001-3BD4-42E0-95E0-AE62D7A1B6ED}"/>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Лист1!$A$2:$A$11</c:f>
              <c:strCache>
                <c:ptCount val="10"/>
                <c:pt idx="0">
                  <c:v>Культура, кинематография (12894,1 тыс.руб.)</c:v>
                </c:pt>
                <c:pt idx="1">
                  <c:v>Общегосударственные расходы (12190,3 тыс.руб.)</c:v>
                </c:pt>
                <c:pt idx="2">
                  <c:v>Социальная политика (31,2 тыс.руб.)</c:v>
                </c:pt>
                <c:pt idx="3">
                  <c:v>Жилищно-коммунальное хозяйство (8799,5 тыс.руб.)</c:v>
                </c:pt>
                <c:pt idx="4">
                  <c:v>Национальная безопасность и правоохранительная деятельность (828 тыс.руб.)</c:v>
                </c:pt>
                <c:pt idx="5">
                  <c:v>Охрана окружающей среды (600,0 тыс.руб.)</c:v>
                </c:pt>
                <c:pt idx="6">
                  <c:v>Национальная оборона (239,6 тыс.руб.)</c:v>
                </c:pt>
                <c:pt idx="7">
                  <c:v>Национальная экономика (1053,9 тыс.руб.)</c:v>
                </c:pt>
                <c:pt idx="8">
                  <c:v>Образование (5,0 тыс.руб.)</c:v>
                </c:pt>
                <c:pt idx="9">
                  <c:v>Физическая культура и спорт (255,0 тыс.руб.)</c:v>
                </c:pt>
              </c:strCache>
            </c:strRef>
          </c:cat>
          <c:val>
            <c:numRef>
              <c:f>Лист1!$B$2:$B$11</c:f>
              <c:numCache>
                <c:formatCode>General</c:formatCode>
                <c:ptCount val="10"/>
                <c:pt idx="0">
                  <c:v>12894.1</c:v>
                </c:pt>
                <c:pt idx="1">
                  <c:v>12190.3</c:v>
                </c:pt>
                <c:pt idx="2" formatCode="0.0">
                  <c:v>31.2</c:v>
                </c:pt>
                <c:pt idx="3">
                  <c:v>8799.5</c:v>
                </c:pt>
                <c:pt idx="4">
                  <c:v>828</c:v>
                </c:pt>
                <c:pt idx="5">
                  <c:v>600</c:v>
                </c:pt>
                <c:pt idx="6">
                  <c:v>239.6</c:v>
                </c:pt>
                <c:pt idx="7">
                  <c:v>1053.9000000000001</c:v>
                </c:pt>
                <c:pt idx="8">
                  <c:v>5</c:v>
                </c:pt>
                <c:pt idx="9">
                  <c:v>255</c:v>
                </c:pt>
              </c:numCache>
            </c:numRef>
          </c:val>
          <c:extLst>
            <c:ext xmlns:c16="http://schemas.microsoft.com/office/drawing/2014/chart" uri="{C3380CC4-5D6E-409C-BE32-E72D297353CC}">
              <c16:uniqueId val="{00000002-3BD4-42E0-95E0-AE62D7A1B6ED}"/>
            </c:ext>
          </c:extLst>
        </c:ser>
        <c:dLbls>
          <c:showLegendKey val="0"/>
          <c:showVal val="0"/>
          <c:showCatName val="0"/>
          <c:showSerName val="0"/>
          <c:showPercent val="0"/>
          <c:showBubbleSize val="0"/>
          <c:showLeaderLines val="1"/>
        </c:dLbls>
      </c:pie3DChart>
    </c:plotArea>
    <c:legend>
      <c:legendPos val="r"/>
      <c:layout>
        <c:manualLayout>
          <c:xMode val="edge"/>
          <c:yMode val="edge"/>
          <c:x val="0.54341139150753792"/>
          <c:y val="0"/>
          <c:w val="0.4471600039020055"/>
          <c:h val="1"/>
        </c:manualLayout>
      </c:layout>
      <c:overlay val="0"/>
      <c:txPr>
        <a:bodyPr/>
        <a:lstStyle/>
        <a:p>
          <a:pPr>
            <a:defRPr sz="1350">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0.10615</cdr:x>
      <cdr:y>0.84049</cdr:y>
    </cdr:from>
    <cdr:to>
      <cdr:x>0.3907</cdr:x>
      <cdr:y>1</cdr:y>
    </cdr:to>
    <cdr:sp macro="" textlink="">
      <cdr:nvSpPr>
        <cdr:cNvPr id="2" name="Прямоугольник 1"/>
        <cdr:cNvSpPr/>
      </cdr:nvSpPr>
      <cdr:spPr>
        <a:xfrm xmlns:a="http://schemas.openxmlformats.org/drawingml/2006/main">
          <a:off x="940183" y="4817977"/>
          <a:ext cx="2520280" cy="9144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0.1364</cdr:x>
      <cdr:y>0.83671</cdr:y>
    </cdr:from>
    <cdr:to>
      <cdr:x>0.38031</cdr:x>
      <cdr:y>0.98745</cdr:y>
    </cdr:to>
    <cdr:sp macro="" textlink="">
      <cdr:nvSpPr>
        <cdr:cNvPr id="3" name="Прямоугольник 2"/>
        <cdr:cNvSpPr/>
      </cdr:nvSpPr>
      <cdr:spPr>
        <a:xfrm xmlns:a="http://schemas.openxmlformats.org/drawingml/2006/main">
          <a:off x="1208121" y="4796324"/>
          <a:ext cx="2160240" cy="86409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800" dirty="0">
              <a:solidFill>
                <a:schemeClr val="tx1"/>
              </a:solidFill>
            </a:rPr>
            <a:t>36896,6 тыс. руб.</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AutoShape 1"/>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w="9360" cap="sq">
                <a:solidFill>
                  <a:srgbClr val="000000"/>
                </a:solidFill>
                <a:miter lim="800000"/>
                <a:headEnd/>
                <a:tailEnd/>
              </a14:hiddenLine>
            </a:ext>
          </a:extLst>
        </p:spPr>
        <p:txBody>
          <a:bodyPr wrap="none" anchor="ctr"/>
          <a:lstStyle/>
          <a:p>
            <a:endParaRPr lang="ru-RU" altLang="ru-RU"/>
          </a:p>
        </p:txBody>
      </p:sp>
      <p:sp>
        <p:nvSpPr>
          <p:cNvPr id="86019" name="AutoShape 2"/>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0" name="AutoShape 3"/>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1" name="AutoShape 4"/>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2" name="AutoShape 5"/>
          <p:cNvSpPr>
            <a:spLocks noChangeArrowheads="1"/>
          </p:cNvSpPr>
          <p:nvPr/>
        </p:nvSpPr>
        <p:spPr bwMode="auto">
          <a:xfrm>
            <a:off x="0" y="0"/>
            <a:ext cx="6781800" cy="992505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3" name="Text Box 6"/>
          <p:cNvSpPr txBox="1">
            <a:spLocks noChangeArrowheads="1"/>
          </p:cNvSpPr>
          <p:nvPr/>
        </p:nvSpPr>
        <p:spPr bwMode="auto">
          <a:xfrm>
            <a:off x="0" y="0"/>
            <a:ext cx="29384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4" name="Text Box 7"/>
          <p:cNvSpPr txBox="1">
            <a:spLocks noChangeArrowheads="1"/>
          </p:cNvSpPr>
          <p:nvPr/>
        </p:nvSpPr>
        <p:spPr bwMode="auto">
          <a:xfrm>
            <a:off x="3841750" y="0"/>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86025" name="Rectangle 8"/>
          <p:cNvSpPr>
            <a:spLocks noGrp="1" noRot="1" noChangeAspect="1" noChangeArrowheads="1"/>
          </p:cNvSpPr>
          <p:nvPr>
            <p:ph type="sldImg"/>
          </p:nvPr>
        </p:nvSpPr>
        <p:spPr bwMode="auto">
          <a:xfrm>
            <a:off x="909638" y="744538"/>
            <a:ext cx="4954587" cy="3714750"/>
          </a:xfrm>
          <a:prstGeom prst="rect">
            <a:avLst/>
          </a:prstGeom>
          <a:noFill/>
          <a:ln w="126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7" name="Rectangle 9"/>
          <p:cNvSpPr>
            <a:spLocks noGrp="1" noChangeArrowheads="1"/>
          </p:cNvSpPr>
          <p:nvPr>
            <p:ph type="body"/>
          </p:nvPr>
        </p:nvSpPr>
        <p:spPr bwMode="auto">
          <a:xfrm>
            <a:off x="677863" y="4714875"/>
            <a:ext cx="5418137" cy="4459288"/>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ru-RU" noProof="0"/>
          </a:p>
        </p:txBody>
      </p:sp>
      <p:sp>
        <p:nvSpPr>
          <p:cNvPr id="86027" name="Text Box 10"/>
          <p:cNvSpPr txBox="1">
            <a:spLocks noChangeArrowheads="1"/>
          </p:cNvSpPr>
          <p:nvPr/>
        </p:nvSpPr>
        <p:spPr bwMode="auto">
          <a:xfrm>
            <a:off x="0" y="942816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2059" name="Rectangle 11"/>
          <p:cNvSpPr>
            <a:spLocks noGrp="1" noChangeArrowheads="1"/>
          </p:cNvSpPr>
          <p:nvPr>
            <p:ph type="sldNum"/>
          </p:nvPr>
        </p:nvSpPr>
        <p:spPr bwMode="auto">
          <a:xfrm>
            <a:off x="3841750" y="9428163"/>
            <a:ext cx="2930525" cy="488950"/>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cs typeface="Tahoma" pitchFamily="32" charset="0"/>
              </a:defRPr>
            </a:lvl1pPr>
          </a:lstStyle>
          <a:p>
            <a:pPr>
              <a:defRPr/>
            </a:pPr>
            <a:fld id="{74B6385C-5652-45B0-831D-0EDB714725DE}" type="slidenum">
              <a:rPr lang="ru-RU"/>
              <a:pPr>
                <a:defRPr/>
              </a:pPr>
              <a:t>‹#›</a:t>
            </a:fld>
            <a:endParaRPr lang="ru-RU"/>
          </a:p>
        </p:txBody>
      </p:sp>
    </p:spTree>
    <p:extLst>
      <p:ext uri="{BB962C8B-B14F-4D97-AF65-F5344CB8AC3E}">
        <p14:creationId xmlns:p14="http://schemas.microsoft.com/office/powerpoint/2010/main" val="311348092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E2FCFB7-67BD-4713-8CA0-85A1CAE2C98E}" type="slidenum">
              <a:rPr lang="ru-RU" altLang="ru-RU" smtClean="0">
                <a:latin typeface="Tahoma" pitchFamily="32" charset="0"/>
              </a:rPr>
              <a:pPr eaLnBrk="1" hangingPunct="1">
                <a:spcBef>
                  <a:spcPct val="0"/>
                </a:spcBef>
              </a:pPr>
              <a:t>1</a:t>
            </a:fld>
            <a:endParaRPr lang="ru-RU" altLang="ru-RU">
              <a:latin typeface="Tahoma" pitchFamily="32" charset="0"/>
            </a:endParaRPr>
          </a:p>
        </p:txBody>
      </p:sp>
      <p:sp>
        <p:nvSpPr>
          <p:cNvPr id="8704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8A25567-C1B7-4D45-B178-575081FDC104}" type="slidenum">
              <a:rPr lang="ru-RU" altLang="ru-RU">
                <a:latin typeface="Tahoma" pitchFamily="32" charset="0"/>
                <a:cs typeface="Tahoma" pitchFamily="32" charset="0"/>
              </a:rPr>
              <a:pPr algn="r" eaLnBrk="1" hangingPunct="1">
                <a:spcBef>
                  <a:spcPct val="0"/>
                </a:spcBef>
                <a:buClrTx/>
                <a:buFontTx/>
                <a:buNone/>
              </a:pPr>
              <a:t>1</a:t>
            </a:fld>
            <a:endParaRPr lang="ru-RU" altLang="ru-RU">
              <a:latin typeface="Tahoma" pitchFamily="32" charset="0"/>
              <a:cs typeface="Tahoma" pitchFamily="32" charset="0"/>
            </a:endParaRPr>
          </a:p>
        </p:txBody>
      </p:sp>
      <p:sp>
        <p:nvSpPr>
          <p:cNvPr id="8704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8704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A6260F7-5193-4586-8406-4C60AA3CA951}" type="slidenum">
              <a:rPr lang="ru-RU" altLang="ru-RU" smtClean="0">
                <a:latin typeface="Tahoma" pitchFamily="32" charset="0"/>
              </a:rPr>
              <a:pPr eaLnBrk="1" hangingPunct="1">
                <a:spcBef>
                  <a:spcPct val="0"/>
                </a:spcBef>
              </a:pPr>
              <a:t>10</a:t>
            </a:fld>
            <a:endParaRPr lang="ru-RU" altLang="ru-RU">
              <a:latin typeface="Tahoma" pitchFamily="32" charset="0"/>
            </a:endParaRPr>
          </a:p>
        </p:txBody>
      </p:sp>
      <p:sp>
        <p:nvSpPr>
          <p:cNvPr id="972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A90D0B8D-E0A6-4B6A-A880-03180C4BB219}" type="slidenum">
              <a:rPr lang="ru-RU" altLang="ru-RU">
                <a:latin typeface="Tahoma" pitchFamily="32" charset="0"/>
                <a:cs typeface="Tahoma" pitchFamily="32" charset="0"/>
              </a:rPr>
              <a:pPr algn="r" eaLnBrk="1" hangingPunct="1">
                <a:spcBef>
                  <a:spcPct val="0"/>
                </a:spcBef>
                <a:buClrTx/>
                <a:buFontTx/>
                <a:buNone/>
              </a:pPr>
              <a:t>10</a:t>
            </a:fld>
            <a:endParaRPr lang="ru-RU" altLang="ru-RU">
              <a:latin typeface="Tahoma" pitchFamily="32" charset="0"/>
              <a:cs typeface="Tahoma" pitchFamily="32" charset="0"/>
            </a:endParaRPr>
          </a:p>
        </p:txBody>
      </p:sp>
      <p:sp>
        <p:nvSpPr>
          <p:cNvPr id="972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72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97286" name="Text Box 4"/>
          <p:cNvSpPr txBox="1">
            <a:spLocks noChangeArrowheads="1"/>
          </p:cNvSpPr>
          <p:nvPr/>
        </p:nvSpPr>
        <p:spPr bwMode="auto">
          <a:xfrm>
            <a:off x="3841750" y="942816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CCF9A12-DED9-44B7-BAF9-ABBD7FA589D9}" type="slidenum">
              <a:rPr lang="ru-RU" altLang="ru-RU">
                <a:latin typeface="Tahoma" pitchFamily="32" charset="0"/>
              </a:rPr>
              <a:pPr algn="r" eaLnBrk="1" hangingPunct="1">
                <a:spcBef>
                  <a:spcPct val="0"/>
                </a:spcBef>
                <a:buClrTx/>
                <a:buFontTx/>
                <a:buNone/>
              </a:pPr>
              <a:t>10</a:t>
            </a:fld>
            <a:endParaRPr lang="ru-RU" altLang="ru-RU">
              <a:latin typeface="Tahoma" pitchFamily="3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BD1986D-4D86-42C6-8E20-7230E833AAE3}" type="slidenum">
              <a:rPr lang="ru-RU" altLang="ru-RU" smtClean="0">
                <a:latin typeface="Tahoma" pitchFamily="32" charset="0"/>
              </a:rPr>
              <a:pPr eaLnBrk="1" hangingPunct="1">
                <a:spcBef>
                  <a:spcPct val="0"/>
                </a:spcBef>
              </a:pPr>
              <a:t>11</a:t>
            </a:fld>
            <a:endParaRPr lang="ru-RU" altLang="ru-RU">
              <a:latin typeface="Tahoma" pitchFamily="32" charset="0"/>
            </a:endParaRPr>
          </a:p>
        </p:txBody>
      </p:sp>
      <p:sp>
        <p:nvSpPr>
          <p:cNvPr id="9830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66C6F2B-0A6C-4566-94C8-FFF4441BD69B}" type="slidenum">
              <a:rPr lang="ru-RU" altLang="ru-RU">
                <a:latin typeface="Tahoma" pitchFamily="32" charset="0"/>
                <a:cs typeface="Tahoma" pitchFamily="32" charset="0"/>
              </a:rPr>
              <a:pPr algn="r" eaLnBrk="1" hangingPunct="1">
                <a:spcBef>
                  <a:spcPct val="0"/>
                </a:spcBef>
                <a:buClrTx/>
                <a:buFontTx/>
                <a:buNone/>
              </a:pPr>
              <a:t>11</a:t>
            </a:fld>
            <a:endParaRPr lang="ru-RU" altLang="ru-RU">
              <a:latin typeface="Tahoma" pitchFamily="32" charset="0"/>
              <a:cs typeface="Tahoma" pitchFamily="32" charset="0"/>
            </a:endParaRPr>
          </a:p>
        </p:txBody>
      </p:sp>
      <p:sp>
        <p:nvSpPr>
          <p:cNvPr id="9830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830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ADC59BA6-C701-45FF-B1A3-9AA3F2E72AB6}" type="slidenum">
              <a:rPr lang="ru-RU" altLang="ru-RU" smtClean="0">
                <a:latin typeface="Tahoma" pitchFamily="32" charset="0"/>
              </a:rPr>
              <a:pPr eaLnBrk="1" hangingPunct="1">
                <a:spcBef>
                  <a:spcPct val="0"/>
                </a:spcBef>
              </a:pPr>
              <a:t>12</a:t>
            </a:fld>
            <a:endParaRPr lang="ru-RU" altLang="ru-RU">
              <a:latin typeface="Tahoma" pitchFamily="32" charset="0"/>
            </a:endParaRPr>
          </a:p>
        </p:txBody>
      </p:sp>
      <p:sp>
        <p:nvSpPr>
          <p:cNvPr id="9933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74B17C4-9C06-4254-885B-8D8AAA4431FA}" type="slidenum">
              <a:rPr lang="ru-RU" altLang="ru-RU">
                <a:latin typeface="Tahoma" pitchFamily="32" charset="0"/>
                <a:cs typeface="Tahoma" pitchFamily="32" charset="0"/>
              </a:rPr>
              <a:pPr algn="r" eaLnBrk="1" hangingPunct="1">
                <a:spcBef>
                  <a:spcPct val="0"/>
                </a:spcBef>
                <a:buClrTx/>
                <a:buFontTx/>
                <a:buNone/>
              </a:pPr>
              <a:t>12</a:t>
            </a:fld>
            <a:endParaRPr lang="ru-RU" altLang="ru-RU">
              <a:latin typeface="Tahoma" pitchFamily="32" charset="0"/>
              <a:cs typeface="Tahoma" pitchFamily="32" charset="0"/>
            </a:endParaRPr>
          </a:p>
        </p:txBody>
      </p:sp>
      <p:sp>
        <p:nvSpPr>
          <p:cNvPr id="9933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933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3DFAF96-B9DB-48BB-BB23-7E036536E19D}" type="slidenum">
              <a:rPr lang="ru-RU" altLang="ru-RU" smtClean="0">
                <a:latin typeface="Tahoma" pitchFamily="32" charset="0"/>
              </a:rPr>
              <a:pPr eaLnBrk="1" hangingPunct="1">
                <a:spcBef>
                  <a:spcPct val="0"/>
                </a:spcBef>
              </a:pPr>
              <a:t>13</a:t>
            </a:fld>
            <a:endParaRPr lang="ru-RU" altLang="ru-RU">
              <a:latin typeface="Tahoma" pitchFamily="32" charset="0"/>
            </a:endParaRPr>
          </a:p>
        </p:txBody>
      </p:sp>
      <p:sp>
        <p:nvSpPr>
          <p:cNvPr id="10035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3808A9C-0554-4FE2-803F-968E77564AD8}" type="slidenum">
              <a:rPr lang="ru-RU" altLang="ru-RU">
                <a:latin typeface="Tahoma" pitchFamily="32" charset="0"/>
                <a:cs typeface="Tahoma" pitchFamily="32" charset="0"/>
              </a:rPr>
              <a:pPr algn="r" eaLnBrk="1" hangingPunct="1">
                <a:spcBef>
                  <a:spcPct val="0"/>
                </a:spcBef>
                <a:buClrTx/>
                <a:buFontTx/>
                <a:buNone/>
              </a:pPr>
              <a:t>13</a:t>
            </a:fld>
            <a:endParaRPr lang="ru-RU" altLang="ru-RU">
              <a:latin typeface="Tahoma" pitchFamily="32" charset="0"/>
              <a:cs typeface="Tahoma" pitchFamily="32" charset="0"/>
            </a:endParaRPr>
          </a:p>
        </p:txBody>
      </p:sp>
      <p:sp>
        <p:nvSpPr>
          <p:cNvPr id="10035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035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C73E08B-8FE0-4441-9605-808B6C694C6E}" type="slidenum">
              <a:rPr lang="ru-RU" altLang="ru-RU" smtClean="0">
                <a:latin typeface="Tahoma" pitchFamily="32" charset="0"/>
              </a:rPr>
              <a:pPr eaLnBrk="1" hangingPunct="1">
                <a:spcBef>
                  <a:spcPct val="0"/>
                </a:spcBef>
              </a:pPr>
              <a:t>14</a:t>
            </a:fld>
            <a:endParaRPr lang="ru-RU" altLang="ru-RU">
              <a:latin typeface="Tahoma" pitchFamily="32" charset="0"/>
            </a:endParaRPr>
          </a:p>
        </p:txBody>
      </p:sp>
      <p:sp>
        <p:nvSpPr>
          <p:cNvPr id="10137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A0C7A0D-A5CE-41C8-B52E-5F3A00D2226F}" type="slidenum">
              <a:rPr lang="ru-RU" altLang="ru-RU">
                <a:latin typeface="Tahoma" pitchFamily="32" charset="0"/>
                <a:cs typeface="Tahoma" pitchFamily="32" charset="0"/>
              </a:rPr>
              <a:pPr algn="r" eaLnBrk="1" hangingPunct="1">
                <a:spcBef>
                  <a:spcPct val="0"/>
                </a:spcBef>
                <a:buClrTx/>
                <a:buFontTx/>
                <a:buNone/>
              </a:pPr>
              <a:t>14</a:t>
            </a:fld>
            <a:endParaRPr lang="ru-RU" altLang="ru-RU">
              <a:latin typeface="Tahoma" pitchFamily="32" charset="0"/>
              <a:cs typeface="Tahoma" pitchFamily="32" charset="0"/>
            </a:endParaRPr>
          </a:p>
        </p:txBody>
      </p:sp>
      <p:sp>
        <p:nvSpPr>
          <p:cNvPr id="10138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138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9C058E4A-8DA4-4766-9864-557AE6E92626}" type="slidenum">
              <a:rPr lang="ru-RU" altLang="ru-RU" smtClean="0">
                <a:latin typeface="Tahoma" pitchFamily="32" charset="0"/>
              </a:rPr>
              <a:pPr eaLnBrk="1" hangingPunct="1">
                <a:spcBef>
                  <a:spcPct val="0"/>
                </a:spcBef>
              </a:pPr>
              <a:t>15</a:t>
            </a:fld>
            <a:endParaRPr lang="ru-RU" altLang="ru-RU">
              <a:latin typeface="Tahoma" pitchFamily="32" charset="0"/>
            </a:endParaRPr>
          </a:p>
        </p:txBody>
      </p:sp>
      <p:sp>
        <p:nvSpPr>
          <p:cNvPr id="1034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0FF329A8-0B7B-4634-A01E-28703D10A539}" type="slidenum">
              <a:rPr lang="ru-RU" altLang="ru-RU">
                <a:latin typeface="Tahoma" pitchFamily="32" charset="0"/>
                <a:cs typeface="Tahoma" pitchFamily="32" charset="0"/>
              </a:rPr>
              <a:pPr algn="r" eaLnBrk="1" hangingPunct="1">
                <a:spcBef>
                  <a:spcPct val="0"/>
                </a:spcBef>
                <a:buClrTx/>
                <a:buFontTx/>
                <a:buNone/>
              </a:pPr>
              <a:t>15</a:t>
            </a:fld>
            <a:endParaRPr lang="ru-RU" altLang="ru-RU">
              <a:latin typeface="Tahoma" pitchFamily="32" charset="0"/>
              <a:cs typeface="Tahoma" pitchFamily="32" charset="0"/>
            </a:endParaRPr>
          </a:p>
        </p:txBody>
      </p:sp>
      <p:sp>
        <p:nvSpPr>
          <p:cNvPr id="1034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34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16</a:t>
            </a:fld>
            <a:endParaRPr lang="ru-RU" altLang="ru-RU">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16</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17</a:t>
            </a:fld>
            <a:endParaRPr lang="ru-RU" altLang="ru-RU">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17</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
        <p:nvSpPr>
          <p:cNvPr id="2" name="Заметки 1"/>
          <p:cNvSpPr>
            <a:spLocks noGrp="1"/>
          </p:cNvSpPr>
          <p:nvPr>
            <p:ph type="body" idx="1"/>
          </p:nvPr>
        </p:nvSpPr>
        <p:spPr/>
        <p:txBody>
          <a:bodyPr/>
          <a:lstStyle/>
          <a:p>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18</a:t>
            </a:fld>
            <a:endParaRPr lang="ru-RU" altLang="ru-RU">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18</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19</a:t>
            </a:fld>
            <a:endParaRPr lang="ru-RU" altLang="ru-RU">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19</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extLst>
      <p:ext uri="{BB962C8B-B14F-4D97-AF65-F5344CB8AC3E}">
        <p14:creationId xmlns:p14="http://schemas.microsoft.com/office/powerpoint/2010/main" val="322376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D317FC9-2DFB-465B-8C7F-56D97358B858}" type="slidenum">
              <a:rPr lang="ru-RU" altLang="ru-RU" smtClean="0">
                <a:latin typeface="Tahoma" pitchFamily="32" charset="0"/>
              </a:rPr>
              <a:pPr eaLnBrk="1" hangingPunct="1">
                <a:spcBef>
                  <a:spcPct val="0"/>
                </a:spcBef>
              </a:pPr>
              <a:t>2</a:t>
            </a:fld>
            <a:endParaRPr lang="ru-RU" altLang="ru-RU">
              <a:latin typeface="Tahoma" pitchFamily="32" charset="0"/>
            </a:endParaRPr>
          </a:p>
        </p:txBody>
      </p:sp>
      <p:sp>
        <p:nvSpPr>
          <p:cNvPr id="8806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26AA8121-7917-45E2-A535-6A1691AF8763}" type="slidenum">
              <a:rPr lang="ru-RU" altLang="ru-RU">
                <a:latin typeface="Tahoma" pitchFamily="32" charset="0"/>
                <a:cs typeface="Tahoma" pitchFamily="32" charset="0"/>
              </a:rPr>
              <a:pPr algn="r" eaLnBrk="1" hangingPunct="1">
                <a:spcBef>
                  <a:spcPct val="0"/>
                </a:spcBef>
                <a:buClrTx/>
                <a:buFontTx/>
                <a:buNone/>
              </a:pPr>
              <a:t>2</a:t>
            </a:fld>
            <a:endParaRPr lang="ru-RU" altLang="ru-RU">
              <a:latin typeface="Tahoma" pitchFamily="32" charset="0"/>
              <a:cs typeface="Tahoma" pitchFamily="32" charset="0"/>
            </a:endParaRPr>
          </a:p>
        </p:txBody>
      </p:sp>
      <p:sp>
        <p:nvSpPr>
          <p:cNvPr id="8806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8806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20</a:t>
            </a:fld>
            <a:endParaRPr lang="ru-RU" altLang="ru-RU">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20</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extLst>
      <p:ext uri="{BB962C8B-B14F-4D97-AF65-F5344CB8AC3E}">
        <p14:creationId xmlns:p14="http://schemas.microsoft.com/office/powerpoint/2010/main" val="4010301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21</a:t>
            </a:fld>
            <a:endParaRPr lang="ru-RU" altLang="ru-RU">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21</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22</a:t>
            </a:fld>
            <a:endParaRPr lang="ru-RU" altLang="ru-RU">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22</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23</a:t>
            </a:fld>
            <a:endParaRPr lang="ru-RU" altLang="ru-RU">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23</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solidFill>
                <a:prstClr val="white"/>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24</a:t>
            </a:fld>
            <a:endParaRPr lang="ru-RU" altLang="ru-RU">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24</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25</a:t>
            </a:fld>
            <a:endParaRPr lang="ru-RU" altLang="ru-RU">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25</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26</a:t>
            </a:fld>
            <a:endParaRPr lang="ru-RU" altLang="ru-RU">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26</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C29DE2CE-23E0-45C6-8BE4-EEEFE0B94879}" type="slidenum">
              <a:rPr lang="ru-RU" altLang="ru-RU" smtClean="0">
                <a:latin typeface="Tahoma" pitchFamily="32" charset="0"/>
              </a:rPr>
              <a:pPr eaLnBrk="1" hangingPunct="1">
                <a:spcBef>
                  <a:spcPct val="0"/>
                </a:spcBef>
              </a:pPr>
              <a:t>27</a:t>
            </a:fld>
            <a:endParaRPr lang="ru-RU" altLang="ru-RU">
              <a:latin typeface="Tahoma" pitchFamily="32" charset="0"/>
            </a:endParaRPr>
          </a:p>
        </p:txBody>
      </p:sp>
      <p:sp>
        <p:nvSpPr>
          <p:cNvPr id="1064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EEDFBF3F-0578-45FB-A770-320AB1778F1F}" type="slidenum">
              <a:rPr lang="ru-RU" altLang="ru-RU">
                <a:latin typeface="Tahoma" pitchFamily="32" charset="0"/>
                <a:cs typeface="Tahoma" pitchFamily="32" charset="0"/>
              </a:rPr>
              <a:pPr algn="r" eaLnBrk="1" hangingPunct="1">
                <a:spcBef>
                  <a:spcPct val="0"/>
                </a:spcBef>
                <a:buClrTx/>
                <a:buFontTx/>
                <a:buNone/>
              </a:pPr>
              <a:t>27</a:t>
            </a:fld>
            <a:endParaRPr lang="ru-RU" altLang="ru-RU">
              <a:latin typeface="Tahoma" pitchFamily="32" charset="0"/>
              <a:cs typeface="Tahoma" pitchFamily="32" charset="0"/>
            </a:endParaRPr>
          </a:p>
        </p:txBody>
      </p:sp>
      <p:sp>
        <p:nvSpPr>
          <p:cNvPr id="1065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065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extLst>
      <p:ext uri="{BB962C8B-B14F-4D97-AF65-F5344CB8AC3E}">
        <p14:creationId xmlns:p14="http://schemas.microsoft.com/office/powerpoint/2010/main" val="696858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AA3573D-C8BA-4BBE-A620-E2BE7F8148D1}" type="slidenum">
              <a:rPr lang="ru-RU" altLang="ru-RU" smtClean="0">
                <a:latin typeface="Tahoma" pitchFamily="32" charset="0"/>
              </a:rPr>
              <a:pPr eaLnBrk="1" hangingPunct="1">
                <a:spcBef>
                  <a:spcPct val="0"/>
                </a:spcBef>
              </a:pPr>
              <a:t>28</a:t>
            </a:fld>
            <a:endParaRPr lang="ru-RU" altLang="ru-RU">
              <a:latin typeface="Tahoma" pitchFamily="32" charset="0"/>
            </a:endParaRPr>
          </a:p>
        </p:txBody>
      </p:sp>
      <p:sp>
        <p:nvSpPr>
          <p:cNvPr id="120835"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20836"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E113A94-5D34-45F7-B4FA-DB830FE990B2}" type="slidenum">
              <a:rPr lang="ru-RU" altLang="ru-RU" smtClean="0">
                <a:latin typeface="Tahoma" pitchFamily="32" charset="0"/>
              </a:rPr>
              <a:pPr eaLnBrk="1" hangingPunct="1">
                <a:spcBef>
                  <a:spcPct val="0"/>
                </a:spcBef>
              </a:pPr>
              <a:t>29</a:t>
            </a:fld>
            <a:endParaRPr lang="ru-RU" altLang="ru-RU">
              <a:latin typeface="Tahoma" pitchFamily="32" charset="0"/>
            </a:endParaRPr>
          </a:p>
        </p:txBody>
      </p:sp>
      <p:sp>
        <p:nvSpPr>
          <p:cNvPr id="12185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19FA2C68-7091-49E2-8C5E-FE280398D953}" type="slidenum">
              <a:rPr lang="ru-RU" altLang="ru-RU">
                <a:latin typeface="Tahoma" pitchFamily="32" charset="0"/>
                <a:cs typeface="Tahoma" pitchFamily="32" charset="0"/>
              </a:rPr>
              <a:pPr algn="r" eaLnBrk="1" hangingPunct="1">
                <a:spcBef>
                  <a:spcPct val="0"/>
                </a:spcBef>
                <a:buClrTx/>
                <a:buFontTx/>
                <a:buNone/>
              </a:pPr>
              <a:t>29</a:t>
            </a:fld>
            <a:endParaRPr lang="ru-RU" altLang="ru-RU">
              <a:latin typeface="Tahoma" pitchFamily="32" charset="0"/>
              <a:cs typeface="Tahoma" pitchFamily="32" charset="0"/>
            </a:endParaRPr>
          </a:p>
        </p:txBody>
      </p:sp>
      <p:sp>
        <p:nvSpPr>
          <p:cNvPr id="12186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186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0AF6EF6-305B-4CC3-A5E5-D7CD8836E7DB}" type="slidenum">
              <a:rPr lang="ru-RU" altLang="ru-RU" smtClean="0">
                <a:latin typeface="Tahoma" pitchFamily="32" charset="0"/>
              </a:rPr>
              <a:pPr eaLnBrk="1" hangingPunct="1">
                <a:spcBef>
                  <a:spcPct val="0"/>
                </a:spcBef>
              </a:pPr>
              <a:t>3</a:t>
            </a:fld>
            <a:endParaRPr lang="ru-RU" altLang="ru-RU">
              <a:latin typeface="Tahoma" pitchFamily="32" charset="0"/>
            </a:endParaRPr>
          </a:p>
        </p:txBody>
      </p:sp>
      <p:sp>
        <p:nvSpPr>
          <p:cNvPr id="8909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49FB5C7C-41C2-4B6A-A8BC-BA78CD1C2FF9}" type="slidenum">
              <a:rPr lang="ru-RU" altLang="ru-RU">
                <a:latin typeface="Tahoma" pitchFamily="32" charset="0"/>
                <a:cs typeface="Tahoma" pitchFamily="32" charset="0"/>
              </a:rPr>
              <a:pPr algn="r" eaLnBrk="1" hangingPunct="1">
                <a:spcBef>
                  <a:spcPct val="0"/>
                </a:spcBef>
                <a:buClrTx/>
                <a:buFontTx/>
                <a:buNone/>
              </a:pPr>
              <a:t>3</a:t>
            </a:fld>
            <a:endParaRPr lang="ru-RU" altLang="ru-RU">
              <a:latin typeface="Tahoma" pitchFamily="32" charset="0"/>
              <a:cs typeface="Tahoma" pitchFamily="32" charset="0"/>
            </a:endParaRPr>
          </a:p>
        </p:txBody>
      </p:sp>
      <p:sp>
        <p:nvSpPr>
          <p:cNvPr id="8909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8909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F19931F-0984-479F-898A-2020B84322C6}" type="slidenum">
              <a:rPr lang="ru-RU" altLang="ru-RU" smtClean="0">
                <a:latin typeface="Tahoma" pitchFamily="32" charset="0"/>
              </a:rPr>
              <a:pPr eaLnBrk="1" hangingPunct="1">
                <a:spcBef>
                  <a:spcPct val="0"/>
                </a:spcBef>
              </a:pPr>
              <a:t>30</a:t>
            </a:fld>
            <a:endParaRPr lang="ru-RU" altLang="ru-RU">
              <a:latin typeface="Tahoma" pitchFamily="32" charset="0"/>
            </a:endParaRPr>
          </a:p>
        </p:txBody>
      </p:sp>
      <p:sp>
        <p:nvSpPr>
          <p:cNvPr id="12288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5F979297-2F7A-42D2-B517-F7F3FF891D33}" type="slidenum">
              <a:rPr lang="ru-RU" altLang="ru-RU">
                <a:latin typeface="Tahoma" pitchFamily="32" charset="0"/>
                <a:cs typeface="Tahoma" pitchFamily="32" charset="0"/>
              </a:rPr>
              <a:pPr algn="r" eaLnBrk="1" hangingPunct="1">
                <a:spcBef>
                  <a:spcPct val="0"/>
                </a:spcBef>
                <a:buClrTx/>
                <a:buFontTx/>
                <a:buNone/>
              </a:pPr>
              <a:t>30</a:t>
            </a:fld>
            <a:endParaRPr lang="ru-RU" altLang="ru-RU">
              <a:latin typeface="Tahoma" pitchFamily="32" charset="0"/>
              <a:cs typeface="Tahoma" pitchFamily="32" charset="0"/>
            </a:endParaRPr>
          </a:p>
        </p:txBody>
      </p:sp>
      <p:sp>
        <p:nvSpPr>
          <p:cNvPr id="12288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288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2" name="Заметки 1"/>
          <p:cNvSpPr>
            <a:spLocks noGrp="1"/>
          </p:cNvSpPr>
          <p:nvPr>
            <p:ph type="body" idx="1"/>
          </p:nvPr>
        </p:nvSpPr>
        <p:spPr/>
        <p:txBody>
          <a:bodyPr/>
          <a:lstStyle/>
          <a:p>
            <a:endParaRPr lang="ru-R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a:defRPr/>
            </a:pPr>
            <a:fld id="{74B6385C-5652-45B0-831D-0EDB714725DE}" type="slidenum">
              <a:rPr lang="ru-RU" smtClean="0"/>
              <a:pPr>
                <a:defRPr/>
              </a:pPr>
              <a:t>33</a:t>
            </a:fld>
            <a:endParaRPr lang="ru-RU"/>
          </a:p>
        </p:txBody>
      </p:sp>
    </p:spTree>
    <p:extLst>
      <p:ext uri="{BB962C8B-B14F-4D97-AF65-F5344CB8AC3E}">
        <p14:creationId xmlns:p14="http://schemas.microsoft.com/office/powerpoint/2010/main" val="3937548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E4EE11B-7C54-4487-BCA0-65BF089F4437}" type="slidenum">
              <a:rPr lang="ru-RU" altLang="ru-RU" smtClean="0">
                <a:latin typeface="Tahoma" pitchFamily="32" charset="0"/>
              </a:rPr>
              <a:pPr eaLnBrk="1" hangingPunct="1">
                <a:spcBef>
                  <a:spcPct val="0"/>
                </a:spcBef>
              </a:pPr>
              <a:t>34</a:t>
            </a:fld>
            <a:endParaRPr lang="ru-RU" altLang="ru-RU">
              <a:latin typeface="Tahoma" pitchFamily="32" charset="0"/>
            </a:endParaRPr>
          </a:p>
        </p:txBody>
      </p:sp>
      <p:sp>
        <p:nvSpPr>
          <p:cNvPr id="12902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817629FC-286D-49C4-A6F5-B42D7E1C6CFF}" type="slidenum">
              <a:rPr lang="ru-RU" altLang="ru-RU">
                <a:latin typeface="Tahoma" pitchFamily="32" charset="0"/>
                <a:cs typeface="Tahoma" pitchFamily="32" charset="0"/>
              </a:rPr>
              <a:pPr algn="r" eaLnBrk="1" hangingPunct="1">
                <a:spcBef>
                  <a:spcPct val="0"/>
                </a:spcBef>
                <a:buClrTx/>
                <a:buFontTx/>
                <a:buNone/>
              </a:pPr>
              <a:t>34</a:t>
            </a:fld>
            <a:endParaRPr lang="ru-RU" altLang="ru-RU">
              <a:latin typeface="Tahoma" pitchFamily="32" charset="0"/>
              <a:cs typeface="Tahoma" pitchFamily="32" charset="0"/>
            </a:endParaRPr>
          </a:p>
        </p:txBody>
      </p:sp>
      <p:sp>
        <p:nvSpPr>
          <p:cNvPr id="12902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2902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5668BFBB-FA2E-431D-A99F-38567DC1F3BD}" type="slidenum">
              <a:rPr lang="ru-RU" altLang="ru-RU" smtClean="0">
                <a:latin typeface="Tahoma" pitchFamily="32" charset="0"/>
              </a:rPr>
              <a:pPr eaLnBrk="1" hangingPunct="1">
                <a:spcBef>
                  <a:spcPct val="0"/>
                </a:spcBef>
              </a:pPr>
              <a:t>35</a:t>
            </a:fld>
            <a:endParaRPr lang="ru-RU" altLang="ru-RU">
              <a:latin typeface="Tahoma" pitchFamily="32" charset="0"/>
            </a:endParaRPr>
          </a:p>
        </p:txBody>
      </p:sp>
      <p:sp>
        <p:nvSpPr>
          <p:cNvPr id="13312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27A40A1-2652-40D6-A814-4CFD3D8866F3}" type="slidenum">
              <a:rPr lang="ru-RU" altLang="ru-RU">
                <a:latin typeface="Tahoma" pitchFamily="32" charset="0"/>
                <a:cs typeface="Tahoma" pitchFamily="32" charset="0"/>
              </a:rPr>
              <a:pPr algn="r" eaLnBrk="1" hangingPunct="1">
                <a:spcBef>
                  <a:spcPct val="0"/>
                </a:spcBef>
                <a:buClrTx/>
                <a:buFontTx/>
                <a:buNone/>
              </a:pPr>
              <a:t>35</a:t>
            </a:fld>
            <a:endParaRPr lang="ru-RU" altLang="ru-RU">
              <a:latin typeface="Tahoma" pitchFamily="32" charset="0"/>
              <a:cs typeface="Tahoma" pitchFamily="32" charset="0"/>
            </a:endParaRPr>
          </a:p>
        </p:txBody>
      </p:sp>
      <p:sp>
        <p:nvSpPr>
          <p:cNvPr id="13312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312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216BCC4-6E8F-40DC-81A9-911D30CC8FB5}" type="slidenum">
              <a:rPr lang="ru-RU" altLang="ru-RU" smtClean="0">
                <a:latin typeface="Tahoma" pitchFamily="32" charset="0"/>
              </a:rPr>
              <a:pPr eaLnBrk="1" hangingPunct="1">
                <a:spcBef>
                  <a:spcPct val="0"/>
                </a:spcBef>
              </a:pPr>
              <a:t>36</a:t>
            </a:fld>
            <a:endParaRPr lang="ru-RU" altLang="ru-RU">
              <a:latin typeface="Tahoma" pitchFamily="32" charset="0"/>
            </a:endParaRPr>
          </a:p>
        </p:txBody>
      </p:sp>
      <p:sp>
        <p:nvSpPr>
          <p:cNvPr id="12697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2698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000C060A-3EBB-4DED-9459-A7D22F8075C0}" type="slidenum">
              <a:rPr lang="ru-RU" altLang="ru-RU" smtClean="0">
                <a:latin typeface="Tahoma" pitchFamily="32" charset="0"/>
              </a:rPr>
              <a:pPr eaLnBrk="1" hangingPunct="1">
                <a:spcBef>
                  <a:spcPct val="0"/>
                </a:spcBef>
              </a:pPr>
              <a:t>38</a:t>
            </a:fld>
            <a:endParaRPr lang="ru-RU" altLang="ru-RU">
              <a:latin typeface="Tahoma" pitchFamily="32" charset="0"/>
            </a:endParaRPr>
          </a:p>
        </p:txBody>
      </p:sp>
      <p:sp>
        <p:nvSpPr>
          <p:cNvPr id="13414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A21DDFD8-8533-4031-B030-14990A07EE31}" type="slidenum">
              <a:rPr lang="ru-RU" altLang="ru-RU">
                <a:latin typeface="Tahoma" pitchFamily="32" charset="0"/>
                <a:cs typeface="Tahoma" pitchFamily="32" charset="0"/>
              </a:rPr>
              <a:pPr algn="r" eaLnBrk="1" hangingPunct="1">
                <a:spcBef>
                  <a:spcPct val="0"/>
                </a:spcBef>
                <a:buClrTx/>
                <a:buFontTx/>
                <a:buNone/>
              </a:pPr>
              <a:t>38</a:t>
            </a:fld>
            <a:endParaRPr lang="ru-RU" altLang="ru-RU">
              <a:latin typeface="Tahoma" pitchFamily="32" charset="0"/>
              <a:cs typeface="Tahoma" pitchFamily="32" charset="0"/>
            </a:endParaRPr>
          </a:p>
        </p:txBody>
      </p:sp>
      <p:sp>
        <p:nvSpPr>
          <p:cNvPr id="13414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414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3DD7F655-7AAF-4953-916E-4E65BC571E85}" type="slidenum">
              <a:rPr lang="ru-RU" altLang="ru-RU" smtClean="0">
                <a:latin typeface="Tahoma" pitchFamily="32" charset="0"/>
              </a:rPr>
              <a:pPr eaLnBrk="1" hangingPunct="1">
                <a:spcBef>
                  <a:spcPct val="0"/>
                </a:spcBef>
              </a:pPr>
              <a:t>39</a:t>
            </a:fld>
            <a:endParaRPr lang="ru-RU" altLang="ru-RU">
              <a:latin typeface="Tahoma" pitchFamily="32" charset="0"/>
            </a:endParaRPr>
          </a:p>
        </p:txBody>
      </p:sp>
      <p:sp>
        <p:nvSpPr>
          <p:cNvPr id="13517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FA0D413-A07C-46CC-BC69-61E533EDF791}" type="slidenum">
              <a:rPr lang="ru-RU" altLang="ru-RU">
                <a:latin typeface="Tahoma" pitchFamily="32" charset="0"/>
                <a:cs typeface="Tahoma" pitchFamily="32" charset="0"/>
              </a:rPr>
              <a:pPr algn="r" eaLnBrk="1" hangingPunct="1">
                <a:spcBef>
                  <a:spcPct val="0"/>
                </a:spcBef>
                <a:buClrTx/>
                <a:buFontTx/>
                <a:buNone/>
              </a:pPr>
              <a:t>39</a:t>
            </a:fld>
            <a:endParaRPr lang="ru-RU" altLang="ru-RU">
              <a:latin typeface="Tahoma" pitchFamily="32" charset="0"/>
              <a:cs typeface="Tahoma" pitchFamily="32" charset="0"/>
            </a:endParaRPr>
          </a:p>
        </p:txBody>
      </p:sp>
      <p:sp>
        <p:nvSpPr>
          <p:cNvPr id="13517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517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3DD7F655-7AAF-4953-916E-4E65BC571E85}" type="slidenum">
              <a:rPr lang="ru-RU" altLang="ru-RU" smtClean="0">
                <a:latin typeface="Tahoma" pitchFamily="32" charset="0"/>
              </a:rPr>
              <a:pPr eaLnBrk="1" hangingPunct="1">
                <a:spcBef>
                  <a:spcPct val="0"/>
                </a:spcBef>
              </a:pPr>
              <a:t>40</a:t>
            </a:fld>
            <a:endParaRPr lang="ru-RU" altLang="ru-RU">
              <a:latin typeface="Tahoma" pitchFamily="32" charset="0"/>
            </a:endParaRPr>
          </a:p>
        </p:txBody>
      </p:sp>
      <p:sp>
        <p:nvSpPr>
          <p:cNvPr id="13517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FA0D413-A07C-46CC-BC69-61E533EDF791}" type="slidenum">
              <a:rPr lang="ru-RU" altLang="ru-RU">
                <a:latin typeface="Tahoma" pitchFamily="32" charset="0"/>
                <a:cs typeface="Tahoma" pitchFamily="32" charset="0"/>
              </a:rPr>
              <a:pPr algn="r" eaLnBrk="1" hangingPunct="1">
                <a:spcBef>
                  <a:spcPct val="0"/>
                </a:spcBef>
                <a:buClrTx/>
                <a:buFontTx/>
                <a:buNone/>
              </a:pPr>
              <a:t>40</a:t>
            </a:fld>
            <a:endParaRPr lang="ru-RU" altLang="ru-RU">
              <a:latin typeface="Tahoma" pitchFamily="32" charset="0"/>
              <a:cs typeface="Tahoma" pitchFamily="32" charset="0"/>
            </a:endParaRPr>
          </a:p>
        </p:txBody>
      </p:sp>
      <p:sp>
        <p:nvSpPr>
          <p:cNvPr id="13517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517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extLst>
      <p:ext uri="{BB962C8B-B14F-4D97-AF65-F5344CB8AC3E}">
        <p14:creationId xmlns:p14="http://schemas.microsoft.com/office/powerpoint/2010/main" val="3492535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4F20294-66F3-45F3-B559-6960C51FD36D}" type="slidenum">
              <a:rPr lang="ru-RU" altLang="ru-RU" smtClean="0">
                <a:latin typeface="Tahoma" pitchFamily="32" charset="0"/>
              </a:rPr>
              <a:pPr eaLnBrk="1" hangingPunct="1">
                <a:spcBef>
                  <a:spcPct val="0"/>
                </a:spcBef>
              </a:pPr>
              <a:t>41</a:t>
            </a:fld>
            <a:endParaRPr lang="ru-RU" altLang="ru-RU">
              <a:latin typeface="Tahoma" pitchFamily="32" charset="0"/>
            </a:endParaRPr>
          </a:p>
        </p:txBody>
      </p:sp>
      <p:sp>
        <p:nvSpPr>
          <p:cNvPr id="13619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2DFC5F93-A646-4AF0-97D0-D497F2EFE7D6}" type="slidenum">
              <a:rPr lang="ru-RU" altLang="ru-RU">
                <a:latin typeface="Tahoma" pitchFamily="32" charset="0"/>
                <a:cs typeface="Tahoma" pitchFamily="32" charset="0"/>
              </a:rPr>
              <a:pPr algn="r" eaLnBrk="1" hangingPunct="1">
                <a:spcBef>
                  <a:spcPct val="0"/>
                </a:spcBef>
                <a:buClrTx/>
                <a:buFontTx/>
                <a:buNone/>
              </a:pPr>
              <a:t>41</a:t>
            </a:fld>
            <a:endParaRPr lang="ru-RU" altLang="ru-RU">
              <a:latin typeface="Tahoma" pitchFamily="32" charset="0"/>
              <a:cs typeface="Tahoma" pitchFamily="32" charset="0"/>
            </a:endParaRPr>
          </a:p>
        </p:txBody>
      </p:sp>
      <p:sp>
        <p:nvSpPr>
          <p:cNvPr id="13619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619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4F20294-66F3-45F3-B559-6960C51FD36D}" type="slidenum">
              <a:rPr lang="ru-RU" altLang="ru-RU" smtClean="0">
                <a:latin typeface="Tahoma" pitchFamily="32" charset="0"/>
              </a:rPr>
              <a:pPr eaLnBrk="1" hangingPunct="1">
                <a:spcBef>
                  <a:spcPct val="0"/>
                </a:spcBef>
              </a:pPr>
              <a:t>42</a:t>
            </a:fld>
            <a:endParaRPr lang="ru-RU" altLang="ru-RU">
              <a:latin typeface="Tahoma" pitchFamily="32" charset="0"/>
            </a:endParaRPr>
          </a:p>
        </p:txBody>
      </p:sp>
      <p:sp>
        <p:nvSpPr>
          <p:cNvPr id="13619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2DFC5F93-A646-4AF0-97D0-D497F2EFE7D6}" type="slidenum">
              <a:rPr lang="ru-RU" altLang="ru-RU">
                <a:latin typeface="Tahoma" pitchFamily="32" charset="0"/>
                <a:cs typeface="Tahoma" pitchFamily="32" charset="0"/>
              </a:rPr>
              <a:pPr algn="r" eaLnBrk="1" hangingPunct="1">
                <a:spcBef>
                  <a:spcPct val="0"/>
                </a:spcBef>
                <a:buClrTx/>
                <a:buFontTx/>
                <a:buNone/>
              </a:pPr>
              <a:t>42</a:t>
            </a:fld>
            <a:endParaRPr lang="ru-RU" altLang="ru-RU">
              <a:latin typeface="Tahoma" pitchFamily="32" charset="0"/>
              <a:cs typeface="Tahoma" pitchFamily="32" charset="0"/>
            </a:endParaRPr>
          </a:p>
        </p:txBody>
      </p:sp>
      <p:sp>
        <p:nvSpPr>
          <p:cNvPr id="13619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619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extLst>
      <p:ext uri="{BB962C8B-B14F-4D97-AF65-F5344CB8AC3E}">
        <p14:creationId xmlns:p14="http://schemas.microsoft.com/office/powerpoint/2010/main" val="411119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B80CADF-3CD6-4F86-A063-31A657494292}" type="slidenum">
              <a:rPr lang="ru-RU" altLang="ru-RU" smtClean="0">
                <a:latin typeface="Tahoma" pitchFamily="32" charset="0"/>
              </a:rPr>
              <a:pPr eaLnBrk="1" hangingPunct="1">
                <a:spcBef>
                  <a:spcPct val="0"/>
                </a:spcBef>
              </a:pPr>
              <a:t>4</a:t>
            </a:fld>
            <a:endParaRPr lang="ru-RU" altLang="ru-RU">
              <a:latin typeface="Tahoma" pitchFamily="32" charset="0"/>
            </a:endParaRPr>
          </a:p>
        </p:txBody>
      </p:sp>
      <p:sp>
        <p:nvSpPr>
          <p:cNvPr id="901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2BE6A105-89EB-4DC3-B0B3-D7B64E0F0DFC}" type="slidenum">
              <a:rPr lang="ru-RU" altLang="ru-RU">
                <a:latin typeface="Tahoma" pitchFamily="32" charset="0"/>
                <a:cs typeface="Tahoma" pitchFamily="32" charset="0"/>
              </a:rPr>
              <a:pPr algn="r" eaLnBrk="1" hangingPunct="1">
                <a:spcBef>
                  <a:spcPct val="0"/>
                </a:spcBef>
                <a:buClrTx/>
                <a:buFontTx/>
                <a:buNone/>
              </a:pPr>
              <a:t>4</a:t>
            </a:fld>
            <a:endParaRPr lang="ru-RU" altLang="ru-RU">
              <a:latin typeface="Tahoma" pitchFamily="32" charset="0"/>
              <a:cs typeface="Tahoma" pitchFamily="32" charset="0"/>
            </a:endParaRPr>
          </a:p>
        </p:txBody>
      </p:sp>
      <p:sp>
        <p:nvSpPr>
          <p:cNvPr id="901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01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90118" name="Text Box 4"/>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4A802AB-DA29-4DAC-9CD4-EE6B85544B16}" type="slidenum">
              <a:rPr lang="ru-RU" altLang="ru-RU" smtClean="0">
                <a:latin typeface="Tahoma" pitchFamily="32" charset="0"/>
              </a:rPr>
              <a:pPr eaLnBrk="1" hangingPunct="1">
                <a:spcBef>
                  <a:spcPct val="0"/>
                </a:spcBef>
              </a:pPr>
              <a:t>43</a:t>
            </a:fld>
            <a:endParaRPr lang="ru-RU" altLang="ru-RU">
              <a:latin typeface="Tahoma" pitchFamily="32" charset="0"/>
            </a:endParaRPr>
          </a:p>
        </p:txBody>
      </p:sp>
      <p:sp>
        <p:nvSpPr>
          <p:cNvPr id="13824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0746E14E-EC5D-4831-A344-3946D89EA620}" type="slidenum">
              <a:rPr lang="ru-RU" altLang="ru-RU">
                <a:latin typeface="Tahoma" pitchFamily="32" charset="0"/>
                <a:cs typeface="Tahoma" pitchFamily="32" charset="0"/>
              </a:rPr>
              <a:pPr algn="r" eaLnBrk="1" hangingPunct="1">
                <a:spcBef>
                  <a:spcPct val="0"/>
                </a:spcBef>
                <a:buClrTx/>
                <a:buFontTx/>
                <a:buNone/>
              </a:pPr>
              <a:t>43</a:t>
            </a:fld>
            <a:endParaRPr lang="ru-RU" altLang="ru-RU">
              <a:latin typeface="Tahoma" pitchFamily="32" charset="0"/>
              <a:cs typeface="Tahoma" pitchFamily="32" charset="0"/>
            </a:endParaRPr>
          </a:p>
        </p:txBody>
      </p:sp>
      <p:sp>
        <p:nvSpPr>
          <p:cNvPr id="13824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824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84A802AB-DA29-4DAC-9CD4-EE6B85544B16}" type="slidenum">
              <a:rPr lang="ru-RU" altLang="ru-RU" smtClean="0">
                <a:latin typeface="Tahoma" pitchFamily="32" charset="0"/>
              </a:rPr>
              <a:pPr eaLnBrk="1" hangingPunct="1">
                <a:spcBef>
                  <a:spcPct val="0"/>
                </a:spcBef>
              </a:pPr>
              <a:t>44</a:t>
            </a:fld>
            <a:endParaRPr lang="ru-RU" altLang="ru-RU">
              <a:latin typeface="Tahoma" pitchFamily="32" charset="0"/>
            </a:endParaRPr>
          </a:p>
        </p:txBody>
      </p:sp>
      <p:sp>
        <p:nvSpPr>
          <p:cNvPr id="13824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0746E14E-EC5D-4831-A344-3946D89EA620}" type="slidenum">
              <a:rPr lang="ru-RU" altLang="ru-RU">
                <a:latin typeface="Tahoma" pitchFamily="32" charset="0"/>
                <a:cs typeface="Tahoma" pitchFamily="32" charset="0"/>
              </a:rPr>
              <a:pPr algn="r" eaLnBrk="1" hangingPunct="1">
                <a:spcBef>
                  <a:spcPct val="0"/>
                </a:spcBef>
                <a:buClrTx/>
                <a:buFontTx/>
                <a:buNone/>
              </a:pPr>
              <a:t>44</a:t>
            </a:fld>
            <a:endParaRPr lang="ru-RU" altLang="ru-RU">
              <a:latin typeface="Tahoma" pitchFamily="32" charset="0"/>
              <a:cs typeface="Tahoma" pitchFamily="32" charset="0"/>
            </a:endParaRPr>
          </a:p>
        </p:txBody>
      </p:sp>
      <p:sp>
        <p:nvSpPr>
          <p:cNvPr id="13824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3824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extLst>
      <p:ext uri="{BB962C8B-B14F-4D97-AF65-F5344CB8AC3E}">
        <p14:creationId xmlns:p14="http://schemas.microsoft.com/office/powerpoint/2010/main" val="2549003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0552AC2-694B-4805-9AAE-8DC9ABE89FD9}" type="slidenum">
              <a:rPr lang="ru-RU" altLang="ru-RU" smtClean="0">
                <a:latin typeface="Tahoma" pitchFamily="32" charset="0"/>
              </a:rPr>
              <a:pPr eaLnBrk="1" hangingPunct="1">
                <a:spcBef>
                  <a:spcPct val="0"/>
                </a:spcBef>
              </a:pPr>
              <a:t>45</a:t>
            </a:fld>
            <a:endParaRPr lang="ru-RU" altLang="ru-RU">
              <a:latin typeface="Tahoma" pitchFamily="32" charset="0"/>
            </a:endParaRPr>
          </a:p>
        </p:txBody>
      </p:sp>
      <p:sp>
        <p:nvSpPr>
          <p:cNvPr id="14233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043A0A6-B640-42CF-B272-E0002A262516}" type="slidenum">
              <a:rPr lang="ru-RU" altLang="ru-RU">
                <a:latin typeface="Tahoma" pitchFamily="32" charset="0"/>
                <a:cs typeface="Tahoma" pitchFamily="32" charset="0"/>
              </a:rPr>
              <a:pPr algn="r" eaLnBrk="1" hangingPunct="1">
                <a:spcBef>
                  <a:spcPct val="0"/>
                </a:spcBef>
                <a:buClrTx/>
                <a:buFontTx/>
                <a:buNone/>
              </a:pPr>
              <a:t>45</a:t>
            </a:fld>
            <a:endParaRPr lang="ru-RU" altLang="ru-RU">
              <a:latin typeface="Tahoma" pitchFamily="32" charset="0"/>
              <a:cs typeface="Tahoma" pitchFamily="32" charset="0"/>
            </a:endParaRPr>
          </a:p>
        </p:txBody>
      </p:sp>
      <p:sp>
        <p:nvSpPr>
          <p:cNvPr id="14234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234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B245FA3-8F59-4A04-83BC-B403868745A8}" type="slidenum">
              <a:rPr lang="ru-RU" altLang="ru-RU" smtClean="0">
                <a:latin typeface="Tahoma" pitchFamily="32" charset="0"/>
              </a:rPr>
              <a:pPr eaLnBrk="1" hangingPunct="1">
                <a:spcBef>
                  <a:spcPct val="0"/>
                </a:spcBef>
              </a:pPr>
              <a:t>46</a:t>
            </a:fld>
            <a:endParaRPr lang="ru-RU" altLang="ru-RU">
              <a:latin typeface="Tahoma" pitchFamily="32" charset="0"/>
            </a:endParaRPr>
          </a:p>
        </p:txBody>
      </p:sp>
      <p:sp>
        <p:nvSpPr>
          <p:cNvPr id="140291"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A67A431-32BB-4C91-A197-8AB0CCD49FF7}" type="slidenum">
              <a:rPr lang="ru-RU" altLang="ru-RU">
                <a:latin typeface="Tahoma" pitchFamily="32" charset="0"/>
                <a:cs typeface="Tahoma" pitchFamily="32" charset="0"/>
              </a:rPr>
              <a:pPr algn="r" eaLnBrk="1" hangingPunct="1">
                <a:spcBef>
                  <a:spcPct val="0"/>
                </a:spcBef>
                <a:buClrTx/>
                <a:buFontTx/>
                <a:buNone/>
              </a:pPr>
              <a:t>46</a:t>
            </a:fld>
            <a:endParaRPr lang="ru-RU" altLang="ru-RU">
              <a:latin typeface="Tahoma" pitchFamily="32" charset="0"/>
              <a:cs typeface="Tahoma" pitchFamily="32" charset="0"/>
            </a:endParaRPr>
          </a:p>
        </p:txBody>
      </p:sp>
      <p:sp>
        <p:nvSpPr>
          <p:cNvPr id="140292"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0293"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9673EC0-7660-4228-87FB-BA871DEDB617}" type="slidenum">
              <a:rPr lang="ru-RU" altLang="ru-RU" smtClean="0">
                <a:latin typeface="Tahoma" pitchFamily="32" charset="0"/>
              </a:rPr>
              <a:pPr eaLnBrk="1" hangingPunct="1">
                <a:spcBef>
                  <a:spcPct val="0"/>
                </a:spcBef>
              </a:pPr>
              <a:t>47</a:t>
            </a:fld>
            <a:endParaRPr lang="ru-RU" altLang="ru-RU">
              <a:latin typeface="Tahoma" pitchFamily="32" charset="0"/>
            </a:endParaRPr>
          </a:p>
        </p:txBody>
      </p:sp>
      <p:sp>
        <p:nvSpPr>
          <p:cNvPr id="1413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5F9662E3-5F90-47DA-9EAE-AC431C423525}" type="slidenum">
              <a:rPr lang="ru-RU" altLang="ru-RU">
                <a:latin typeface="Tahoma" pitchFamily="32" charset="0"/>
                <a:cs typeface="Tahoma" pitchFamily="32" charset="0"/>
              </a:rPr>
              <a:pPr algn="r" eaLnBrk="1" hangingPunct="1">
                <a:spcBef>
                  <a:spcPct val="0"/>
                </a:spcBef>
                <a:buClrTx/>
                <a:buFontTx/>
                <a:buNone/>
              </a:pPr>
              <a:t>47</a:t>
            </a:fld>
            <a:endParaRPr lang="ru-RU" altLang="ru-RU">
              <a:latin typeface="Tahoma" pitchFamily="32" charset="0"/>
              <a:cs typeface="Tahoma" pitchFamily="32" charset="0"/>
            </a:endParaRPr>
          </a:p>
        </p:txBody>
      </p:sp>
      <p:sp>
        <p:nvSpPr>
          <p:cNvPr id="1413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13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9673EC0-7660-4228-87FB-BA871DEDB617}" type="slidenum">
              <a:rPr lang="ru-RU" altLang="ru-RU" smtClean="0">
                <a:latin typeface="Tahoma" pitchFamily="32" charset="0"/>
              </a:rPr>
              <a:pPr eaLnBrk="1" hangingPunct="1">
                <a:spcBef>
                  <a:spcPct val="0"/>
                </a:spcBef>
              </a:pPr>
              <a:t>48</a:t>
            </a:fld>
            <a:endParaRPr lang="ru-RU" altLang="ru-RU">
              <a:latin typeface="Tahoma" pitchFamily="32" charset="0"/>
            </a:endParaRPr>
          </a:p>
        </p:txBody>
      </p:sp>
      <p:sp>
        <p:nvSpPr>
          <p:cNvPr id="1413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5F9662E3-5F90-47DA-9EAE-AC431C423525}" type="slidenum">
              <a:rPr lang="ru-RU" altLang="ru-RU">
                <a:latin typeface="Tahoma" pitchFamily="32" charset="0"/>
                <a:cs typeface="Tahoma" pitchFamily="32" charset="0"/>
              </a:rPr>
              <a:pPr algn="r" eaLnBrk="1" hangingPunct="1">
                <a:spcBef>
                  <a:spcPct val="0"/>
                </a:spcBef>
                <a:buClrTx/>
                <a:buFontTx/>
                <a:buNone/>
              </a:pPr>
              <a:t>48</a:t>
            </a:fld>
            <a:endParaRPr lang="ru-RU" altLang="ru-RU">
              <a:latin typeface="Tahoma" pitchFamily="32" charset="0"/>
              <a:cs typeface="Tahoma" pitchFamily="32" charset="0"/>
            </a:endParaRPr>
          </a:p>
        </p:txBody>
      </p:sp>
      <p:sp>
        <p:nvSpPr>
          <p:cNvPr id="1413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13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extLst>
      <p:ext uri="{BB962C8B-B14F-4D97-AF65-F5344CB8AC3E}">
        <p14:creationId xmlns:p14="http://schemas.microsoft.com/office/powerpoint/2010/main" val="21549242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9673EC0-7660-4228-87FB-BA871DEDB617}" type="slidenum">
              <a:rPr lang="ru-RU" altLang="ru-RU" smtClean="0">
                <a:latin typeface="Tahoma" pitchFamily="32" charset="0"/>
              </a:rPr>
              <a:pPr eaLnBrk="1" hangingPunct="1">
                <a:spcBef>
                  <a:spcPct val="0"/>
                </a:spcBef>
              </a:pPr>
              <a:t>49</a:t>
            </a:fld>
            <a:endParaRPr lang="ru-RU" altLang="ru-RU">
              <a:latin typeface="Tahoma" pitchFamily="32" charset="0"/>
            </a:endParaRPr>
          </a:p>
        </p:txBody>
      </p:sp>
      <p:sp>
        <p:nvSpPr>
          <p:cNvPr id="1413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5F9662E3-5F90-47DA-9EAE-AC431C423525}" type="slidenum">
              <a:rPr lang="ru-RU" altLang="ru-RU">
                <a:latin typeface="Tahoma" pitchFamily="32" charset="0"/>
                <a:cs typeface="Tahoma" pitchFamily="32" charset="0"/>
              </a:rPr>
              <a:pPr algn="r" eaLnBrk="1" hangingPunct="1">
                <a:spcBef>
                  <a:spcPct val="0"/>
                </a:spcBef>
                <a:buClrTx/>
                <a:buFontTx/>
                <a:buNone/>
              </a:pPr>
              <a:t>49</a:t>
            </a:fld>
            <a:endParaRPr lang="ru-RU" altLang="ru-RU">
              <a:latin typeface="Tahoma" pitchFamily="32" charset="0"/>
              <a:cs typeface="Tahoma" pitchFamily="32" charset="0"/>
            </a:endParaRPr>
          </a:p>
        </p:txBody>
      </p:sp>
      <p:sp>
        <p:nvSpPr>
          <p:cNvPr id="1413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13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extLst>
      <p:ext uri="{BB962C8B-B14F-4D97-AF65-F5344CB8AC3E}">
        <p14:creationId xmlns:p14="http://schemas.microsoft.com/office/powerpoint/2010/main" val="18861165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9673EC0-7660-4228-87FB-BA871DEDB617}" type="slidenum">
              <a:rPr lang="ru-RU" altLang="ru-RU" smtClean="0">
                <a:latin typeface="Tahoma" pitchFamily="32" charset="0"/>
              </a:rPr>
              <a:pPr eaLnBrk="1" hangingPunct="1">
                <a:spcBef>
                  <a:spcPct val="0"/>
                </a:spcBef>
              </a:pPr>
              <a:t>50</a:t>
            </a:fld>
            <a:endParaRPr lang="ru-RU" altLang="ru-RU">
              <a:latin typeface="Tahoma" pitchFamily="32" charset="0"/>
            </a:endParaRPr>
          </a:p>
        </p:txBody>
      </p:sp>
      <p:sp>
        <p:nvSpPr>
          <p:cNvPr id="1413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5F9662E3-5F90-47DA-9EAE-AC431C423525}" type="slidenum">
              <a:rPr lang="ru-RU" altLang="ru-RU">
                <a:latin typeface="Tahoma" pitchFamily="32" charset="0"/>
                <a:cs typeface="Tahoma" pitchFamily="32" charset="0"/>
              </a:rPr>
              <a:pPr algn="r" eaLnBrk="1" hangingPunct="1">
                <a:spcBef>
                  <a:spcPct val="0"/>
                </a:spcBef>
                <a:buClrTx/>
                <a:buFontTx/>
                <a:buNone/>
              </a:pPr>
              <a:t>50</a:t>
            </a:fld>
            <a:endParaRPr lang="ru-RU" altLang="ru-RU">
              <a:latin typeface="Tahoma" pitchFamily="32" charset="0"/>
              <a:cs typeface="Tahoma" pitchFamily="32" charset="0"/>
            </a:endParaRPr>
          </a:p>
        </p:txBody>
      </p:sp>
      <p:sp>
        <p:nvSpPr>
          <p:cNvPr id="1413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13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extLst>
      <p:ext uri="{BB962C8B-B14F-4D97-AF65-F5344CB8AC3E}">
        <p14:creationId xmlns:p14="http://schemas.microsoft.com/office/powerpoint/2010/main" val="29106839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9673EC0-7660-4228-87FB-BA871DEDB617}" type="slidenum">
              <a:rPr lang="ru-RU" altLang="ru-RU" smtClean="0">
                <a:latin typeface="Tahoma" pitchFamily="32" charset="0"/>
              </a:rPr>
              <a:pPr eaLnBrk="1" hangingPunct="1">
                <a:spcBef>
                  <a:spcPct val="0"/>
                </a:spcBef>
              </a:pPr>
              <a:t>51</a:t>
            </a:fld>
            <a:endParaRPr lang="ru-RU" altLang="ru-RU">
              <a:latin typeface="Tahoma" pitchFamily="32" charset="0"/>
            </a:endParaRPr>
          </a:p>
        </p:txBody>
      </p:sp>
      <p:sp>
        <p:nvSpPr>
          <p:cNvPr id="1413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5F9662E3-5F90-47DA-9EAE-AC431C423525}" type="slidenum">
              <a:rPr lang="ru-RU" altLang="ru-RU">
                <a:latin typeface="Tahoma" pitchFamily="32" charset="0"/>
                <a:cs typeface="Tahoma" pitchFamily="32" charset="0"/>
              </a:rPr>
              <a:pPr algn="r" eaLnBrk="1" hangingPunct="1">
                <a:spcBef>
                  <a:spcPct val="0"/>
                </a:spcBef>
                <a:buClrTx/>
                <a:buFontTx/>
                <a:buNone/>
              </a:pPr>
              <a:t>51</a:t>
            </a:fld>
            <a:endParaRPr lang="ru-RU" altLang="ru-RU">
              <a:latin typeface="Tahoma" pitchFamily="32" charset="0"/>
              <a:cs typeface="Tahoma" pitchFamily="32" charset="0"/>
            </a:endParaRPr>
          </a:p>
        </p:txBody>
      </p:sp>
      <p:sp>
        <p:nvSpPr>
          <p:cNvPr id="1413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13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extLst>
      <p:ext uri="{BB962C8B-B14F-4D97-AF65-F5344CB8AC3E}">
        <p14:creationId xmlns:p14="http://schemas.microsoft.com/office/powerpoint/2010/main" val="26639905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9673EC0-7660-4228-87FB-BA871DEDB617}" type="slidenum">
              <a:rPr lang="ru-RU" altLang="ru-RU" smtClean="0">
                <a:latin typeface="Tahoma" pitchFamily="32" charset="0"/>
              </a:rPr>
              <a:pPr eaLnBrk="1" hangingPunct="1">
                <a:spcBef>
                  <a:spcPct val="0"/>
                </a:spcBef>
              </a:pPr>
              <a:t>52</a:t>
            </a:fld>
            <a:endParaRPr lang="ru-RU" altLang="ru-RU">
              <a:latin typeface="Tahoma" pitchFamily="32" charset="0"/>
            </a:endParaRPr>
          </a:p>
        </p:txBody>
      </p:sp>
      <p:sp>
        <p:nvSpPr>
          <p:cNvPr id="1413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5F9662E3-5F90-47DA-9EAE-AC431C423525}" type="slidenum">
              <a:rPr lang="ru-RU" altLang="ru-RU">
                <a:latin typeface="Tahoma" pitchFamily="32" charset="0"/>
                <a:cs typeface="Tahoma" pitchFamily="32" charset="0"/>
              </a:rPr>
              <a:pPr algn="r" eaLnBrk="1" hangingPunct="1">
                <a:spcBef>
                  <a:spcPct val="0"/>
                </a:spcBef>
                <a:buClrTx/>
                <a:buFontTx/>
                <a:buNone/>
              </a:pPr>
              <a:t>52</a:t>
            </a:fld>
            <a:endParaRPr lang="ru-RU" altLang="ru-RU">
              <a:latin typeface="Tahoma" pitchFamily="32" charset="0"/>
              <a:cs typeface="Tahoma" pitchFamily="32" charset="0"/>
            </a:endParaRPr>
          </a:p>
        </p:txBody>
      </p:sp>
      <p:sp>
        <p:nvSpPr>
          <p:cNvPr id="1413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13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extLst>
      <p:ext uri="{BB962C8B-B14F-4D97-AF65-F5344CB8AC3E}">
        <p14:creationId xmlns:p14="http://schemas.microsoft.com/office/powerpoint/2010/main" val="764362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29711C1B-4532-4B0F-A5B4-864A4449AE6B}" type="slidenum">
              <a:rPr lang="ru-RU" altLang="ru-RU" smtClean="0">
                <a:latin typeface="Tahoma" pitchFamily="32" charset="0"/>
              </a:rPr>
              <a:pPr eaLnBrk="1" hangingPunct="1">
                <a:spcBef>
                  <a:spcPct val="0"/>
                </a:spcBef>
              </a:pPr>
              <a:t>5</a:t>
            </a:fld>
            <a:endParaRPr lang="ru-RU" altLang="ru-RU">
              <a:latin typeface="Tahoma" pitchFamily="32" charset="0"/>
            </a:endParaRPr>
          </a:p>
        </p:txBody>
      </p:sp>
      <p:sp>
        <p:nvSpPr>
          <p:cNvPr id="9113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72ACFE9-106B-4B2A-B11B-D6DBEAC5D6A6}" type="slidenum">
              <a:rPr lang="ru-RU" altLang="ru-RU">
                <a:latin typeface="Tahoma" pitchFamily="32" charset="0"/>
                <a:cs typeface="Tahoma" pitchFamily="32" charset="0"/>
              </a:rPr>
              <a:pPr algn="r" eaLnBrk="1" hangingPunct="1">
                <a:spcBef>
                  <a:spcPct val="0"/>
                </a:spcBef>
                <a:buClrTx/>
                <a:buFontTx/>
                <a:buNone/>
              </a:pPr>
              <a:t>5</a:t>
            </a:fld>
            <a:endParaRPr lang="ru-RU" altLang="ru-RU">
              <a:latin typeface="Tahoma" pitchFamily="32" charset="0"/>
              <a:cs typeface="Tahoma" pitchFamily="32" charset="0"/>
            </a:endParaRPr>
          </a:p>
        </p:txBody>
      </p:sp>
      <p:sp>
        <p:nvSpPr>
          <p:cNvPr id="9114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114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9673EC0-7660-4228-87FB-BA871DEDB617}" type="slidenum">
              <a:rPr lang="ru-RU" altLang="ru-RU" smtClean="0">
                <a:latin typeface="Tahoma" pitchFamily="32" charset="0"/>
              </a:rPr>
              <a:pPr eaLnBrk="1" hangingPunct="1">
                <a:spcBef>
                  <a:spcPct val="0"/>
                </a:spcBef>
              </a:pPr>
              <a:t>53</a:t>
            </a:fld>
            <a:endParaRPr lang="ru-RU" altLang="ru-RU">
              <a:latin typeface="Tahoma" pitchFamily="32" charset="0"/>
            </a:endParaRPr>
          </a:p>
        </p:txBody>
      </p:sp>
      <p:sp>
        <p:nvSpPr>
          <p:cNvPr id="1413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5F9662E3-5F90-47DA-9EAE-AC431C423525}" type="slidenum">
              <a:rPr lang="ru-RU" altLang="ru-RU">
                <a:latin typeface="Tahoma" pitchFamily="32" charset="0"/>
                <a:cs typeface="Tahoma" pitchFamily="32" charset="0"/>
              </a:rPr>
              <a:pPr algn="r" eaLnBrk="1" hangingPunct="1">
                <a:spcBef>
                  <a:spcPct val="0"/>
                </a:spcBef>
                <a:buClrTx/>
                <a:buFontTx/>
                <a:buNone/>
              </a:pPr>
              <a:t>53</a:t>
            </a:fld>
            <a:endParaRPr lang="ru-RU" altLang="ru-RU">
              <a:latin typeface="Tahoma" pitchFamily="32" charset="0"/>
              <a:cs typeface="Tahoma" pitchFamily="32" charset="0"/>
            </a:endParaRPr>
          </a:p>
        </p:txBody>
      </p:sp>
      <p:sp>
        <p:nvSpPr>
          <p:cNvPr id="1413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413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extLst>
      <p:ext uri="{BB962C8B-B14F-4D97-AF65-F5344CB8AC3E}">
        <p14:creationId xmlns:p14="http://schemas.microsoft.com/office/powerpoint/2010/main" val="3818902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F1A301A4-2A80-48CF-A0D5-AFAF3EC4260F}" type="slidenum">
              <a:rPr lang="ru-RU" altLang="ru-RU" smtClean="0">
                <a:latin typeface="Tahoma" pitchFamily="32" charset="0"/>
              </a:rPr>
              <a:pPr eaLnBrk="1" hangingPunct="1">
                <a:spcBef>
                  <a:spcPct val="0"/>
                </a:spcBef>
              </a:pPr>
              <a:t>54</a:t>
            </a:fld>
            <a:endParaRPr lang="ru-RU" altLang="ru-RU">
              <a:latin typeface="Tahoma" pitchFamily="32" charset="0"/>
            </a:endParaRPr>
          </a:p>
        </p:txBody>
      </p:sp>
      <p:sp>
        <p:nvSpPr>
          <p:cNvPr id="15667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5B67A41-4DA1-4A21-A1AE-C1295D48A272}" type="slidenum">
              <a:rPr lang="ru-RU" altLang="ru-RU">
                <a:latin typeface="Tahoma" pitchFamily="32" charset="0"/>
                <a:cs typeface="Tahoma" pitchFamily="32" charset="0"/>
              </a:rPr>
              <a:pPr algn="r" eaLnBrk="1" hangingPunct="1">
                <a:spcBef>
                  <a:spcPct val="0"/>
                </a:spcBef>
                <a:buClrTx/>
                <a:buFontTx/>
                <a:buNone/>
              </a:pPr>
              <a:t>54</a:t>
            </a:fld>
            <a:endParaRPr lang="ru-RU" altLang="ru-RU">
              <a:latin typeface="Tahoma" pitchFamily="32" charset="0"/>
              <a:cs typeface="Tahoma" pitchFamily="32" charset="0"/>
            </a:endParaRPr>
          </a:p>
        </p:txBody>
      </p:sp>
      <p:sp>
        <p:nvSpPr>
          <p:cNvPr id="15667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667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3218C80C-1740-42F4-836E-19CE820FE8AA}" type="slidenum">
              <a:rPr lang="ru-RU" altLang="ru-RU" smtClean="0">
                <a:latin typeface="Tahoma" pitchFamily="32" charset="0"/>
              </a:rPr>
              <a:pPr eaLnBrk="1" hangingPunct="1">
                <a:spcBef>
                  <a:spcPct val="0"/>
                </a:spcBef>
              </a:pPr>
              <a:t>55</a:t>
            </a:fld>
            <a:endParaRPr lang="ru-RU" altLang="ru-RU">
              <a:latin typeface="Tahoma" pitchFamily="32" charset="0"/>
            </a:endParaRPr>
          </a:p>
        </p:txBody>
      </p:sp>
      <p:sp>
        <p:nvSpPr>
          <p:cNvPr id="157699"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6EE09D09-71BD-472D-AAB5-73D0627071CF}" type="slidenum">
              <a:rPr lang="ru-RU" altLang="ru-RU">
                <a:latin typeface="Tahoma" pitchFamily="32" charset="0"/>
                <a:cs typeface="Tahoma" pitchFamily="32" charset="0"/>
              </a:rPr>
              <a:pPr algn="r" eaLnBrk="1" hangingPunct="1">
                <a:spcBef>
                  <a:spcPct val="0"/>
                </a:spcBef>
                <a:buClrTx/>
                <a:buFontTx/>
                <a:buNone/>
              </a:pPr>
              <a:t>55</a:t>
            </a:fld>
            <a:endParaRPr lang="ru-RU" altLang="ru-RU">
              <a:latin typeface="Tahoma" pitchFamily="32" charset="0"/>
              <a:cs typeface="Tahoma" pitchFamily="32" charset="0"/>
            </a:endParaRPr>
          </a:p>
        </p:txBody>
      </p:sp>
      <p:sp>
        <p:nvSpPr>
          <p:cNvPr id="157700"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57701"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E8304630-AB99-4158-A6D4-FEC319EEC28B}" type="slidenum">
              <a:rPr lang="ru-RU" altLang="ru-RU" smtClean="0">
                <a:latin typeface="Tahoma" pitchFamily="32" charset="0"/>
              </a:rPr>
              <a:pPr eaLnBrk="1" hangingPunct="1">
                <a:spcBef>
                  <a:spcPct val="0"/>
                </a:spcBef>
              </a:pPr>
              <a:t>56</a:t>
            </a:fld>
            <a:endParaRPr lang="ru-RU" altLang="ru-RU">
              <a:latin typeface="Tahoma" pitchFamily="32" charset="0"/>
            </a:endParaRPr>
          </a:p>
        </p:txBody>
      </p:sp>
      <p:sp>
        <p:nvSpPr>
          <p:cNvPr id="16281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16282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BD99F08C-3D80-4BE9-8865-5C15173A6317}" type="slidenum">
              <a:rPr lang="ru-RU" altLang="ru-RU" smtClean="0">
                <a:latin typeface="Tahoma" pitchFamily="32" charset="0"/>
              </a:rPr>
              <a:pPr eaLnBrk="1" hangingPunct="1">
                <a:spcBef>
                  <a:spcPct val="0"/>
                </a:spcBef>
              </a:pPr>
              <a:t>57</a:t>
            </a:fld>
            <a:endParaRPr lang="ru-RU" altLang="ru-RU">
              <a:latin typeface="Tahoma" pitchFamily="32" charset="0"/>
            </a:endParaRPr>
          </a:p>
        </p:txBody>
      </p:sp>
      <p:sp>
        <p:nvSpPr>
          <p:cNvPr id="16384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D8118D71-0CE2-48F6-B1F9-E453DC21EF94}" type="slidenum">
              <a:rPr lang="ru-RU" altLang="ru-RU">
                <a:latin typeface="Tahoma" pitchFamily="32" charset="0"/>
                <a:cs typeface="Tahoma" pitchFamily="32" charset="0"/>
              </a:rPr>
              <a:pPr algn="r" eaLnBrk="1" hangingPunct="1">
                <a:spcBef>
                  <a:spcPct val="0"/>
                </a:spcBef>
                <a:buClrTx/>
                <a:buFontTx/>
                <a:buNone/>
              </a:pPr>
              <a:t>57</a:t>
            </a:fld>
            <a:endParaRPr lang="ru-RU" altLang="ru-RU">
              <a:latin typeface="Tahoma" pitchFamily="32" charset="0"/>
              <a:cs typeface="Tahoma" pitchFamily="32" charset="0"/>
            </a:endParaRPr>
          </a:p>
        </p:txBody>
      </p:sp>
      <p:sp>
        <p:nvSpPr>
          <p:cNvPr id="16384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384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993D59FD-A713-486C-8D35-8ECF95BEBB48}" type="slidenum">
              <a:rPr lang="ru-RU" altLang="ru-RU" smtClean="0">
                <a:latin typeface="Tahoma" pitchFamily="32" charset="0"/>
              </a:rPr>
              <a:pPr eaLnBrk="1" hangingPunct="1">
                <a:spcBef>
                  <a:spcPct val="0"/>
                </a:spcBef>
              </a:pPr>
              <a:t>58</a:t>
            </a:fld>
            <a:endParaRPr lang="ru-RU" altLang="ru-RU">
              <a:latin typeface="Tahoma" pitchFamily="32" charset="0"/>
            </a:endParaRPr>
          </a:p>
        </p:txBody>
      </p:sp>
      <p:sp>
        <p:nvSpPr>
          <p:cNvPr id="16486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AE917A12-9634-4779-A607-1B892B46798B}" type="slidenum">
              <a:rPr lang="ru-RU" altLang="ru-RU">
                <a:latin typeface="Tahoma" pitchFamily="32" charset="0"/>
                <a:cs typeface="Tahoma" pitchFamily="32" charset="0"/>
              </a:rPr>
              <a:pPr algn="r" eaLnBrk="1" hangingPunct="1">
                <a:spcBef>
                  <a:spcPct val="0"/>
                </a:spcBef>
                <a:buClrTx/>
                <a:buFontTx/>
                <a:buNone/>
              </a:pPr>
              <a:t>58</a:t>
            </a:fld>
            <a:endParaRPr lang="ru-RU" altLang="ru-RU">
              <a:latin typeface="Tahoma" pitchFamily="32" charset="0"/>
              <a:cs typeface="Tahoma" pitchFamily="32" charset="0"/>
            </a:endParaRPr>
          </a:p>
        </p:txBody>
      </p:sp>
      <p:sp>
        <p:nvSpPr>
          <p:cNvPr id="16486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486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993D59FD-A713-486C-8D35-8ECF95BEBB48}" type="slidenum">
              <a:rPr lang="ru-RU" altLang="ru-RU" smtClean="0">
                <a:latin typeface="Tahoma" pitchFamily="32" charset="0"/>
              </a:rPr>
              <a:pPr eaLnBrk="1" hangingPunct="1">
                <a:spcBef>
                  <a:spcPct val="0"/>
                </a:spcBef>
              </a:pPr>
              <a:t>59</a:t>
            </a:fld>
            <a:endParaRPr lang="ru-RU" altLang="ru-RU">
              <a:latin typeface="Tahoma" pitchFamily="32" charset="0"/>
            </a:endParaRPr>
          </a:p>
        </p:txBody>
      </p:sp>
      <p:sp>
        <p:nvSpPr>
          <p:cNvPr id="16486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AE917A12-9634-4779-A607-1B892B46798B}" type="slidenum">
              <a:rPr lang="ru-RU" altLang="ru-RU">
                <a:latin typeface="Tahoma" pitchFamily="32" charset="0"/>
                <a:cs typeface="Tahoma" pitchFamily="32" charset="0"/>
              </a:rPr>
              <a:pPr algn="r" eaLnBrk="1" hangingPunct="1">
                <a:spcBef>
                  <a:spcPct val="0"/>
                </a:spcBef>
                <a:buClrTx/>
                <a:buFontTx/>
                <a:buNone/>
              </a:pPr>
              <a:t>59</a:t>
            </a:fld>
            <a:endParaRPr lang="ru-RU" altLang="ru-RU">
              <a:latin typeface="Tahoma" pitchFamily="32" charset="0"/>
              <a:cs typeface="Tahoma" pitchFamily="32" charset="0"/>
            </a:endParaRPr>
          </a:p>
        </p:txBody>
      </p:sp>
      <p:sp>
        <p:nvSpPr>
          <p:cNvPr id="16486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486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extLst>
      <p:ext uri="{BB962C8B-B14F-4D97-AF65-F5344CB8AC3E}">
        <p14:creationId xmlns:p14="http://schemas.microsoft.com/office/powerpoint/2010/main" val="10290191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AD7FBB45-9A21-4978-8FF2-E5B1632E5AE9}" type="slidenum">
              <a:rPr lang="ru-RU" altLang="ru-RU" smtClean="0">
                <a:latin typeface="Tahoma" pitchFamily="32" charset="0"/>
              </a:rPr>
              <a:pPr eaLnBrk="1" hangingPunct="1">
                <a:spcBef>
                  <a:spcPct val="0"/>
                </a:spcBef>
              </a:pPr>
              <a:t>60</a:t>
            </a:fld>
            <a:endParaRPr lang="ru-RU" altLang="ru-RU">
              <a:latin typeface="Tahoma" pitchFamily="32" charset="0"/>
            </a:endParaRPr>
          </a:p>
        </p:txBody>
      </p:sp>
      <p:sp>
        <p:nvSpPr>
          <p:cNvPr id="16691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04E123DD-70D8-4D72-9548-A65E2F1FDBC8}" type="slidenum">
              <a:rPr lang="ru-RU" altLang="ru-RU">
                <a:latin typeface="Tahoma" pitchFamily="32" charset="0"/>
                <a:cs typeface="Tahoma" pitchFamily="32" charset="0"/>
              </a:rPr>
              <a:pPr algn="r" eaLnBrk="1" hangingPunct="1">
                <a:spcBef>
                  <a:spcPct val="0"/>
                </a:spcBef>
                <a:buClrTx/>
                <a:buFontTx/>
                <a:buNone/>
              </a:pPr>
              <a:t>60</a:t>
            </a:fld>
            <a:endParaRPr lang="ru-RU" altLang="ru-RU">
              <a:latin typeface="Tahoma" pitchFamily="32" charset="0"/>
              <a:cs typeface="Tahoma" pitchFamily="32" charset="0"/>
            </a:endParaRPr>
          </a:p>
        </p:txBody>
      </p:sp>
      <p:sp>
        <p:nvSpPr>
          <p:cNvPr id="16691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16691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47C45A2F-EDE2-4E8A-BDDD-75351120FE7E}" type="slidenum">
              <a:rPr lang="ru-RU" altLang="ru-RU" smtClean="0">
                <a:latin typeface="Tahoma" pitchFamily="32" charset="0"/>
              </a:rPr>
              <a:pPr eaLnBrk="1" hangingPunct="1">
                <a:spcBef>
                  <a:spcPct val="0"/>
                </a:spcBef>
              </a:pPr>
              <a:t>6</a:t>
            </a:fld>
            <a:endParaRPr lang="ru-RU" altLang="ru-RU">
              <a:latin typeface="Tahoma" pitchFamily="32" charset="0"/>
            </a:endParaRPr>
          </a:p>
        </p:txBody>
      </p:sp>
      <p:sp>
        <p:nvSpPr>
          <p:cNvPr id="92163"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93AB1EF4-659C-41FD-8C17-56F3687145B2}" type="slidenum">
              <a:rPr lang="ru-RU" altLang="ru-RU">
                <a:latin typeface="Tahoma" pitchFamily="32" charset="0"/>
                <a:cs typeface="Tahoma" pitchFamily="32" charset="0"/>
              </a:rPr>
              <a:pPr algn="r" eaLnBrk="1" hangingPunct="1">
                <a:spcBef>
                  <a:spcPct val="0"/>
                </a:spcBef>
                <a:buClrTx/>
                <a:buFontTx/>
                <a:buNone/>
              </a:pPr>
              <a:t>6</a:t>
            </a:fld>
            <a:endParaRPr lang="ru-RU" altLang="ru-RU">
              <a:latin typeface="Tahoma" pitchFamily="32" charset="0"/>
              <a:cs typeface="Tahoma" pitchFamily="32" charset="0"/>
            </a:endParaRPr>
          </a:p>
        </p:txBody>
      </p:sp>
      <p:sp>
        <p:nvSpPr>
          <p:cNvPr id="92164"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2165"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E1A610E-D27B-4CA8-92A1-34E6BAE8A6F7}" type="slidenum">
              <a:rPr lang="ru-RU" altLang="ru-RU" smtClean="0">
                <a:latin typeface="Tahoma" pitchFamily="32" charset="0"/>
              </a:rPr>
              <a:pPr eaLnBrk="1" hangingPunct="1">
                <a:spcBef>
                  <a:spcPct val="0"/>
                </a:spcBef>
              </a:pPr>
              <a:t>7</a:t>
            </a:fld>
            <a:endParaRPr lang="ru-RU" altLang="ru-RU">
              <a:latin typeface="Tahoma" pitchFamily="32" charset="0"/>
            </a:endParaRPr>
          </a:p>
        </p:txBody>
      </p:sp>
      <p:sp>
        <p:nvSpPr>
          <p:cNvPr id="93187"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C89B500D-7BA7-41E2-91DC-F827B66166BC}" type="slidenum">
              <a:rPr lang="ru-RU" altLang="ru-RU">
                <a:latin typeface="Tahoma" pitchFamily="32" charset="0"/>
                <a:cs typeface="Tahoma" pitchFamily="32" charset="0"/>
              </a:rPr>
              <a:pPr algn="r" eaLnBrk="1" hangingPunct="1">
                <a:spcBef>
                  <a:spcPct val="0"/>
                </a:spcBef>
                <a:buClrTx/>
                <a:buFontTx/>
                <a:buNone/>
              </a:pPr>
              <a:t>7</a:t>
            </a:fld>
            <a:endParaRPr lang="ru-RU" altLang="ru-RU">
              <a:latin typeface="Tahoma" pitchFamily="32" charset="0"/>
              <a:cs typeface="Tahoma" pitchFamily="32" charset="0"/>
            </a:endParaRPr>
          </a:p>
        </p:txBody>
      </p:sp>
      <p:sp>
        <p:nvSpPr>
          <p:cNvPr id="93188"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3189"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93190" name="Text Box 4"/>
          <p:cNvSpPr txBox="1">
            <a:spLocks noChangeArrowheads="1"/>
          </p:cNvSpPr>
          <p:nvPr/>
        </p:nvSpPr>
        <p:spPr bwMode="auto">
          <a:xfrm>
            <a:off x="3841750" y="942816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B36E673B-C81E-445E-A4C6-615E3A2BB46D}" type="slidenum">
              <a:rPr lang="ru-RU" altLang="ru-RU">
                <a:latin typeface="Tahoma" pitchFamily="32" charset="0"/>
              </a:rPr>
              <a:pPr algn="r" eaLnBrk="1" hangingPunct="1">
                <a:spcBef>
                  <a:spcPct val="0"/>
                </a:spcBef>
                <a:buClrTx/>
                <a:buFontTx/>
                <a:buNone/>
              </a:pPr>
              <a:t>7</a:t>
            </a:fld>
            <a:endParaRPr lang="ru-RU" altLang="ru-RU">
              <a:latin typeface="Tahoma" pitchFamily="3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65F0A4EA-C8C5-4E05-A2D5-9ADDD28EB354}" type="slidenum">
              <a:rPr lang="ru-RU" altLang="ru-RU" smtClean="0">
                <a:latin typeface="Tahoma" pitchFamily="32" charset="0"/>
              </a:rPr>
              <a:pPr eaLnBrk="1" hangingPunct="1">
                <a:spcBef>
                  <a:spcPct val="0"/>
                </a:spcBef>
              </a:pPr>
              <a:t>8</a:t>
            </a:fld>
            <a:endParaRPr lang="ru-RU" altLang="ru-RU">
              <a:latin typeface="Tahoma" pitchFamily="32" charset="0"/>
            </a:endParaRPr>
          </a:p>
        </p:txBody>
      </p:sp>
      <p:sp>
        <p:nvSpPr>
          <p:cNvPr id="95235" name="Text Box 1"/>
          <p:cNvSpPr txBox="1">
            <a:spLocks noChangeArrowheads="1"/>
          </p:cNvSpPr>
          <p:nvPr/>
        </p:nvSpPr>
        <p:spPr bwMode="auto">
          <a:xfrm>
            <a:off x="3841750" y="9428163"/>
            <a:ext cx="2933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algn="r" eaLnBrk="1" hangingPunct="1">
              <a:spcBef>
                <a:spcPct val="0"/>
              </a:spcBef>
              <a:buClrTx/>
              <a:buFontTx/>
              <a:buNone/>
            </a:pPr>
            <a:fld id="{78CE14B7-6748-4B93-99F3-F0FFA06D72A2}" type="slidenum">
              <a:rPr lang="ru-RU" altLang="ru-RU">
                <a:latin typeface="Tahoma" pitchFamily="32" charset="0"/>
                <a:cs typeface="Tahoma" pitchFamily="32" charset="0"/>
              </a:rPr>
              <a:pPr algn="r" eaLnBrk="1" hangingPunct="1">
                <a:spcBef>
                  <a:spcPct val="0"/>
                </a:spcBef>
                <a:buClrTx/>
                <a:buFontTx/>
                <a:buNone/>
              </a:pPr>
              <a:t>8</a:t>
            </a:fld>
            <a:endParaRPr lang="ru-RU" altLang="ru-RU">
              <a:latin typeface="Tahoma" pitchFamily="32" charset="0"/>
              <a:cs typeface="Tahoma" pitchFamily="32" charset="0"/>
            </a:endParaRPr>
          </a:p>
        </p:txBody>
      </p:sp>
      <p:sp>
        <p:nvSpPr>
          <p:cNvPr id="95236" name="Rectangle 2"/>
          <p:cNvSpPr>
            <a:spLocks noGrp="1" noRot="1" noChangeAspect="1" noChangeArrowheads="1" noTextEdit="1"/>
          </p:cNvSpPr>
          <p:nvPr>
            <p:ph type="sldImg"/>
          </p:nvPr>
        </p:nvSpPr>
        <p:spPr>
          <a:xfrm>
            <a:off x="909638" y="744538"/>
            <a:ext cx="4962525" cy="3722687"/>
          </a:xfrm>
          <a:solidFill>
            <a:srgbClr val="FFFFFF"/>
          </a:solidFill>
          <a:ln/>
        </p:spPr>
      </p:sp>
      <p:sp>
        <p:nvSpPr>
          <p:cNvPr id="95237" name="Text Box 3"/>
          <p:cNvSpPr txBox="1">
            <a:spLocks noChangeArrowheads="1"/>
          </p:cNvSpPr>
          <p:nvPr/>
        </p:nvSpPr>
        <p:spPr bwMode="auto">
          <a:xfrm>
            <a:off x="677863" y="4714875"/>
            <a:ext cx="5426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6" charset="0"/>
              </a:defRPr>
            </a:lvl9pPr>
          </a:lstStyle>
          <a:p>
            <a:pPr eaLnBrk="1" hangingPunct="1">
              <a:spcBef>
                <a:spcPct val="0"/>
              </a:spcBef>
            </a:pPr>
            <a:fld id="{D86F708E-F77E-4D9F-BDAD-649387E24E72}" type="slidenum">
              <a:rPr lang="ru-RU" altLang="ru-RU" smtClean="0">
                <a:latin typeface="Tahoma" pitchFamily="32" charset="0"/>
              </a:rPr>
              <a:pPr eaLnBrk="1" hangingPunct="1">
                <a:spcBef>
                  <a:spcPct val="0"/>
                </a:spcBef>
              </a:pPr>
              <a:t>9</a:t>
            </a:fld>
            <a:endParaRPr lang="ru-RU" altLang="ru-RU">
              <a:latin typeface="Tahoma" pitchFamily="32" charset="0"/>
            </a:endParaRPr>
          </a:p>
        </p:txBody>
      </p:sp>
      <p:sp>
        <p:nvSpPr>
          <p:cNvPr id="96259" name="Rectangle 1"/>
          <p:cNvSpPr>
            <a:spLocks noGrp="1" noRot="1" noChangeAspect="1" noChangeArrowheads="1" noTextEdit="1"/>
          </p:cNvSpPr>
          <p:nvPr>
            <p:ph type="sldImg"/>
          </p:nvPr>
        </p:nvSpPr>
        <p:spPr>
          <a:xfrm>
            <a:off x="909638" y="744538"/>
            <a:ext cx="4957762" cy="3717925"/>
          </a:xfrm>
          <a:solidFill>
            <a:srgbClr val="FFFFFF"/>
          </a:solidFill>
          <a:ln/>
        </p:spPr>
      </p:sp>
      <p:sp>
        <p:nvSpPr>
          <p:cNvPr id="96260" name="Text Box 2"/>
          <p:cNvSpPr txBox="1">
            <a:spLocks noChangeArrowheads="1"/>
          </p:cNvSpPr>
          <p:nvPr/>
        </p:nvSpPr>
        <p:spPr bwMode="auto">
          <a:xfrm>
            <a:off x="677863" y="4714875"/>
            <a:ext cx="542131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pPr>
                <a:defRPr/>
              </a:pPr>
              <a:t>22.02.2022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pPr>
                <a:defRPr/>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pPr>
                <a:defRPr/>
              </a:pPr>
              <a:t>22.02.2022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pPr>
                <a:defRPr/>
              </a:pPr>
              <a:t>22.02.2022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2290088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226045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065575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18083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1147610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511206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019733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459713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pPr>
                <a:defRPr/>
              </a:pPr>
              <a:t>22.02.2022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pPr>
                <a:defRPr/>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1908870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223123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779603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1917216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309050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120464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697568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751262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845996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088974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pPr>
                <a:defRPr/>
              </a:pPr>
              <a:t>22.02.2022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2442155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1750329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51414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85237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2620379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5037590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222499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408413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3668952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95294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pPr>
                <a:defRPr/>
              </a:pPr>
              <a:t>22.02.2022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pPr>
                <a:defRPr/>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858333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630242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1067629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4260592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3640832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4083826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2984918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801641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026462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186128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pPr>
                <a:defRPr/>
              </a:pPr>
              <a:t>22.02.2022</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pPr>
                <a:defRPr/>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627669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4351064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9108188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66877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928998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0294900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61F4B49A-6006-44F7-8D2A-CFF57BA3455F}"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033D296-8A65-4219-8C47-A482F612917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34966526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FBF34B25-C7A9-4715-BB8F-5858E006CF3C}"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5C82D14-3591-44DE-92F3-B81C0C520231}"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256211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AF90253-3DBA-40EA-AE5C-08DA2C816A78}"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20912D00-8DA1-47EE-8A47-793248B81F89}"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469717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FE39805C-5042-48E7-8E03-041A2F68AFDB}"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9E273A1-6198-41CE-B720-382012D72F80}"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04109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pPr>
                <a:defRPr/>
              </a:pPr>
              <a:t>22.02.2022</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E7FA6F00-D1AF-4F96-BD1C-47D37D769351}"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9388CE66-4EF1-4195-AF84-8B96B52FB67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1326223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1C134F5B-D586-4823-AA82-49517E433E5E}"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89178A8A-4957-4FA5-8F66-161BB67FA43F}"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83836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9699317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1007433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1533156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21D59917-5D31-4EE9-ABAF-332C2AB2CE37}"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A4F146F-42B2-4782-A08D-AF701BCBEF6E}"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7732400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C14FC691-A85F-4290-B5AE-CCF5EF8AD1D8}"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FAEB167-F36D-4BFF-968B-49F1E607FC5C}"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2222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B744B4-2B6A-4E26-A614-3D47DE593A87}" type="datetimeFigureOut">
              <a:rPr lang="ru-RU" smtClean="0"/>
              <a:pPr>
                <a:defRPr/>
              </a:pPr>
              <a:t>22.02.2022</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126F2369-9261-493F-AEDC-86489159A40E}"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2FB84DA5-279B-4837-84B9-C5E2D6390C73}" type="datetimeFigureOut">
              <a:rPr lang="ru-RU" smtClean="0"/>
              <a:pPr>
                <a:defRPr/>
              </a:pPr>
              <a:t>22.02.2022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10FDDF3-2BBA-42A5-A884-2C509545603E}"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27856B81-2852-407C-98C1-9FF7F175BB50}" type="datetimeFigureOut">
              <a:rPr lang="ru-RU" smtClean="0"/>
              <a:pPr>
                <a:defRPr/>
              </a:pPr>
              <a:t>22.02.2022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81492A0-EB12-40C6-8878-A30F4C2CE93B}" type="slidenum">
              <a:rPr lang="ru-RU" smtClean="0"/>
              <a:pPr>
                <a:defRPr/>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pPr>
                <a:defRPr/>
              </a:pPr>
              <a:t>22.02.2022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8407028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62376872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886043003"/>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82312717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F5E0A64F-6BEF-48D4-80FC-A4FE8B1FFAA2}" type="datetimeFigureOut">
              <a:rPr lang="ru-RU" smtClean="0">
                <a:solidFill>
                  <a:prstClr val="black">
                    <a:lumMod val="50000"/>
                    <a:lumOff val="50000"/>
                  </a:prstClr>
                </a:solidFill>
              </a:rPr>
              <a:pPr>
                <a:defRPr/>
              </a:pPr>
              <a:t>22.02.2022</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9EA6622-EE09-4220-B413-F81C0E207BFB}" type="slidenum">
              <a:rPr lang="ru-RU" smtClean="0">
                <a:solidFill>
                  <a:prstClr val="black">
                    <a:lumMod val="50000"/>
                    <a:lumOff val="50000"/>
                  </a:prstClr>
                </a:solidFill>
              </a:rPr>
              <a:pPr>
                <a:def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29363609"/>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wmf"/><Relationship Id="rId10" Type="http://schemas.openxmlformats.org/officeDocument/2006/relationships/image" Target="../media/image14.jpeg"/><Relationship Id="rId4" Type="http://schemas.openxmlformats.org/officeDocument/2006/relationships/image" Target="../media/image8.wmf"/><Relationship Id="rId9" Type="http://schemas.openxmlformats.org/officeDocument/2006/relationships/image" Target="../media/image13.jpeg"/><Relationship Id="rId1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mailto:adminMOkrasnosel@mail.ru"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1" y="1605318"/>
            <a:ext cx="9144000" cy="525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FontTx/>
              <a:buNone/>
            </a:pPr>
            <a:r>
              <a:rPr lang="ru-RU" altLang="ru-RU" sz="2000" dirty="0">
                <a:solidFill>
                  <a:srgbClr val="073E87"/>
                </a:solidFill>
                <a:latin typeface="Candara" pitchFamily="32" charset="0"/>
              </a:rPr>
              <a:t> </a:t>
            </a: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algn="ctr" eaLnBrk="1" hangingPunct="1">
              <a:spcBef>
                <a:spcPts val="500"/>
              </a:spcBef>
              <a:spcAft>
                <a:spcPct val="0"/>
              </a:spcAft>
              <a:buClrTx/>
              <a:buSzPct val="100000"/>
              <a:buFontTx/>
              <a:buNone/>
            </a:pPr>
            <a:r>
              <a:rPr lang="ru-RU" altLang="ru-RU" sz="2000" dirty="0">
                <a:solidFill>
                  <a:schemeClr val="tx1">
                    <a:lumMod val="75000"/>
                    <a:lumOff val="25000"/>
                  </a:schemeClr>
                </a:solidFill>
                <a:latin typeface="Arial" panose="020B0604020202020204" pitchFamily="34" charset="0"/>
                <a:cs typeface="Arial" panose="020B0604020202020204" pitchFamily="34" charset="0"/>
              </a:rPr>
              <a:t>Подготовлен на основании Решения Совета народных депутатов муниципального образования Красносельское Юрьев-Польского района от 17 декабря 2021г. №43 «О бюджете муниципального образования Красносельское на 2022 год»</a:t>
            </a:r>
          </a:p>
          <a:p>
            <a:pPr eaLnBrk="1" hangingPunct="1">
              <a:spcBef>
                <a:spcPts val="500"/>
              </a:spcBef>
              <a:spcAft>
                <a:spcPct val="0"/>
              </a:spcAft>
              <a:buClrTx/>
              <a:buSzPct val="100000"/>
              <a:buFontTx/>
              <a:buNone/>
            </a:pPr>
            <a:r>
              <a:rPr lang="ru-RU" altLang="ru-RU" sz="2000" dirty="0">
                <a:solidFill>
                  <a:srgbClr val="073E87"/>
                </a:solidFill>
                <a:latin typeface="Candara" pitchFamily="32" charset="0"/>
              </a:rPr>
              <a:t>         </a:t>
            </a: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2051" name="Text Box 2"/>
          <p:cNvSpPr txBox="1">
            <a:spLocks noChangeArrowheads="1"/>
          </p:cNvSpPr>
          <p:nvPr/>
        </p:nvSpPr>
        <p:spPr bwMode="auto">
          <a:xfrm>
            <a:off x="13875" y="-171400"/>
            <a:ext cx="9130125" cy="108012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a:effectLst>
            <a:outerShdw dist="50760" dir="5400000" algn="ctr" rotWithShape="0">
              <a:srgbClr val="000000"/>
            </a:outerShdw>
          </a:effectLst>
        </p:spPr>
        <p:txBody>
          <a:bodyPr lIns="90000" tIns="46800" rIns="90000" bIns="46800" anchor="ctr"/>
          <a:lstStyle>
            <a:lvl1pPr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a:solidFill>
                  <a:srgbClr val="073E87"/>
                </a:solidFill>
                <a:latin typeface="Candara" pitchFamily="32" charset="0"/>
                <a:cs typeface="Arial Unicode MS" pitchFamily="32" charset="0"/>
              </a:defRPr>
            </a:lvl1pPr>
            <a:lvl2pPr eaLnBrk="0" hangingPunct="0">
              <a:spcBef>
                <a:spcPts val="55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073E87"/>
                </a:solidFill>
                <a:latin typeface="Candara" pitchFamily="32" charset="0"/>
                <a:cs typeface="Arial Unicode MS" pitchFamily="32" charset="0"/>
              </a:defRPr>
            </a:lvl2pPr>
            <a:lvl3pPr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73E87"/>
                </a:solidFill>
                <a:latin typeface="Candara" pitchFamily="32" charset="0"/>
                <a:cs typeface="Arial Unicode MS" pitchFamily="32" charset="0"/>
              </a:defRPr>
            </a:lvl3pPr>
            <a:lvl4pPr eaLnBrk="0" hangingPunct="0">
              <a:spcBef>
                <a:spcPts val="45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073E87"/>
                </a:solidFill>
                <a:latin typeface="Candara" pitchFamily="32" charset="0"/>
                <a:cs typeface="Arial Unicode MS" pitchFamily="32" charset="0"/>
              </a:defRPr>
            </a:lvl4pPr>
            <a:lvl5pPr eaLnBrk="0" hangingPunct="0">
              <a:spcBef>
                <a:spcPts val="4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5pPr>
            <a:lvl6pPr marL="25146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6pPr>
            <a:lvl7pPr marL="29718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7pPr>
            <a:lvl8pPr marL="34290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8pPr>
            <a:lvl9pPr marL="3886200" indent="-228600" defTabSz="449263" eaLnBrk="0" fontAlgn="base" hangingPunct="0">
              <a:spcBef>
                <a:spcPts val="400"/>
              </a:spcBef>
              <a:spcAft>
                <a:spcPct val="0"/>
              </a:spcAft>
              <a:buClr>
                <a:srgbClr val="000000"/>
              </a:buClr>
              <a:buSzPct val="100000"/>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073E87"/>
                </a:solidFill>
                <a:latin typeface="Candara" pitchFamily="32" charset="0"/>
                <a:cs typeface="Arial Unicode MS" pitchFamily="32" charset="0"/>
              </a:defRPr>
            </a:lvl9pPr>
          </a:lstStyle>
          <a:p>
            <a:pPr algn="ctr" eaLnBrk="1" hangingPunct="1">
              <a:spcBef>
                <a:spcPct val="0"/>
              </a:spcBef>
              <a:buClrTx/>
              <a:buFontTx/>
              <a:buNone/>
              <a:defRPr/>
            </a:pPr>
            <a:r>
              <a:rPr lang="ru-RU" altLang="ru-RU" sz="4400" dirty="0">
                <a:solidFill>
                  <a:srgbClr val="7030A0"/>
                </a:solidFill>
              </a:rPr>
              <a:t>«Бюджет для граждан»</a:t>
            </a:r>
          </a:p>
        </p:txBody>
      </p:sp>
      <p:pic>
        <p:nvPicPr>
          <p:cNvPr id="3" name="Рисунок 2">
            <a:extLst>
              <a:ext uri="{FF2B5EF4-FFF2-40B4-BE49-F238E27FC236}">
                <a16:creationId xmlns:a16="http://schemas.microsoft.com/office/drawing/2014/main" id="{028D7B7A-0B51-4DAB-BB51-AF113779C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028700"/>
            <a:ext cx="7272808" cy="4223982"/>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381000"/>
            <a:ext cx="8229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Налоговые доходы</a:t>
            </a:r>
          </a:p>
        </p:txBody>
      </p:sp>
      <p:sp>
        <p:nvSpPr>
          <p:cNvPr id="15363" name="AutoShape 2"/>
          <p:cNvSpPr>
            <a:spLocks noChangeArrowheads="1"/>
          </p:cNvSpPr>
          <p:nvPr/>
        </p:nvSpPr>
        <p:spPr bwMode="auto">
          <a:xfrm>
            <a:off x="0" y="1349375"/>
            <a:ext cx="2447925" cy="1081088"/>
          </a:xfrm>
          <a:prstGeom prst="downArrowCallout">
            <a:avLst>
              <a:gd name="adj1" fmla="val 24991"/>
              <a:gd name="adj2" fmla="val 25002"/>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a:solidFill>
                  <a:srgbClr val="FFFFFF"/>
                </a:solidFill>
                <a:latin typeface="Times New Roman" pitchFamily="16" charset="0"/>
                <a:cs typeface="Times New Roman" pitchFamily="16" charset="0"/>
              </a:rPr>
              <a:t>Федеральные налоги</a:t>
            </a:r>
          </a:p>
        </p:txBody>
      </p:sp>
      <p:sp>
        <p:nvSpPr>
          <p:cNvPr id="15364" name="AutoShape 3"/>
          <p:cNvSpPr>
            <a:spLocks noChangeArrowheads="1"/>
          </p:cNvSpPr>
          <p:nvPr/>
        </p:nvSpPr>
        <p:spPr bwMode="auto">
          <a:xfrm>
            <a:off x="4895850" y="1347788"/>
            <a:ext cx="1800225" cy="1081087"/>
          </a:xfrm>
          <a:prstGeom prst="downArrowCallout">
            <a:avLst>
              <a:gd name="adj1" fmla="val 24993"/>
              <a:gd name="adj2" fmla="val 25001"/>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dirty="0">
                <a:solidFill>
                  <a:srgbClr val="FFFFFF"/>
                </a:solidFill>
                <a:latin typeface="Times New Roman" pitchFamily="16" charset="0"/>
                <a:cs typeface="Times New Roman" pitchFamily="16" charset="0"/>
              </a:rPr>
              <a:t>Местные налоги</a:t>
            </a:r>
          </a:p>
        </p:txBody>
      </p:sp>
      <p:sp>
        <p:nvSpPr>
          <p:cNvPr id="15365" name="AutoShape 4"/>
          <p:cNvSpPr>
            <a:spLocks noChangeArrowheads="1"/>
          </p:cNvSpPr>
          <p:nvPr/>
        </p:nvSpPr>
        <p:spPr bwMode="auto">
          <a:xfrm>
            <a:off x="2700338" y="1341438"/>
            <a:ext cx="1933575" cy="1079500"/>
          </a:xfrm>
          <a:prstGeom prst="downArrowCallout">
            <a:avLst>
              <a:gd name="adj1" fmla="val 24994"/>
              <a:gd name="adj2" fmla="val 25002"/>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600" dirty="0">
                <a:solidFill>
                  <a:srgbClr val="FFFFFF"/>
                </a:solidFill>
                <a:latin typeface="Times New Roman" pitchFamily="16" charset="0"/>
                <a:cs typeface="Times New Roman" pitchFamily="16" charset="0"/>
              </a:rPr>
              <a:t>Региональные налоги</a:t>
            </a:r>
          </a:p>
        </p:txBody>
      </p:sp>
      <p:sp>
        <p:nvSpPr>
          <p:cNvPr id="15366" name="AutoShape 5"/>
          <p:cNvSpPr>
            <a:spLocks noChangeArrowheads="1"/>
          </p:cNvSpPr>
          <p:nvPr/>
        </p:nvSpPr>
        <p:spPr bwMode="auto">
          <a:xfrm>
            <a:off x="0" y="2565400"/>
            <a:ext cx="2627313" cy="4176713"/>
          </a:xfrm>
          <a:prstGeom prst="verticalScroll">
            <a:avLst>
              <a:gd name="adj" fmla="val 12500"/>
            </a:avLst>
          </a:prstGeom>
          <a:solidFill>
            <a:schemeClr val="accent2">
              <a:lumMod val="20000"/>
              <a:lumOff val="8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Налог на добавленную стоимость</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Акцизы</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3) Налог на доходы физических лиц</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 4) Налог на прибыль организаций </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5) Налог на добычу полезных ископаемых</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6)Водный налог</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7)Сборы за пользование объектами животного мира и за пользование объектами водных биологических ресурсов</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8) Государственная пошлина</a:t>
            </a:r>
          </a:p>
        </p:txBody>
      </p:sp>
      <p:sp>
        <p:nvSpPr>
          <p:cNvPr id="15367" name="AutoShape 6"/>
          <p:cNvSpPr>
            <a:spLocks noChangeArrowheads="1"/>
          </p:cNvSpPr>
          <p:nvPr/>
        </p:nvSpPr>
        <p:spPr bwMode="auto">
          <a:xfrm>
            <a:off x="2520950" y="2565400"/>
            <a:ext cx="2292350" cy="1674813"/>
          </a:xfrm>
          <a:prstGeom prst="verticalScroll">
            <a:avLst>
              <a:gd name="adj" fmla="val 12500"/>
            </a:avLst>
          </a:prstGeom>
          <a:solidFill>
            <a:schemeClr val="accent2">
              <a:lumMod val="20000"/>
              <a:lumOff val="8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Налог на имущество организаций</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Налог на игорный бизнес</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3) Транспортный налог</a:t>
            </a:r>
          </a:p>
        </p:txBody>
      </p:sp>
      <p:pic>
        <p:nvPicPr>
          <p:cNvPr id="153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4651375"/>
            <a:ext cx="3816350" cy="1852613"/>
          </a:xfrm>
          <a:prstGeom prst="rect">
            <a:avLst/>
          </a:prstGeom>
          <a:solidFill>
            <a:schemeClr val="accent1">
              <a:lumMod val="75000"/>
            </a:schemeClr>
          </a:solidFill>
          <a:ln>
            <a:noFill/>
          </a:ln>
          <a:extLst/>
        </p:spPr>
      </p:pic>
      <p:sp>
        <p:nvSpPr>
          <p:cNvPr id="15369" name="AutoShape 8"/>
          <p:cNvSpPr>
            <a:spLocks noChangeArrowheads="1"/>
          </p:cNvSpPr>
          <p:nvPr/>
        </p:nvSpPr>
        <p:spPr bwMode="auto">
          <a:xfrm>
            <a:off x="5056188" y="2565400"/>
            <a:ext cx="1944687" cy="1368425"/>
          </a:xfrm>
          <a:prstGeom prst="verticalScroll">
            <a:avLst>
              <a:gd name="adj" fmla="val 12500"/>
            </a:avLst>
          </a:prstGeom>
          <a:solidFill>
            <a:schemeClr val="accent2">
              <a:lumMod val="20000"/>
              <a:lumOff val="8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Налог на имущество физических лиц</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Земельный налог</a:t>
            </a:r>
          </a:p>
        </p:txBody>
      </p:sp>
      <p:sp>
        <p:nvSpPr>
          <p:cNvPr id="15370" name="AutoShape 9"/>
          <p:cNvSpPr>
            <a:spLocks noChangeArrowheads="1"/>
          </p:cNvSpPr>
          <p:nvPr/>
        </p:nvSpPr>
        <p:spPr bwMode="auto">
          <a:xfrm>
            <a:off x="7062788" y="2587625"/>
            <a:ext cx="2089150" cy="3409950"/>
          </a:xfrm>
          <a:prstGeom prst="verticalScroll">
            <a:avLst>
              <a:gd name="adj" fmla="val 12500"/>
            </a:avLst>
          </a:prstGeom>
          <a:solidFill>
            <a:schemeClr val="accent2">
              <a:lumMod val="20000"/>
              <a:lumOff val="8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1) Единый сельскохозяйственный налог</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2) Упрощенная система налогообложения</a:t>
            </a:r>
          </a:p>
          <a:p>
            <a:pPr eaLnBrk="1" hangingPunct="1">
              <a:spcBef>
                <a:spcPct val="0"/>
              </a:spcBef>
              <a:spcAft>
                <a:spcPts val="600"/>
              </a:spcAft>
              <a:buClrTx/>
              <a:buSzPct val="100000"/>
              <a:buFontTx/>
              <a:buNone/>
            </a:pPr>
            <a:r>
              <a:rPr lang="ru-RU" altLang="ru-RU" sz="1100" b="1" dirty="0">
                <a:solidFill>
                  <a:srgbClr val="000099"/>
                </a:solidFill>
                <a:latin typeface="Candara" pitchFamily="32" charset="0"/>
              </a:rPr>
              <a:t>3) Патентная система налогообложения</a:t>
            </a:r>
          </a:p>
          <a:p>
            <a:pPr eaLnBrk="1" hangingPunct="1">
              <a:spcBef>
                <a:spcPct val="0"/>
              </a:spcBef>
              <a:spcAft>
                <a:spcPts val="600"/>
              </a:spcAft>
              <a:buClrTx/>
              <a:buSzPct val="100000"/>
              <a:buFontTx/>
              <a:buNone/>
            </a:pPr>
            <a:endParaRPr lang="ru-RU" altLang="ru-RU" sz="1100" b="1" dirty="0">
              <a:solidFill>
                <a:srgbClr val="990066"/>
              </a:solidFill>
              <a:latin typeface="Candara" pitchFamily="32" charset="0"/>
            </a:endParaRPr>
          </a:p>
          <a:p>
            <a:pPr eaLnBrk="1" hangingPunct="1">
              <a:spcBef>
                <a:spcPct val="0"/>
              </a:spcBef>
              <a:spcAft>
                <a:spcPts val="600"/>
              </a:spcAft>
              <a:buClrTx/>
              <a:buSzPct val="100000"/>
              <a:buFontTx/>
              <a:buNone/>
            </a:pPr>
            <a:endParaRPr lang="ru-RU" altLang="ru-RU" sz="1100" b="1" dirty="0">
              <a:solidFill>
                <a:srgbClr val="990066"/>
              </a:solidFill>
              <a:latin typeface="Candara" pitchFamily="32" charset="0"/>
            </a:endParaRPr>
          </a:p>
        </p:txBody>
      </p:sp>
      <p:sp>
        <p:nvSpPr>
          <p:cNvPr id="15371" name="AutoShape 10"/>
          <p:cNvSpPr>
            <a:spLocks noChangeArrowheads="1"/>
          </p:cNvSpPr>
          <p:nvPr/>
        </p:nvSpPr>
        <p:spPr bwMode="auto">
          <a:xfrm>
            <a:off x="6878638" y="1331913"/>
            <a:ext cx="1800225" cy="1081087"/>
          </a:xfrm>
          <a:prstGeom prst="downArrowCallout">
            <a:avLst>
              <a:gd name="adj1" fmla="val 24993"/>
              <a:gd name="adj2" fmla="val 25001"/>
              <a:gd name="adj3" fmla="val 25000"/>
              <a:gd name="adj4" fmla="val 64977"/>
            </a:avLst>
          </a:prstGeom>
          <a:solidFill>
            <a:schemeClr val="accent6">
              <a:lumMod val="60000"/>
              <a:lumOff val="40000"/>
            </a:schemeClr>
          </a:solidFill>
          <a:ln w="15840" cap="sq">
            <a:solidFill>
              <a:srgbClr val="165D83"/>
            </a:solidFill>
            <a:miter lim="800000"/>
            <a:headEnd/>
            <a:tailEnd/>
          </a:ln>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ts val="450"/>
              </a:spcBef>
              <a:spcAft>
                <a:spcPct val="0"/>
              </a:spcAft>
              <a:buClrTx/>
              <a:buSzPct val="100000"/>
              <a:buFontTx/>
              <a:buNone/>
            </a:pPr>
            <a:r>
              <a:rPr lang="ru-RU" altLang="ru-RU" sz="1600" dirty="0">
                <a:solidFill>
                  <a:srgbClr val="FFFFFF"/>
                </a:solidFill>
                <a:latin typeface="Times New Roman" pitchFamily="16" charset="0"/>
                <a:cs typeface="Times New Roman" pitchFamily="16" charset="0"/>
              </a:rPr>
              <a:t>Специальные налоговые режимы</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95288" y="1484313"/>
            <a:ext cx="8229600" cy="5113337"/>
          </a:xfrm>
          <a:prstGeom prst="rect">
            <a:avLst/>
          </a:prstGeom>
          <a:noFill/>
          <a:ln w="9525" cap="flat">
            <a:noFill/>
            <a:round/>
            <a:headEnd/>
            <a:tailEnd/>
          </a:ln>
          <a:effectLst/>
        </p:spPr>
        <p:txBody>
          <a:bodyPr lIns="90000" tIns="46800" rIns="90000" bIns="46800"/>
          <a:lstStyle/>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Доходы от использования имущества и земельных участков, находящихся в государственной или  муниципальной собственности</a:t>
            </a: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Доходы от продажи имущества и земельных участков, находящихся в государственной или муниципальной собственности</a:t>
            </a: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Платежи при пользовании природными ресурсами</a:t>
            </a: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Доходы от платных услуг, оказываемых казенными учреждениями</a:t>
            </a: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Административные платежи и сборы</a:t>
            </a: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Штрафы, санкции, возмещение ущерба</a:t>
            </a: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Средства самообложения граждан</a:t>
            </a:r>
          </a:p>
          <a:p>
            <a:pPr marL="265113" indent="-265113">
              <a:spcBef>
                <a:spcPts val="500"/>
              </a:spcBef>
              <a:buClr>
                <a:srgbClr val="31B6FD"/>
              </a:buClr>
              <a:buFont typeface="Symbol" pitchFamily="16" charset="2"/>
              <a:buChar char=""/>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r>
              <a:rPr lang="ru-RU" dirty="0">
                <a:solidFill>
                  <a:srgbClr val="052E65"/>
                </a:solidFill>
                <a:latin typeface="Times New Roman" pitchFamily="16" charset="0"/>
                <a:cs typeface="Times New Roman" pitchFamily="16" charset="0"/>
              </a:rPr>
              <a:t>Иные неналоговые доходы</a:t>
            </a:r>
          </a:p>
          <a:p>
            <a:pPr marL="268288" indent="-265113">
              <a:spcBef>
                <a:spcPts val="500"/>
              </a:spcBef>
              <a:buClrTx/>
              <a:buFontTx/>
              <a:buNone/>
              <a:tabLst>
                <a:tab pos="265113" algn="l"/>
                <a:tab pos="712788" algn="l"/>
                <a:tab pos="1162050" algn="l"/>
                <a:tab pos="1611313" algn="l"/>
                <a:tab pos="2060575" algn="l"/>
                <a:tab pos="2509838" algn="l"/>
                <a:tab pos="2959100" algn="l"/>
                <a:tab pos="3408363" algn="l"/>
                <a:tab pos="3857625" algn="l"/>
                <a:tab pos="4306888" algn="l"/>
                <a:tab pos="4756150" algn="l"/>
                <a:tab pos="5205413" algn="l"/>
                <a:tab pos="5654675" algn="l"/>
                <a:tab pos="6103938" algn="l"/>
                <a:tab pos="6553200" algn="l"/>
                <a:tab pos="7002463" algn="l"/>
                <a:tab pos="7451725" algn="l"/>
                <a:tab pos="7900988" algn="l"/>
                <a:tab pos="8350250" algn="l"/>
                <a:tab pos="8799513" algn="l"/>
                <a:tab pos="9248775" algn="l"/>
              </a:tabLst>
              <a:defRPr/>
            </a:pPr>
            <a:endParaRPr lang="ru-RU" dirty="0">
              <a:solidFill>
                <a:srgbClr val="052E65"/>
              </a:solidFill>
              <a:latin typeface="Times New Roman" pitchFamily="16" charset="0"/>
              <a:cs typeface="Times New Roman" pitchFamily="16" charset="0"/>
            </a:endParaRPr>
          </a:p>
        </p:txBody>
      </p:sp>
      <p:sp>
        <p:nvSpPr>
          <p:cNvPr id="16387" name="Text Box 2"/>
          <p:cNvSpPr txBox="1">
            <a:spLocks noChangeArrowheads="1"/>
          </p:cNvSpPr>
          <p:nvPr/>
        </p:nvSpPr>
        <p:spPr bwMode="auto">
          <a:xfrm>
            <a:off x="457200" y="381000"/>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Неналоговые доходы</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7411" name="Text Box 1"/>
          <p:cNvSpPr txBox="1">
            <a:spLocks noChangeArrowheads="1"/>
          </p:cNvSpPr>
          <p:nvPr/>
        </p:nvSpPr>
        <p:spPr bwMode="auto">
          <a:xfrm>
            <a:off x="250825" y="332655"/>
            <a:ext cx="8507412" cy="638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ctr" eaLnBrk="1" hangingPunct="1">
              <a:spcBef>
                <a:spcPts val="400"/>
              </a:spcBef>
              <a:spcAft>
                <a:spcPct val="0"/>
              </a:spcAft>
              <a:buClrTx/>
              <a:buSzPct val="100000"/>
              <a:buFontTx/>
              <a:buNone/>
            </a:pPr>
            <a:r>
              <a:rPr lang="ru-RU" altLang="ru-RU" sz="1600" dirty="0">
                <a:solidFill>
                  <a:srgbClr val="073E87"/>
                </a:solidFill>
                <a:latin typeface="Candara" pitchFamily="32" charset="0"/>
              </a:rPr>
              <a:t>Это средства</a:t>
            </a:r>
            <a:r>
              <a:rPr lang="ru-RU" altLang="ru-RU" sz="2400" dirty="0">
                <a:solidFill>
                  <a:srgbClr val="073E87"/>
                </a:solidFill>
                <a:latin typeface="Candara" pitchFamily="32" charset="0"/>
              </a:rPr>
              <a:t> </a:t>
            </a:r>
            <a:r>
              <a:rPr lang="ru-RU" altLang="ru-RU" sz="1600" dirty="0">
                <a:solidFill>
                  <a:srgbClr val="073E87"/>
                </a:solidFill>
                <a:latin typeface="Candara" pitchFamily="32" charset="0"/>
              </a:rPr>
              <a:t>одного бюджета бюджетной системы РФ, перечисляемые</a:t>
            </a:r>
          </a:p>
          <a:p>
            <a:pPr algn="ctr" eaLnBrk="1" hangingPunct="1">
              <a:spcBef>
                <a:spcPts val="400"/>
              </a:spcBef>
              <a:spcAft>
                <a:spcPct val="0"/>
              </a:spcAft>
              <a:buClrTx/>
              <a:buSzPct val="100000"/>
              <a:buFontTx/>
              <a:buNone/>
            </a:pPr>
            <a:r>
              <a:rPr lang="ru-RU" altLang="ru-RU" sz="1600" dirty="0">
                <a:solidFill>
                  <a:srgbClr val="073E87"/>
                </a:solidFill>
                <a:latin typeface="Candara" pitchFamily="32" charset="0"/>
              </a:rPr>
              <a:t>другому бюджету бюджетной системы РФ</a:t>
            </a:r>
          </a:p>
          <a:p>
            <a:pPr eaLnBrk="1" hangingPunct="1">
              <a:spcBef>
                <a:spcPts val="400"/>
              </a:spcBef>
              <a:spcAft>
                <a:spcPct val="0"/>
              </a:spcAft>
              <a:buClrTx/>
              <a:buSzPct val="100000"/>
              <a:buFontTx/>
              <a:buNone/>
            </a:pPr>
            <a:endParaRPr lang="ru-RU" altLang="ru-RU" sz="1600" dirty="0">
              <a:solidFill>
                <a:srgbClr val="073E87"/>
              </a:solidFill>
              <a:latin typeface="Candara" pitchFamily="32" charset="0"/>
            </a:endParaRPr>
          </a:p>
          <a:p>
            <a:pPr eaLnBrk="1" hangingPunct="1">
              <a:spcBef>
                <a:spcPts val="400"/>
              </a:spcBef>
              <a:spcAft>
                <a:spcPct val="0"/>
              </a:spcAft>
              <a:buClrTx/>
              <a:buSzPct val="100000"/>
              <a:buFontTx/>
              <a:buNone/>
            </a:pPr>
            <a:endParaRPr lang="ru-RU" altLang="ru-RU" sz="1600" dirty="0">
              <a:solidFill>
                <a:srgbClr val="073E87"/>
              </a:solidFill>
              <a:latin typeface="Candara" pitchFamily="32" charset="0"/>
            </a:endParaRPr>
          </a:p>
          <a:p>
            <a:pPr eaLnBrk="1" hangingPunct="1">
              <a:spcBef>
                <a:spcPts val="400"/>
              </a:spcBef>
              <a:spcAft>
                <a:spcPct val="0"/>
              </a:spcAft>
              <a:buClrTx/>
              <a:buSzPct val="100000"/>
              <a:buFontTx/>
              <a:buNone/>
            </a:pPr>
            <a:endParaRPr lang="ru-RU" altLang="ru-RU" sz="1600" dirty="0">
              <a:solidFill>
                <a:srgbClr val="073E87"/>
              </a:solidFill>
              <a:latin typeface="Candara" pitchFamily="32" charset="0"/>
            </a:endParaRPr>
          </a:p>
        </p:txBody>
      </p:sp>
      <p:sp>
        <p:nvSpPr>
          <p:cNvPr id="17412" name="Text Box 2"/>
          <p:cNvSpPr txBox="1">
            <a:spLocks noChangeArrowheads="1"/>
          </p:cNvSpPr>
          <p:nvPr/>
        </p:nvSpPr>
        <p:spPr bwMode="auto">
          <a:xfrm>
            <a:off x="457200" y="200416"/>
            <a:ext cx="8229600" cy="25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Межбюджетные трансферты(безвозмездные поступления)</a:t>
            </a:r>
          </a:p>
        </p:txBody>
      </p:sp>
      <p:sp>
        <p:nvSpPr>
          <p:cNvPr id="17413" name="Rectangle 3"/>
          <p:cNvSpPr>
            <a:spLocks noChangeArrowheads="1"/>
          </p:cNvSpPr>
          <p:nvPr/>
        </p:nvSpPr>
        <p:spPr bwMode="auto">
          <a:xfrm>
            <a:off x="7589207" y="2384534"/>
            <a:ext cx="1413244" cy="1584320"/>
          </a:xfrm>
          <a:prstGeom prst="rect">
            <a:avLst/>
          </a:prstGeom>
          <a:solidFill>
            <a:srgbClr val="99FF99"/>
          </a:solidFill>
          <a:ln w="9360" cap="sq">
            <a:solidFill>
              <a:srgbClr val="000000"/>
            </a:solidFill>
            <a:miter lim="800000"/>
            <a:headEnd/>
            <a:tailEnd/>
          </a:ln>
          <a:effectLst>
            <a:outerShdw dist="50912" dir="2700000" algn="ctr" rotWithShape="0">
              <a:srgbClr val="808080">
                <a:alpha val="94002"/>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a:solidFill>
                  <a:srgbClr val="000000"/>
                </a:solidFill>
                <a:latin typeface="Tahoma" pitchFamily="32" charset="0"/>
              </a:rPr>
              <a:t>Формы </a:t>
            </a:r>
          </a:p>
          <a:p>
            <a:pPr algn="ctr" eaLnBrk="1" hangingPunct="1">
              <a:spcBef>
                <a:spcPct val="0"/>
              </a:spcBef>
              <a:spcAft>
                <a:spcPct val="0"/>
              </a:spcAft>
              <a:buClrTx/>
              <a:buSzPct val="100000"/>
              <a:buFontTx/>
              <a:buNone/>
            </a:pPr>
            <a:r>
              <a:rPr lang="ru-RU" altLang="ru-RU" sz="1800" dirty="0">
                <a:solidFill>
                  <a:srgbClr val="000000"/>
                </a:solidFill>
                <a:latin typeface="Tahoma" pitchFamily="32" charset="0"/>
              </a:rPr>
              <a:t>бюджетных </a:t>
            </a:r>
          </a:p>
          <a:p>
            <a:pPr algn="ctr" eaLnBrk="1" hangingPunct="1">
              <a:spcBef>
                <a:spcPct val="0"/>
              </a:spcBef>
              <a:spcAft>
                <a:spcPct val="0"/>
              </a:spcAft>
              <a:buClrTx/>
              <a:buSzPct val="100000"/>
              <a:buFontTx/>
              <a:buNone/>
            </a:pPr>
            <a:r>
              <a:rPr lang="ru-RU" altLang="ru-RU" sz="1800" dirty="0">
                <a:solidFill>
                  <a:srgbClr val="000000"/>
                </a:solidFill>
                <a:latin typeface="Tahoma" pitchFamily="32" charset="0"/>
              </a:rPr>
              <a:t>трансфертов</a:t>
            </a:r>
          </a:p>
        </p:txBody>
      </p:sp>
      <p:sp>
        <p:nvSpPr>
          <p:cNvPr id="17414" name="Rectangle 4"/>
          <p:cNvSpPr>
            <a:spLocks noChangeArrowheads="1"/>
          </p:cNvSpPr>
          <p:nvPr/>
        </p:nvSpPr>
        <p:spPr bwMode="auto">
          <a:xfrm>
            <a:off x="179388" y="1054027"/>
            <a:ext cx="8785225" cy="736812"/>
          </a:xfrm>
          <a:prstGeom prst="rect">
            <a:avLst/>
          </a:prstGeom>
          <a:solidFill>
            <a:srgbClr val="CCECFF"/>
          </a:solidFill>
          <a:ln w="9360" cap="sq">
            <a:solidFill>
              <a:srgbClr val="333333"/>
            </a:solidFill>
            <a:miter lim="800000"/>
            <a:headEnd/>
            <a:tailEnd/>
          </a:ln>
          <a:effectLst>
            <a:outerShdw dist="139498" dir="2700000" algn="ctr" rotWithShape="0">
              <a:srgbClr val="808080">
                <a:alpha val="90004"/>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000000"/>
                </a:solidFill>
                <a:latin typeface="Tahoma" pitchFamily="32" charset="0"/>
              </a:rPr>
              <a:t>Дотации- </a:t>
            </a:r>
            <a:r>
              <a:rPr lang="ru-RU" altLang="ru-RU" sz="1400" i="1" dirty="0">
                <a:solidFill>
                  <a:srgbClr val="000000"/>
                </a:solidFill>
                <a:latin typeface="Tahoma" pitchFamily="32" charset="0"/>
              </a:rPr>
              <a:t>межбюджетные трансферты, предоставляемые на безвозмездной и безвозвратной основе</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 без установления направлений и(или) условий их использования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Статья 6. Бюджетного кодекса Российской Федерации</a:t>
            </a:r>
          </a:p>
        </p:txBody>
      </p:sp>
      <p:sp>
        <p:nvSpPr>
          <p:cNvPr id="17415" name="Rectangle 5"/>
          <p:cNvSpPr>
            <a:spLocks noChangeArrowheads="1"/>
          </p:cNvSpPr>
          <p:nvPr/>
        </p:nvSpPr>
        <p:spPr bwMode="auto">
          <a:xfrm>
            <a:off x="179387" y="1916832"/>
            <a:ext cx="6913563" cy="1296144"/>
          </a:xfrm>
          <a:prstGeom prst="rect">
            <a:avLst/>
          </a:prstGeom>
          <a:solidFill>
            <a:srgbClr val="CCECFF"/>
          </a:solidFill>
          <a:ln w="9360" cap="sq">
            <a:solidFill>
              <a:srgbClr val="1C1C1C"/>
            </a:solidFill>
            <a:miter lim="800000"/>
            <a:headEnd/>
            <a:tailEnd/>
          </a:ln>
          <a:effectLst>
            <a:outerShdw dist="101823" dir="2700000" algn="ctr" rotWithShape="0">
              <a:srgbClr val="808080">
                <a:alpha val="95003"/>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000000"/>
                </a:solidFill>
                <a:latin typeface="Tahoma" pitchFamily="32" charset="0"/>
              </a:rPr>
              <a:t>Субвенции</a:t>
            </a:r>
            <a:r>
              <a:rPr lang="ru-RU" altLang="ru-RU" sz="1400" dirty="0">
                <a:solidFill>
                  <a:srgbClr val="000000"/>
                </a:solidFill>
                <a:latin typeface="Tahoma" pitchFamily="32" charset="0"/>
              </a:rPr>
              <a:t>- </a:t>
            </a:r>
            <a:r>
              <a:rPr lang="ru-RU" altLang="ru-RU" sz="1400" i="1" dirty="0">
                <a:solidFill>
                  <a:srgbClr val="000000"/>
                </a:solidFill>
                <a:latin typeface="Tahoma" pitchFamily="32" charset="0"/>
              </a:rPr>
              <a:t>межбюджетные трансферты, предоставляемые местным бюджетам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в целях финансового обеспечения расходных обязательств муниципальных</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 образований, возникающих при выполнении государственных полномочий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Российской Федерации, субъектов Российской Федерации, переданных для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осуществления органами местного самоуправления в установленном порядке.</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Статья 140. Бюджетного кодекса Российской Федерации</a:t>
            </a:r>
          </a:p>
        </p:txBody>
      </p:sp>
      <p:sp>
        <p:nvSpPr>
          <p:cNvPr id="17416" name="Rectangle 6"/>
          <p:cNvSpPr>
            <a:spLocks noChangeArrowheads="1"/>
          </p:cNvSpPr>
          <p:nvPr/>
        </p:nvSpPr>
        <p:spPr bwMode="auto">
          <a:xfrm>
            <a:off x="177800" y="3338969"/>
            <a:ext cx="6913563" cy="1080123"/>
          </a:xfrm>
          <a:prstGeom prst="rect">
            <a:avLst/>
          </a:prstGeom>
          <a:solidFill>
            <a:srgbClr val="CCECFF"/>
          </a:solidFill>
          <a:ln w="9360" cap="sq">
            <a:solidFill>
              <a:srgbClr val="000000"/>
            </a:solidFill>
            <a:miter lim="800000"/>
            <a:headEnd/>
            <a:tailEnd/>
          </a:ln>
          <a:effectLst>
            <a:outerShdw dist="114551" dir="2700000" algn="ctr" rotWithShape="0">
              <a:srgbClr val="808080">
                <a:alpha val="93004"/>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000000"/>
                </a:solidFill>
                <a:latin typeface="Tahoma" pitchFamily="32" charset="0"/>
              </a:rPr>
              <a:t>Субсидии</a:t>
            </a:r>
            <a:r>
              <a:rPr lang="ru-RU" altLang="ru-RU" sz="1400" dirty="0">
                <a:solidFill>
                  <a:srgbClr val="000000"/>
                </a:solidFill>
                <a:latin typeface="Tahoma" pitchFamily="32" charset="0"/>
              </a:rPr>
              <a:t>- </a:t>
            </a:r>
            <a:r>
              <a:rPr lang="ru-RU" altLang="ru-RU" sz="1400" i="1" dirty="0">
                <a:solidFill>
                  <a:srgbClr val="000000"/>
                </a:solidFill>
                <a:latin typeface="Tahoma" pitchFamily="32" charset="0"/>
              </a:rPr>
              <a:t>бюджетные средства, предоставляемые бюджету другого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уровня бюджетной системы РФ, в целях </a:t>
            </a:r>
            <a:r>
              <a:rPr lang="ru-RU" altLang="ru-RU" sz="1400" i="1" dirty="0" err="1">
                <a:solidFill>
                  <a:srgbClr val="000000"/>
                </a:solidFill>
                <a:latin typeface="Tahoma" pitchFamily="32" charset="0"/>
              </a:rPr>
              <a:t>софинансирования</a:t>
            </a:r>
            <a:r>
              <a:rPr lang="ru-RU" altLang="ru-RU" sz="1400" i="1" dirty="0">
                <a:solidFill>
                  <a:srgbClr val="000000"/>
                </a:solidFill>
                <a:latin typeface="Tahoma" pitchFamily="32" charset="0"/>
              </a:rPr>
              <a:t>,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расходных обязательств, возникающих при выполнении </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полномочий органов местного самоуправления по вопросам местного значения.</a:t>
            </a:r>
          </a:p>
          <a:p>
            <a:pPr algn="ctr" eaLnBrk="1" hangingPunct="1">
              <a:spcBef>
                <a:spcPct val="0"/>
              </a:spcBef>
              <a:spcAft>
                <a:spcPct val="0"/>
              </a:spcAft>
              <a:buClrTx/>
              <a:buSzPct val="100000"/>
              <a:buFontTx/>
              <a:buNone/>
            </a:pPr>
            <a:r>
              <a:rPr lang="ru-RU" altLang="ru-RU" sz="1400" i="1" dirty="0">
                <a:solidFill>
                  <a:srgbClr val="000000"/>
                </a:solidFill>
                <a:latin typeface="Tahoma" pitchFamily="32" charset="0"/>
              </a:rPr>
              <a:t>Статья 139. Бюджетного кодекса Российской Федерации</a:t>
            </a:r>
          </a:p>
        </p:txBody>
      </p:sp>
      <p:sp>
        <p:nvSpPr>
          <p:cNvPr id="17419" name="AutoShape 9"/>
          <p:cNvSpPr>
            <a:spLocks noChangeArrowheads="1"/>
          </p:cNvSpPr>
          <p:nvPr/>
        </p:nvSpPr>
        <p:spPr bwMode="auto">
          <a:xfrm>
            <a:off x="7238368" y="2384534"/>
            <a:ext cx="288925" cy="485775"/>
          </a:xfrm>
          <a:prstGeom prst="leftArrow">
            <a:avLst>
              <a:gd name="adj1" fmla="val 50000"/>
              <a:gd name="adj2" fmla="val 25000"/>
            </a:avLst>
          </a:prstGeom>
          <a:solidFill>
            <a:srgbClr val="333399"/>
          </a:solidFill>
          <a:ln w="9360" cap="sq">
            <a:solidFill>
              <a:srgbClr val="000000"/>
            </a:solidFill>
            <a:miter lim="800000"/>
            <a:headEnd/>
            <a:tailEnd/>
          </a:ln>
        </p:spPr>
        <p:txBody>
          <a:bodyPr wrap="none" anchor="ctr"/>
          <a:lstStyle/>
          <a:p>
            <a:endParaRPr lang="ru-RU" altLang="ru-RU"/>
          </a:p>
        </p:txBody>
      </p:sp>
      <p:sp>
        <p:nvSpPr>
          <p:cNvPr id="2" name="Стрелка вправо 1"/>
          <p:cNvSpPr/>
          <p:nvPr/>
        </p:nvSpPr>
        <p:spPr>
          <a:xfrm rot="16200000">
            <a:off x="7969013" y="1953021"/>
            <a:ext cx="387792" cy="315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низ 2"/>
          <p:cNvSpPr/>
          <p:nvPr/>
        </p:nvSpPr>
        <p:spPr>
          <a:xfrm>
            <a:off x="7998673" y="4077281"/>
            <a:ext cx="368446" cy="485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AutoShape 9">
            <a:extLst>
              <a:ext uri="{FF2B5EF4-FFF2-40B4-BE49-F238E27FC236}">
                <a16:creationId xmlns:a16="http://schemas.microsoft.com/office/drawing/2014/main" id="{5DF091CF-8125-48B7-8969-55BAA5824EBB}"/>
              </a:ext>
            </a:extLst>
          </p:cNvPr>
          <p:cNvSpPr>
            <a:spLocks noChangeArrowheads="1"/>
          </p:cNvSpPr>
          <p:nvPr/>
        </p:nvSpPr>
        <p:spPr bwMode="auto">
          <a:xfrm>
            <a:off x="7262444" y="3613818"/>
            <a:ext cx="288925" cy="485775"/>
          </a:xfrm>
          <a:prstGeom prst="leftArrow">
            <a:avLst>
              <a:gd name="adj1" fmla="val 50000"/>
              <a:gd name="adj2" fmla="val 25000"/>
            </a:avLst>
          </a:prstGeom>
          <a:solidFill>
            <a:srgbClr val="333399"/>
          </a:solidFill>
          <a:ln w="9360" cap="sq">
            <a:solidFill>
              <a:srgbClr val="000000"/>
            </a:solidFill>
            <a:miter lim="800000"/>
            <a:headEnd/>
            <a:tailEnd/>
          </a:ln>
        </p:spPr>
        <p:txBody>
          <a:bodyPr wrap="none" anchor="ctr"/>
          <a:lstStyle/>
          <a:p>
            <a:endParaRPr lang="ru-RU" altLang="ru-RU"/>
          </a:p>
        </p:txBody>
      </p:sp>
      <p:sp>
        <p:nvSpPr>
          <p:cNvPr id="12" name="Rectangle 6">
            <a:extLst>
              <a:ext uri="{FF2B5EF4-FFF2-40B4-BE49-F238E27FC236}">
                <a16:creationId xmlns:a16="http://schemas.microsoft.com/office/drawing/2014/main" id="{43381918-6D0A-4FB6-A377-2A4EE6CFA6BA}"/>
              </a:ext>
            </a:extLst>
          </p:cNvPr>
          <p:cNvSpPr>
            <a:spLocks noChangeArrowheads="1"/>
          </p:cNvSpPr>
          <p:nvPr/>
        </p:nvSpPr>
        <p:spPr bwMode="auto">
          <a:xfrm rot="10800000" flipV="1">
            <a:off x="179384" y="4578913"/>
            <a:ext cx="8712199" cy="2078671"/>
          </a:xfrm>
          <a:prstGeom prst="rect">
            <a:avLst/>
          </a:prstGeom>
          <a:solidFill>
            <a:srgbClr val="CCECFF"/>
          </a:solidFill>
          <a:ln w="9360" cap="sq">
            <a:solidFill>
              <a:srgbClr val="000000"/>
            </a:solidFill>
            <a:miter lim="800000"/>
            <a:headEnd/>
            <a:tailEnd/>
          </a:ln>
          <a:effectLst>
            <a:outerShdw dist="114551" dir="2700000" algn="ctr" rotWithShape="0">
              <a:srgbClr val="808080">
                <a:alpha val="93004"/>
              </a:srgbClr>
            </a:outerShdw>
          </a:effectLst>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i="1" dirty="0">
                <a:solidFill>
                  <a:srgbClr val="000000"/>
                </a:solidFill>
                <a:latin typeface="Tahoma" panose="020B0604030504040204" pitchFamily="34" charset="0"/>
                <a:ea typeface="Tahoma" panose="020B0604030504040204" pitchFamily="34" charset="0"/>
                <a:cs typeface="Tahoma" panose="020B0604030504040204" pitchFamily="34" charset="0"/>
              </a:rPr>
              <a:t>Иные межбюджетные трансферты бюджетам городских, сельских поселений из бюджетов</a:t>
            </a:r>
          </a:p>
          <a:p>
            <a:pPr algn="ctr" eaLnBrk="1" hangingPunct="1">
              <a:spcBef>
                <a:spcPct val="0"/>
              </a:spcBef>
              <a:spcAft>
                <a:spcPct val="0"/>
              </a:spcAft>
              <a:buClrTx/>
              <a:buSzPct val="100000"/>
              <a:buFontTx/>
              <a:buNone/>
            </a:pPr>
            <a:r>
              <a:rPr lang="ru-RU" altLang="ru-RU" sz="1400" b="1" i="1" dirty="0">
                <a:solidFill>
                  <a:srgbClr val="000000"/>
                </a:solidFill>
                <a:latin typeface="Tahoma" panose="020B0604030504040204" pitchFamily="34" charset="0"/>
                <a:ea typeface="Tahoma" panose="020B0604030504040204" pitchFamily="34" charset="0"/>
                <a:cs typeface="Tahoma" panose="020B0604030504040204" pitchFamily="34" charset="0"/>
              </a:rPr>
              <a:t>муниципальных районов - </a:t>
            </a:r>
            <a:r>
              <a:rPr lang="ru-RU" altLang="ru-RU" sz="1400" i="1" dirty="0">
                <a:solidFill>
                  <a:srgbClr val="000000"/>
                </a:solidFill>
                <a:latin typeface="Tahoma" panose="020B0604030504040204" pitchFamily="34" charset="0"/>
                <a:ea typeface="Tahoma" panose="020B0604030504040204" pitchFamily="34" charset="0"/>
                <a:cs typeface="Tahoma" panose="020B0604030504040204" pitchFamily="34" charset="0"/>
              </a:rPr>
              <a:t>в</a:t>
            </a:r>
            <a:r>
              <a:rPr lang="ru-RU" sz="1400" i="1" dirty="0">
                <a:solidFill>
                  <a:srgbClr val="000000"/>
                </a:solidFill>
                <a:latin typeface="Tahoma" panose="020B0604030504040204" pitchFamily="34" charset="0"/>
                <a:ea typeface="Tahoma" panose="020B0604030504040204" pitchFamily="34" charset="0"/>
                <a:cs typeface="Tahoma" panose="020B0604030504040204" pitchFamily="34" charset="0"/>
              </a:rPr>
              <a:t> случаях и порядке, предусмотренных муниципальными правовыми </a:t>
            </a:r>
          </a:p>
          <a:p>
            <a:pPr algn="ctr" eaLnBrk="1" hangingPunct="1">
              <a:spcBef>
                <a:spcPct val="0"/>
              </a:spcBef>
              <a:spcAft>
                <a:spcPct val="0"/>
              </a:spcAft>
              <a:buClrTx/>
              <a:buSzPct val="100000"/>
              <a:buFontTx/>
              <a:buNone/>
            </a:pPr>
            <a:r>
              <a:rPr lang="ru-RU" sz="1400" i="1" dirty="0">
                <a:solidFill>
                  <a:srgbClr val="000000"/>
                </a:solidFill>
                <a:latin typeface="Tahoma" panose="020B0604030504040204" pitchFamily="34" charset="0"/>
                <a:ea typeface="Tahoma" panose="020B0604030504040204" pitchFamily="34" charset="0"/>
                <a:cs typeface="Tahoma" panose="020B0604030504040204" pitchFamily="34" charset="0"/>
              </a:rPr>
              <a:t>актами представительного органа муниципального района, принимаемыми в соответствии с </a:t>
            </a:r>
          </a:p>
          <a:p>
            <a:pPr algn="ctr" eaLnBrk="1" hangingPunct="1">
              <a:spcBef>
                <a:spcPct val="0"/>
              </a:spcBef>
              <a:spcAft>
                <a:spcPct val="0"/>
              </a:spcAft>
              <a:buClrTx/>
              <a:buSzPct val="100000"/>
              <a:buFontTx/>
              <a:buNone/>
            </a:pPr>
            <a:r>
              <a:rPr lang="ru-RU" sz="1400" i="1" dirty="0">
                <a:solidFill>
                  <a:srgbClr val="000000"/>
                </a:solidFill>
                <a:latin typeface="Tahoma" panose="020B0604030504040204" pitchFamily="34" charset="0"/>
                <a:ea typeface="Tahoma" panose="020B0604030504040204" pitchFamily="34" charset="0"/>
                <a:cs typeface="Tahoma" panose="020B0604030504040204" pitchFamily="34" charset="0"/>
              </a:rPr>
              <a:t>требованиями настоящего Кодекса и соответствующими им законами субъекта Российской Федерации, </a:t>
            </a:r>
          </a:p>
          <a:p>
            <a:pPr algn="ctr" eaLnBrk="1" hangingPunct="1">
              <a:spcBef>
                <a:spcPct val="0"/>
              </a:spcBef>
              <a:spcAft>
                <a:spcPct val="0"/>
              </a:spcAft>
              <a:buClrTx/>
              <a:buSzPct val="100000"/>
              <a:buFontTx/>
              <a:buNone/>
            </a:pPr>
            <a:r>
              <a:rPr lang="ru-RU" sz="1400" i="1" dirty="0">
                <a:solidFill>
                  <a:srgbClr val="000000"/>
                </a:solidFill>
                <a:latin typeface="Tahoma" panose="020B0604030504040204" pitchFamily="34" charset="0"/>
                <a:ea typeface="Tahoma" panose="020B0604030504040204" pitchFamily="34" charset="0"/>
                <a:cs typeface="Tahoma" panose="020B0604030504040204" pitchFamily="34" charset="0"/>
              </a:rPr>
              <a:t>бюджетам городских, сельских поселений могут быть предоставлены иные межбюджетные трансферты </a:t>
            </a:r>
          </a:p>
          <a:p>
            <a:pPr algn="ctr" eaLnBrk="1" hangingPunct="1">
              <a:spcBef>
                <a:spcPct val="0"/>
              </a:spcBef>
              <a:spcAft>
                <a:spcPct val="0"/>
              </a:spcAft>
              <a:buClrTx/>
              <a:buSzPct val="100000"/>
              <a:buFontTx/>
              <a:buNone/>
            </a:pPr>
            <a:r>
              <a:rPr lang="ru-RU" sz="1400" i="1" dirty="0">
                <a:solidFill>
                  <a:srgbClr val="000000"/>
                </a:solidFill>
                <a:latin typeface="Tahoma" panose="020B0604030504040204" pitchFamily="34" charset="0"/>
                <a:ea typeface="Tahoma" panose="020B0604030504040204" pitchFamily="34" charset="0"/>
                <a:cs typeface="Tahoma" panose="020B0604030504040204" pitchFamily="34" charset="0"/>
              </a:rPr>
              <a:t>из бюджета муниципального района, в том числе межбюджетные трансферты на осуществление части </a:t>
            </a:r>
          </a:p>
          <a:p>
            <a:pPr algn="ctr" eaLnBrk="1" hangingPunct="1">
              <a:spcBef>
                <a:spcPct val="0"/>
              </a:spcBef>
              <a:spcAft>
                <a:spcPct val="0"/>
              </a:spcAft>
              <a:buClrTx/>
              <a:buSzPct val="100000"/>
              <a:buFontTx/>
              <a:buNone/>
            </a:pPr>
            <a:r>
              <a:rPr lang="ru-RU" sz="1400" i="1" dirty="0">
                <a:solidFill>
                  <a:srgbClr val="000000"/>
                </a:solidFill>
                <a:latin typeface="Tahoma" panose="020B0604030504040204" pitchFamily="34" charset="0"/>
                <a:ea typeface="Tahoma" panose="020B0604030504040204" pitchFamily="34" charset="0"/>
                <a:cs typeface="Tahoma" panose="020B0604030504040204" pitchFamily="34" charset="0"/>
              </a:rPr>
              <a:t>полномочий по решению вопросов местного значения в соответствии с заключенными соглашениями.</a:t>
            </a:r>
          </a:p>
          <a:p>
            <a:pPr algn="ctr" eaLnBrk="1" hangingPunct="1">
              <a:spcBef>
                <a:spcPct val="0"/>
              </a:spcBef>
              <a:spcAft>
                <a:spcPct val="0"/>
              </a:spcAft>
              <a:buClrTx/>
              <a:buSzPct val="100000"/>
              <a:buFontTx/>
              <a:buNone/>
            </a:pPr>
            <a:r>
              <a:rPr lang="ru-RU" altLang="ru-RU" sz="1400" i="1" dirty="0">
                <a:solidFill>
                  <a:srgbClr val="000000"/>
                </a:solidFill>
                <a:latin typeface="Tahoma" panose="020B0604030504040204" pitchFamily="34" charset="0"/>
                <a:ea typeface="Tahoma" panose="020B0604030504040204" pitchFamily="34" charset="0"/>
                <a:cs typeface="Tahoma" panose="020B0604030504040204" pitchFamily="34" charset="0"/>
              </a:rPr>
              <a:t>Статья 142.4. Бюджетного кодекса Российской Федерации</a:t>
            </a:r>
          </a:p>
          <a:p>
            <a:pPr algn="ctr" eaLnBrk="1" hangingPunct="1">
              <a:spcBef>
                <a:spcPct val="0"/>
              </a:spcBef>
              <a:spcAft>
                <a:spcPct val="0"/>
              </a:spcAft>
              <a:buClrTx/>
              <a:buSzPct val="100000"/>
              <a:buFontTx/>
              <a:buNone/>
            </a:pPr>
            <a:r>
              <a:rPr lang="ru-RU" altLang="ru-RU" sz="1400" dirty="0">
                <a:solidFill>
                  <a:srgbClr val="000000"/>
                </a:solidFill>
                <a:latin typeface="Tahoma" pitchFamily="32" charset="0"/>
              </a:rPr>
              <a:t> </a:t>
            </a:r>
            <a:endParaRPr lang="ru-RU" altLang="ru-RU" sz="1400" i="1" dirty="0">
              <a:solidFill>
                <a:srgbClr val="000000"/>
              </a:solidFill>
              <a:latin typeface="Tahom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7" name="Рисунок 36" descr="http://www.molchanovo.ru/image/resize/800x600/upload/images/icon/xw_126453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0538" y="4043514"/>
            <a:ext cx="1249470" cy="814731"/>
          </a:xfrm>
          <a:prstGeom prst="rect">
            <a:avLst/>
          </a:prstGeom>
          <a:noFill/>
          <a:ln>
            <a:noFill/>
          </a:ln>
        </p:spPr>
      </p:pic>
      <p:sp>
        <p:nvSpPr>
          <p:cNvPr id="18434" name="Text Box 1"/>
          <p:cNvSpPr txBox="1">
            <a:spLocks noChangeArrowheads="1"/>
          </p:cNvSpPr>
          <p:nvPr/>
        </p:nvSpPr>
        <p:spPr bwMode="auto">
          <a:xfrm>
            <a:off x="182563" y="115888"/>
            <a:ext cx="84931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FF0000"/>
                </a:solidFill>
                <a:latin typeface="Candara" pitchFamily="32" charset="0"/>
              </a:rPr>
              <a:t>Расходы бюджета </a:t>
            </a:r>
            <a:r>
              <a:rPr lang="ru-RU" altLang="ru-RU" sz="1600" dirty="0">
                <a:solidFill>
                  <a:srgbClr val="7030A0"/>
                </a:solidFill>
                <a:latin typeface="Candara" pitchFamily="32" charset="0"/>
              </a:rPr>
              <a:t>– </a:t>
            </a:r>
            <a:r>
              <a:rPr lang="ru-RU" altLang="ru-RU" sz="1600" dirty="0">
                <a:solidFill>
                  <a:srgbClr val="0D0D0D"/>
                </a:solidFill>
                <a:latin typeface="Times New Roman" pitchFamily="16" charset="0"/>
                <a:cs typeface="Times New Roman" pitchFamily="16" charset="0"/>
              </a:rPr>
              <a:t>выплачиваемые из бюджета денежные средства, за </a:t>
            </a:r>
          </a:p>
          <a:p>
            <a:pPr algn="ctr" eaLnBrk="1" hangingPunct="1">
              <a:spcBef>
                <a:spcPct val="0"/>
              </a:spcBef>
              <a:spcAft>
                <a:spcPct val="0"/>
              </a:spcAft>
              <a:buClrTx/>
              <a:buSzPct val="100000"/>
              <a:buFontTx/>
              <a:buNone/>
            </a:pPr>
            <a:r>
              <a:rPr lang="ru-RU" altLang="ru-RU" sz="1600" dirty="0">
                <a:solidFill>
                  <a:srgbClr val="0D0D0D"/>
                </a:solidFill>
                <a:latin typeface="Times New Roman" pitchFamily="16" charset="0"/>
                <a:cs typeface="Times New Roman" pitchFamily="16" charset="0"/>
              </a:rPr>
              <a:t>исключением средств, являющихся источниками финансирования дефицита бюджета  </a:t>
            </a:r>
          </a:p>
        </p:txBody>
      </p:sp>
      <p:sp>
        <p:nvSpPr>
          <p:cNvPr id="18435" name="Text Box 2"/>
          <p:cNvSpPr txBox="1">
            <a:spLocks noChangeArrowheads="1"/>
          </p:cNvSpPr>
          <p:nvPr/>
        </p:nvSpPr>
        <p:spPr bwMode="auto">
          <a:xfrm>
            <a:off x="266700" y="1231106"/>
            <a:ext cx="8075612"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350"/>
              </a:spcBef>
              <a:spcAft>
                <a:spcPct val="0"/>
              </a:spcAft>
              <a:buClrTx/>
              <a:buSzPct val="100000"/>
              <a:buFontTx/>
              <a:buNone/>
            </a:pPr>
            <a:r>
              <a:rPr lang="ru-RU" altLang="ru-RU" sz="1400">
                <a:solidFill>
                  <a:srgbClr val="073E87"/>
                </a:solidFill>
                <a:latin typeface="Candara" pitchFamily="32" charset="0"/>
              </a:rPr>
              <a:t>                                                          </a:t>
            </a:r>
          </a:p>
          <a:p>
            <a:pPr eaLnBrk="1" hangingPunct="1">
              <a:spcBef>
                <a:spcPts val="350"/>
              </a:spcBef>
              <a:spcAft>
                <a:spcPct val="0"/>
              </a:spcAft>
              <a:buClrTx/>
              <a:buSzPct val="100000"/>
              <a:buFontTx/>
              <a:buNone/>
            </a:pPr>
            <a:r>
              <a:rPr lang="ru-RU" altLang="ru-RU" sz="1400">
                <a:solidFill>
                  <a:srgbClr val="073E87"/>
                </a:solidFill>
                <a:latin typeface="Candara" pitchFamily="32" charset="0"/>
              </a:rPr>
              <a:t>                                         </a:t>
            </a:r>
          </a:p>
        </p:txBody>
      </p:sp>
      <p:pic>
        <p:nvPicPr>
          <p:cNvPr id="1843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563" y="1287463"/>
            <a:ext cx="1600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 y="4005263"/>
            <a:ext cx="149701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988" y="2560638"/>
            <a:ext cx="1439862"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40" name="Text Box 7"/>
          <p:cNvSpPr txBox="1">
            <a:spLocks noChangeArrowheads="1"/>
          </p:cNvSpPr>
          <p:nvPr/>
        </p:nvSpPr>
        <p:spPr bwMode="auto">
          <a:xfrm>
            <a:off x="301625" y="2235200"/>
            <a:ext cx="2087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социальную политику</a:t>
            </a:r>
          </a:p>
        </p:txBody>
      </p:sp>
      <p:sp>
        <p:nvSpPr>
          <p:cNvPr id="18441" name="Text Box 8"/>
          <p:cNvSpPr txBox="1">
            <a:spLocks noChangeArrowheads="1"/>
          </p:cNvSpPr>
          <p:nvPr/>
        </p:nvSpPr>
        <p:spPr bwMode="auto">
          <a:xfrm>
            <a:off x="1254125" y="1006475"/>
            <a:ext cx="22367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ЖКХ</a:t>
            </a:r>
          </a:p>
        </p:txBody>
      </p:sp>
      <p:sp>
        <p:nvSpPr>
          <p:cNvPr id="18442" name="Text Box 9"/>
          <p:cNvSpPr txBox="1">
            <a:spLocks noChangeArrowheads="1"/>
          </p:cNvSpPr>
          <p:nvPr/>
        </p:nvSpPr>
        <p:spPr bwMode="auto">
          <a:xfrm>
            <a:off x="7046913" y="2276475"/>
            <a:ext cx="1441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культуру</a:t>
            </a:r>
          </a:p>
        </p:txBody>
      </p:sp>
      <p:sp>
        <p:nvSpPr>
          <p:cNvPr id="18443" name="Text Box 10"/>
          <p:cNvSpPr txBox="1">
            <a:spLocks noChangeArrowheads="1"/>
          </p:cNvSpPr>
          <p:nvPr/>
        </p:nvSpPr>
        <p:spPr bwMode="auto">
          <a:xfrm>
            <a:off x="3754438" y="5408613"/>
            <a:ext cx="2419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охрану окружающей среды </a:t>
            </a:r>
          </a:p>
        </p:txBody>
      </p:sp>
      <p:sp>
        <p:nvSpPr>
          <p:cNvPr id="18444" name="Text Box 11"/>
          <p:cNvSpPr txBox="1">
            <a:spLocks noChangeArrowheads="1"/>
          </p:cNvSpPr>
          <p:nvPr/>
        </p:nvSpPr>
        <p:spPr bwMode="auto">
          <a:xfrm>
            <a:off x="179388" y="3644900"/>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физ.культуру и спорт</a:t>
            </a:r>
          </a:p>
        </p:txBody>
      </p:sp>
      <p:sp>
        <p:nvSpPr>
          <p:cNvPr id="18445" name="AutoShape 12"/>
          <p:cNvSpPr>
            <a:spLocks noChangeArrowheads="1"/>
          </p:cNvSpPr>
          <p:nvPr/>
        </p:nvSpPr>
        <p:spPr bwMode="auto">
          <a:xfrm rot="3180000">
            <a:off x="5772944" y="4483894"/>
            <a:ext cx="976313"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6" name="AutoShape 13"/>
          <p:cNvSpPr>
            <a:spLocks noChangeArrowheads="1"/>
          </p:cNvSpPr>
          <p:nvPr/>
        </p:nvSpPr>
        <p:spPr bwMode="auto">
          <a:xfrm rot="18840000">
            <a:off x="5383531" y="2340520"/>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7" name="AutoShape 14"/>
          <p:cNvSpPr>
            <a:spLocks noChangeArrowheads="1"/>
          </p:cNvSpPr>
          <p:nvPr/>
        </p:nvSpPr>
        <p:spPr bwMode="auto">
          <a:xfrm rot="9840000">
            <a:off x="2498512" y="3839959"/>
            <a:ext cx="976313"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8" name="AutoShape 15"/>
          <p:cNvSpPr>
            <a:spLocks noChangeArrowheads="1"/>
          </p:cNvSpPr>
          <p:nvPr/>
        </p:nvSpPr>
        <p:spPr bwMode="auto">
          <a:xfrm rot="8280000">
            <a:off x="2599772" y="4521652"/>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49" name="AutoShape 16"/>
          <p:cNvSpPr>
            <a:spLocks noChangeArrowheads="1"/>
          </p:cNvSpPr>
          <p:nvPr/>
        </p:nvSpPr>
        <p:spPr bwMode="auto">
          <a:xfrm>
            <a:off x="4399098" y="2219325"/>
            <a:ext cx="485775" cy="576263"/>
          </a:xfrm>
          <a:prstGeom prst="upArrow">
            <a:avLst>
              <a:gd name="adj1" fmla="val 50000"/>
              <a:gd name="adj2" fmla="val 29657"/>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50" name="AutoShape 17"/>
          <p:cNvSpPr>
            <a:spLocks noChangeArrowheads="1"/>
          </p:cNvSpPr>
          <p:nvPr/>
        </p:nvSpPr>
        <p:spPr bwMode="auto">
          <a:xfrm>
            <a:off x="4457700" y="4656138"/>
            <a:ext cx="485775" cy="577850"/>
          </a:xfrm>
          <a:prstGeom prst="downArrow">
            <a:avLst>
              <a:gd name="adj1" fmla="val 50000"/>
              <a:gd name="adj2" fmla="val 29739"/>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51" name="Text Box 19"/>
          <p:cNvSpPr txBox="1">
            <a:spLocks noChangeArrowheads="1"/>
          </p:cNvSpPr>
          <p:nvPr/>
        </p:nvSpPr>
        <p:spPr bwMode="auto">
          <a:xfrm>
            <a:off x="3789363" y="1046163"/>
            <a:ext cx="1719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 На образование</a:t>
            </a:r>
          </a:p>
        </p:txBody>
      </p:sp>
      <p:pic>
        <p:nvPicPr>
          <p:cNvPr id="18452"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5563" y="5572125"/>
            <a:ext cx="171608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53"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738" y="5805488"/>
            <a:ext cx="1643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56"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0667" y="1387475"/>
            <a:ext cx="16160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57" name="Text Box 25"/>
          <p:cNvSpPr txBox="1">
            <a:spLocks noChangeArrowheads="1"/>
          </p:cNvSpPr>
          <p:nvPr/>
        </p:nvSpPr>
        <p:spPr bwMode="auto">
          <a:xfrm>
            <a:off x="6216650" y="5154613"/>
            <a:ext cx="28479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национальную безопасность</a:t>
            </a:r>
          </a:p>
          <a:p>
            <a:pPr eaLnBrk="1" hangingPunct="1">
              <a:spcBef>
                <a:spcPct val="0"/>
              </a:spcBef>
              <a:spcAft>
                <a:spcPct val="0"/>
              </a:spcAft>
              <a:buClrTx/>
              <a:buSzPct val="100000"/>
              <a:buFontTx/>
              <a:buNone/>
            </a:pPr>
            <a:r>
              <a:rPr lang="ru-RU" altLang="ru-RU" sz="1200">
                <a:solidFill>
                  <a:srgbClr val="000000"/>
                </a:solidFill>
                <a:latin typeface="Tahoma" pitchFamily="32" charset="0"/>
              </a:rPr>
              <a:t> и правоохранительную деятельность</a:t>
            </a:r>
          </a:p>
        </p:txBody>
      </p:sp>
      <p:sp>
        <p:nvSpPr>
          <p:cNvPr id="18458" name="Text Box 26"/>
          <p:cNvSpPr txBox="1">
            <a:spLocks noChangeArrowheads="1"/>
          </p:cNvSpPr>
          <p:nvPr/>
        </p:nvSpPr>
        <p:spPr bwMode="auto">
          <a:xfrm>
            <a:off x="6896100" y="3609975"/>
            <a:ext cx="2212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национальную экономику</a:t>
            </a:r>
          </a:p>
        </p:txBody>
      </p:sp>
      <p:sp>
        <p:nvSpPr>
          <p:cNvPr id="18459" name="Text Box 27"/>
          <p:cNvSpPr txBox="1">
            <a:spLocks noChangeArrowheads="1"/>
          </p:cNvSpPr>
          <p:nvPr/>
        </p:nvSpPr>
        <p:spPr bwMode="auto">
          <a:xfrm>
            <a:off x="1060450" y="5191125"/>
            <a:ext cx="2659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a:solidFill>
                  <a:srgbClr val="000000"/>
                </a:solidFill>
                <a:latin typeface="Tahoma" pitchFamily="32" charset="0"/>
              </a:rPr>
              <a:t>На средства массовой информации</a:t>
            </a:r>
          </a:p>
        </p:txBody>
      </p:sp>
      <p:sp>
        <p:nvSpPr>
          <p:cNvPr id="18460" name="Text Box 28"/>
          <p:cNvSpPr txBox="1">
            <a:spLocks noChangeArrowheads="1"/>
          </p:cNvSpPr>
          <p:nvPr/>
        </p:nvSpPr>
        <p:spPr bwMode="auto">
          <a:xfrm>
            <a:off x="5802313" y="1006475"/>
            <a:ext cx="2692060"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200" dirty="0">
                <a:solidFill>
                  <a:srgbClr val="000000"/>
                </a:solidFill>
                <a:latin typeface="Tahoma" pitchFamily="32" charset="0"/>
              </a:rPr>
              <a:t>На общегосударственные вопросы </a:t>
            </a:r>
          </a:p>
        </p:txBody>
      </p:sp>
      <p:sp>
        <p:nvSpPr>
          <p:cNvPr id="18462" name="AutoShape 29"/>
          <p:cNvSpPr>
            <a:spLocks noChangeArrowheads="1"/>
          </p:cNvSpPr>
          <p:nvPr/>
        </p:nvSpPr>
        <p:spPr bwMode="auto">
          <a:xfrm rot="-9240000">
            <a:off x="2619705" y="3006054"/>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63" name="AutoShape 30"/>
          <p:cNvSpPr>
            <a:spLocks noChangeArrowheads="1"/>
          </p:cNvSpPr>
          <p:nvPr/>
        </p:nvSpPr>
        <p:spPr bwMode="auto">
          <a:xfrm rot="-7680000">
            <a:off x="2809269" y="2354855"/>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64" name="AutoShape 31"/>
          <p:cNvSpPr>
            <a:spLocks noChangeArrowheads="1"/>
          </p:cNvSpPr>
          <p:nvPr/>
        </p:nvSpPr>
        <p:spPr bwMode="auto">
          <a:xfrm rot="1560000">
            <a:off x="5862717" y="3699557"/>
            <a:ext cx="976313"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8465" name="AutoShape 32"/>
          <p:cNvSpPr>
            <a:spLocks noChangeArrowheads="1"/>
          </p:cNvSpPr>
          <p:nvPr/>
        </p:nvSpPr>
        <p:spPr bwMode="auto">
          <a:xfrm rot="20280000">
            <a:off x="5797999" y="2868562"/>
            <a:ext cx="976312" cy="485775"/>
          </a:xfrm>
          <a:prstGeom prst="notchedRightArrow">
            <a:avLst>
              <a:gd name="adj1" fmla="val 50000"/>
              <a:gd name="adj2" fmla="val 50245"/>
            </a:avLst>
          </a:prstGeom>
          <a:solidFill>
            <a:schemeClr val="accent6">
              <a:lumMod val="40000"/>
              <a:lumOff val="60000"/>
            </a:schemeClr>
          </a:solidFill>
          <a:ln w="9360" cap="sq">
            <a:solidFill>
              <a:srgbClr val="000000"/>
            </a:solidFill>
            <a:miter lim="800000"/>
            <a:headEnd/>
            <a:tailEnd/>
          </a:ln>
        </p:spPr>
        <p:txBody>
          <a:bodyPr wrap="none" anchor="ctr"/>
          <a:lstStyle/>
          <a:p>
            <a:pPr>
              <a:defRPr/>
            </a:pPr>
            <a:endParaRPr lang="ru-RU" altLang="ru-RU"/>
          </a:p>
        </p:txBody>
      </p:sp>
      <p:pic>
        <p:nvPicPr>
          <p:cNvPr id="18466" name="Рисунок 39" descr="https://2019gd.ru/wp-content/uploads/2016/06/%D0%A4%D0%B5%D0%B4%D0%B5%D1%80%D0%B0%D0%BB%D1%8C%D0%BD%D1%8B%D0%B9-%D0%BF%D0%B5%D1%80%D0%B5%D1%87%D0%B5%D0%BD%D1%8C-%D1%83%D1%87%D0%B5%D0%B1%D0%BD%D0%B8%D0%BA%D0%BE%D0%B2-201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5563" y="1344613"/>
            <a:ext cx="109855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8860" y="5613401"/>
            <a:ext cx="1782366"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50" name="Picture 2" descr="https://asninfo.ru/images/articles/9cb1dd28/ded5750b1ca4b83dff44985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35896" y="3031125"/>
            <a:ext cx="2106661" cy="14908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trategy24.ru/images/news/201909/8d889abe9494a97e8811d3465de57a5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96260" y="2549193"/>
            <a:ext cx="1647497" cy="1078576"/>
          </a:xfrm>
          <a:prstGeom prst="rect">
            <a:avLst/>
          </a:prstGeom>
          <a:noFill/>
          <a:extLst>
            <a:ext uri="{909E8E84-426E-40DD-AFC4-6F175D3DCCD1}">
              <a14:hiddenFill xmlns:a14="http://schemas.microsoft.com/office/drawing/2010/main">
                <a:solidFill>
                  <a:srgbClr val="FFFFFF"/>
                </a:solidFill>
              </a14:hiddenFill>
            </a:ext>
          </a:extLst>
        </p:spPr>
      </p:pic>
      <p:pic>
        <p:nvPicPr>
          <p:cNvPr id="38" name="Рисунок 37" descr="http://vbryanske.com/media/imgs2018/avtobusjpg.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67638" y="4257398"/>
            <a:ext cx="1340866" cy="827786"/>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2674938"/>
            <a:ext cx="2979738"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59" name="Text Box 2"/>
          <p:cNvSpPr txBox="1">
            <a:spLocks noChangeArrowheads="1"/>
          </p:cNvSpPr>
          <p:nvPr/>
        </p:nvSpPr>
        <p:spPr bwMode="auto">
          <a:xfrm>
            <a:off x="457200" y="333375"/>
            <a:ext cx="8229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br>
              <a:rPr lang="ru-RU" altLang="ru-RU" sz="1400" b="1" i="1" dirty="0">
                <a:solidFill>
                  <a:srgbClr val="FFFFFF"/>
                </a:solidFill>
                <a:latin typeface="Candara" pitchFamily="32" charset="0"/>
              </a:rPr>
            </a:br>
            <a:br>
              <a:rPr lang="ru-RU" altLang="ru-RU" sz="1400" b="1" i="1" dirty="0">
                <a:solidFill>
                  <a:srgbClr val="FFFFFF"/>
                </a:solidFill>
                <a:latin typeface="Candara" pitchFamily="32" charset="0"/>
              </a:rPr>
            </a:br>
            <a:r>
              <a:rPr lang="ru-RU" altLang="ru-RU" sz="2000" i="1" dirty="0">
                <a:solidFill>
                  <a:srgbClr val="7030A0"/>
                </a:solidFill>
                <a:latin typeface="Times New Roman" pitchFamily="16" charset="0"/>
                <a:cs typeface="Times New Roman" pitchFamily="16" charset="0"/>
              </a:rPr>
              <a:t>ЧТО ТАКОЕ «ДЕФИЦИТ» И «ПРОФИЦИТ» БЮДЖЕТА?</a:t>
            </a:r>
            <a:r>
              <a:rPr lang="ru-RU" altLang="ru-RU" sz="2000" dirty="0">
                <a:solidFill>
                  <a:srgbClr val="7030A0"/>
                </a:solidFill>
                <a:latin typeface="Times New Roman" pitchFamily="16" charset="0"/>
                <a:cs typeface="Times New Roman" pitchFamily="16" charset="0"/>
              </a:rPr>
              <a:t> </a:t>
            </a:r>
            <a:br>
              <a:rPr lang="ru-RU" altLang="ru-RU" sz="2000" dirty="0">
                <a:solidFill>
                  <a:srgbClr val="7030A0"/>
                </a:solidFill>
                <a:latin typeface="Times New Roman" pitchFamily="16" charset="0"/>
                <a:cs typeface="Times New Roman" pitchFamily="16" charset="0"/>
              </a:rPr>
            </a:br>
            <a:endParaRPr lang="en-US" altLang="ru-RU" sz="2000" dirty="0">
              <a:solidFill>
                <a:srgbClr val="7030A0"/>
              </a:solidFill>
              <a:latin typeface="Times New Roman" pitchFamily="16" charset="0"/>
              <a:cs typeface="Times New Roman" pitchFamily="16" charset="0"/>
            </a:endParaRPr>
          </a:p>
          <a:p>
            <a:pPr algn="ctr" eaLnBrk="1" hangingPunct="1">
              <a:spcBef>
                <a:spcPct val="0"/>
              </a:spcBef>
              <a:spcAft>
                <a:spcPct val="0"/>
              </a:spcAft>
              <a:buClrTx/>
              <a:buSzPct val="100000"/>
              <a:buFontTx/>
              <a:buNone/>
            </a:pPr>
            <a:r>
              <a:rPr lang="ru-RU" altLang="ru-RU" sz="1800" dirty="0">
                <a:solidFill>
                  <a:srgbClr val="000000"/>
                </a:solidFill>
                <a:latin typeface="Times New Roman" pitchFamily="16" charset="0"/>
                <a:cs typeface="Times New Roman" pitchFamily="16" charset="0"/>
              </a:rPr>
              <a:t>Не всегда доходы бывают равны расходам, поэтому бюджет бывает</a:t>
            </a:r>
            <a:r>
              <a:rPr lang="ru-RU" altLang="ru-RU" sz="1600" dirty="0">
                <a:solidFill>
                  <a:srgbClr val="000000"/>
                </a:solidFill>
                <a:latin typeface="Times New Roman" pitchFamily="16" charset="0"/>
                <a:cs typeface="Times New Roman" pitchFamily="16" charset="0"/>
              </a:rPr>
              <a:t> </a:t>
            </a:r>
          </a:p>
        </p:txBody>
      </p:sp>
      <p:sp>
        <p:nvSpPr>
          <p:cNvPr id="19460" name="Oval 3"/>
          <p:cNvSpPr>
            <a:spLocks noChangeArrowheads="1"/>
          </p:cNvSpPr>
          <p:nvPr/>
        </p:nvSpPr>
        <p:spPr bwMode="auto">
          <a:xfrm>
            <a:off x="179388" y="1863725"/>
            <a:ext cx="2736850" cy="1512888"/>
          </a:xfrm>
          <a:prstGeom prst="flowChartAlternateProcess">
            <a:avLst/>
          </a:prstGeom>
          <a:solidFill>
            <a:srgbClr val="C5F28E"/>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u="sng" dirty="0" err="1">
                <a:solidFill>
                  <a:srgbClr val="262626"/>
                </a:solidFill>
              </a:rPr>
              <a:t>Профицитный</a:t>
            </a:r>
            <a:endParaRPr lang="ru-RU" altLang="ru-RU" sz="1800" u="sng" dirty="0">
              <a:solidFill>
                <a:srgbClr val="262626"/>
              </a:solidFill>
            </a:endParaRPr>
          </a:p>
          <a:p>
            <a:pPr algn="ctr" eaLnBrk="1" hangingPunct="1">
              <a:buClrTx/>
              <a:buFontTx/>
              <a:buNone/>
              <a:defRPr/>
            </a:pPr>
            <a:r>
              <a:rPr lang="ru-RU" altLang="ru-RU" sz="1800" dirty="0">
                <a:solidFill>
                  <a:srgbClr val="262626"/>
                </a:solidFill>
              </a:rPr>
              <a:t>Превышение доходов</a:t>
            </a:r>
          </a:p>
          <a:p>
            <a:pPr algn="ctr" eaLnBrk="1" hangingPunct="1">
              <a:buClrTx/>
              <a:buFontTx/>
              <a:buNone/>
              <a:defRPr/>
            </a:pPr>
            <a:r>
              <a:rPr lang="ru-RU" altLang="ru-RU" sz="1800" dirty="0">
                <a:solidFill>
                  <a:srgbClr val="262626"/>
                </a:solidFill>
              </a:rPr>
              <a:t>бюджета над его </a:t>
            </a:r>
          </a:p>
          <a:p>
            <a:pPr algn="ctr" eaLnBrk="1" hangingPunct="1">
              <a:buClrTx/>
              <a:buFontTx/>
              <a:buNone/>
              <a:defRPr/>
            </a:pPr>
            <a:r>
              <a:rPr lang="ru-RU" altLang="ru-RU" sz="1800" dirty="0">
                <a:solidFill>
                  <a:srgbClr val="262626"/>
                </a:solidFill>
              </a:rPr>
              <a:t>расходами</a:t>
            </a:r>
          </a:p>
        </p:txBody>
      </p:sp>
      <p:sp>
        <p:nvSpPr>
          <p:cNvPr id="19461" name="AutoShape 4"/>
          <p:cNvSpPr>
            <a:spLocks noChangeArrowheads="1"/>
          </p:cNvSpPr>
          <p:nvPr/>
        </p:nvSpPr>
        <p:spPr bwMode="auto">
          <a:xfrm>
            <a:off x="1331913" y="3500438"/>
            <a:ext cx="485775" cy="976312"/>
          </a:xfrm>
          <a:prstGeom prst="downArrow">
            <a:avLst>
              <a:gd name="adj1" fmla="val 50000"/>
              <a:gd name="adj2" fmla="val 50245"/>
            </a:avLst>
          </a:prstGeom>
          <a:solidFill>
            <a:schemeClr val="accent3">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9462" name="Oval 5"/>
          <p:cNvSpPr>
            <a:spLocks noChangeArrowheads="1"/>
          </p:cNvSpPr>
          <p:nvPr/>
        </p:nvSpPr>
        <p:spPr bwMode="auto">
          <a:xfrm>
            <a:off x="6199188" y="2620963"/>
            <a:ext cx="2736850" cy="1368425"/>
          </a:xfrm>
          <a:prstGeom prst="flowChartAlternateProcess">
            <a:avLst/>
          </a:prstGeom>
          <a:solidFill>
            <a:srgbClr val="C5F28E"/>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u="sng" dirty="0">
                <a:solidFill>
                  <a:srgbClr val="262626"/>
                </a:solidFill>
              </a:rPr>
              <a:t>Дефицитный</a:t>
            </a:r>
          </a:p>
          <a:p>
            <a:pPr algn="ctr" eaLnBrk="1" hangingPunct="1">
              <a:buClrTx/>
              <a:buFontTx/>
              <a:buNone/>
              <a:defRPr/>
            </a:pPr>
            <a:r>
              <a:rPr lang="ru-RU" altLang="ru-RU" sz="1800" dirty="0">
                <a:solidFill>
                  <a:srgbClr val="262626"/>
                </a:solidFill>
              </a:rPr>
              <a:t>Превышение расходов</a:t>
            </a:r>
          </a:p>
          <a:p>
            <a:pPr algn="ctr" eaLnBrk="1" hangingPunct="1">
              <a:buClrTx/>
              <a:buFontTx/>
              <a:buNone/>
              <a:defRPr/>
            </a:pPr>
            <a:r>
              <a:rPr lang="ru-RU" altLang="ru-RU" sz="1800" dirty="0">
                <a:solidFill>
                  <a:srgbClr val="262626"/>
                </a:solidFill>
              </a:rPr>
              <a:t>бюджета над </a:t>
            </a:r>
          </a:p>
          <a:p>
            <a:pPr algn="ctr" eaLnBrk="1" hangingPunct="1">
              <a:buClrTx/>
              <a:buFontTx/>
              <a:buNone/>
              <a:defRPr/>
            </a:pPr>
            <a:r>
              <a:rPr lang="ru-RU" altLang="ru-RU" sz="1800" dirty="0">
                <a:solidFill>
                  <a:srgbClr val="262626"/>
                </a:solidFill>
              </a:rPr>
              <a:t>его доходами</a:t>
            </a:r>
          </a:p>
        </p:txBody>
      </p:sp>
      <p:sp>
        <p:nvSpPr>
          <p:cNvPr id="19463" name="AutoShape 6"/>
          <p:cNvSpPr>
            <a:spLocks noChangeArrowheads="1"/>
          </p:cNvSpPr>
          <p:nvPr/>
        </p:nvSpPr>
        <p:spPr bwMode="auto">
          <a:xfrm>
            <a:off x="7353300" y="4395788"/>
            <a:ext cx="485775" cy="977900"/>
          </a:xfrm>
          <a:prstGeom prst="upArrow">
            <a:avLst>
              <a:gd name="adj1" fmla="val 50000"/>
              <a:gd name="adj2" fmla="val 50327"/>
            </a:avLst>
          </a:prstGeom>
          <a:solidFill>
            <a:schemeClr val="accent3">
              <a:lumMod val="40000"/>
              <a:lumOff val="60000"/>
            </a:schemeClr>
          </a:solidFill>
          <a:ln w="9360" cap="sq">
            <a:solidFill>
              <a:srgbClr val="000000"/>
            </a:solidFill>
            <a:miter lim="800000"/>
            <a:headEnd/>
            <a:tailEnd/>
          </a:ln>
        </p:spPr>
        <p:txBody>
          <a:bodyPr wrap="none" anchor="ctr"/>
          <a:lstStyle/>
          <a:p>
            <a:pPr>
              <a:defRPr/>
            </a:pPr>
            <a:endParaRPr lang="ru-RU" altLang="ru-RU"/>
          </a:p>
        </p:txBody>
      </p:sp>
      <p:sp>
        <p:nvSpPr>
          <p:cNvPr id="19464" name="Text Box 7"/>
          <p:cNvSpPr txBox="1">
            <a:spLocks noChangeArrowheads="1"/>
          </p:cNvSpPr>
          <p:nvPr/>
        </p:nvSpPr>
        <p:spPr bwMode="auto">
          <a:xfrm>
            <a:off x="323850" y="4884738"/>
            <a:ext cx="2952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800" b="1">
                <a:solidFill>
                  <a:srgbClr val="000000"/>
                </a:solidFill>
                <a:latin typeface="Tahoma" pitchFamily="32" charset="0"/>
              </a:rPr>
              <a:t>Свободные средства</a:t>
            </a:r>
          </a:p>
          <a:p>
            <a:pPr eaLnBrk="1" hangingPunct="1">
              <a:spcBef>
                <a:spcPct val="0"/>
              </a:spcBef>
              <a:spcAft>
                <a:spcPct val="0"/>
              </a:spcAft>
              <a:buClrTx/>
              <a:buSzPct val="100000"/>
              <a:buFontTx/>
              <a:buNone/>
            </a:pPr>
            <a:r>
              <a:rPr lang="ru-RU" altLang="ru-RU" sz="1800" b="1">
                <a:solidFill>
                  <a:srgbClr val="000000"/>
                </a:solidFill>
                <a:latin typeface="Tahoma" pitchFamily="32" charset="0"/>
              </a:rPr>
              <a:t>направляются на покрытие</a:t>
            </a:r>
          </a:p>
          <a:p>
            <a:pPr eaLnBrk="1" hangingPunct="1">
              <a:spcBef>
                <a:spcPct val="0"/>
              </a:spcBef>
              <a:spcAft>
                <a:spcPct val="0"/>
              </a:spcAft>
              <a:buClrTx/>
              <a:buSzPct val="100000"/>
              <a:buFontTx/>
              <a:buNone/>
            </a:pPr>
            <a:r>
              <a:rPr lang="ru-RU" altLang="ru-RU" sz="1800" b="1">
                <a:solidFill>
                  <a:srgbClr val="000000"/>
                </a:solidFill>
                <a:latin typeface="Tahoma" pitchFamily="32" charset="0"/>
              </a:rPr>
              <a:t> долга</a:t>
            </a:r>
          </a:p>
        </p:txBody>
      </p:sp>
      <p:sp>
        <p:nvSpPr>
          <p:cNvPr id="19465" name="Text Box 8"/>
          <p:cNvSpPr txBox="1">
            <a:spLocks noChangeArrowheads="1"/>
          </p:cNvSpPr>
          <p:nvPr/>
        </p:nvSpPr>
        <p:spPr bwMode="auto">
          <a:xfrm>
            <a:off x="6516688" y="5492750"/>
            <a:ext cx="22320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800" b="1">
                <a:solidFill>
                  <a:srgbClr val="000000"/>
                </a:solidFill>
                <a:latin typeface="Tahoma" pitchFamily="32" charset="0"/>
              </a:rPr>
              <a:t>Недостающие средства берутся в долг</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2" name="Рисунок 11" descr="https://avatars.mds.yandex.net/get-zen_doc/1545908/pub_5d93384b0a451800b12d38b6_5d933c7592414d00ae292401/scale_1200">
            <a:extLst>
              <a:ext uri="{FF2B5EF4-FFF2-40B4-BE49-F238E27FC236}">
                <a16:creationId xmlns:a16="http://schemas.microsoft.com/office/drawing/2014/main" id="{2B89EC67-AA77-416E-A6DF-58D28CE5C26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03960"/>
            <a:ext cx="8903145" cy="5654040"/>
          </a:xfrm>
          <a:prstGeom prst="rect">
            <a:avLst/>
          </a:prstGeom>
          <a:noFill/>
          <a:ln>
            <a:noFill/>
          </a:ln>
        </p:spPr>
      </p:pic>
      <p:sp>
        <p:nvSpPr>
          <p:cNvPr id="21506" name="Text Box 1"/>
          <p:cNvSpPr txBox="1">
            <a:spLocks noChangeArrowheads="1"/>
          </p:cNvSpPr>
          <p:nvPr/>
        </p:nvSpPr>
        <p:spPr bwMode="auto">
          <a:xfrm>
            <a:off x="2895716" y="1554783"/>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dirty="0"/>
          </a:p>
        </p:txBody>
      </p:sp>
      <p:sp>
        <p:nvSpPr>
          <p:cNvPr id="21507" name="Text Box 2"/>
          <p:cNvSpPr txBox="1">
            <a:spLocks noChangeArrowheads="1"/>
          </p:cNvSpPr>
          <p:nvPr/>
        </p:nvSpPr>
        <p:spPr bwMode="auto">
          <a:xfrm>
            <a:off x="323850" y="260350"/>
            <a:ext cx="8362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Показатели характеризующие муниципальное образование Красносельское</a:t>
            </a:r>
          </a:p>
        </p:txBody>
      </p:sp>
      <p:sp>
        <p:nvSpPr>
          <p:cNvPr id="21509" name="Oval 4"/>
          <p:cNvSpPr>
            <a:spLocks noChangeArrowheads="1"/>
          </p:cNvSpPr>
          <p:nvPr/>
        </p:nvSpPr>
        <p:spPr bwMode="auto">
          <a:xfrm>
            <a:off x="4412339" y="1705737"/>
            <a:ext cx="3671888" cy="1150937"/>
          </a:xfrm>
          <a:prstGeom prst="ellipse">
            <a:avLst/>
          </a:prstGeom>
          <a:solidFill>
            <a:srgbClr val="CCECFF"/>
          </a:solidFill>
          <a:ln w="9360" cap="sq">
            <a:solidFill>
              <a:srgbClr val="000000"/>
            </a:solidFill>
            <a:miter lim="800000"/>
            <a:headEnd/>
            <a:tailEnd/>
          </a:ln>
        </p:spPr>
        <p:txBody>
          <a:bodyPr wrap="none" anchor="ctr"/>
          <a:lstStyle/>
          <a:p>
            <a:endParaRPr lang="ru-RU" altLang="ru-RU"/>
          </a:p>
        </p:txBody>
      </p:sp>
      <p:sp>
        <p:nvSpPr>
          <p:cNvPr id="21510" name="Oval 5"/>
          <p:cNvSpPr>
            <a:spLocks noChangeArrowheads="1"/>
          </p:cNvSpPr>
          <p:nvPr/>
        </p:nvSpPr>
        <p:spPr bwMode="auto">
          <a:xfrm>
            <a:off x="4480505" y="5442013"/>
            <a:ext cx="3812625" cy="1202110"/>
          </a:xfrm>
          <a:prstGeom prst="ellipse">
            <a:avLst/>
          </a:prstGeom>
          <a:solidFill>
            <a:schemeClr val="accent3">
              <a:lumMod val="60000"/>
              <a:lumOff val="40000"/>
            </a:schemeClr>
          </a:solidFill>
          <a:ln w="9360" cap="sq">
            <a:solidFill>
              <a:srgbClr val="000000"/>
            </a:solidFill>
            <a:miter lim="800000"/>
            <a:headEnd/>
            <a:tailEnd/>
          </a:ln>
        </p:spPr>
        <p:txBody>
          <a:bodyPr wrap="none" anchor="ctr"/>
          <a:lstStyle/>
          <a:p>
            <a:endParaRPr lang="ru-RU" altLang="ru-RU"/>
          </a:p>
        </p:txBody>
      </p:sp>
      <p:sp>
        <p:nvSpPr>
          <p:cNvPr id="21511" name="Oval 6"/>
          <p:cNvSpPr>
            <a:spLocks noChangeArrowheads="1"/>
          </p:cNvSpPr>
          <p:nvPr/>
        </p:nvSpPr>
        <p:spPr bwMode="auto">
          <a:xfrm>
            <a:off x="290036" y="3321212"/>
            <a:ext cx="4712329" cy="1419535"/>
          </a:xfrm>
          <a:prstGeom prst="ellipse">
            <a:avLst/>
          </a:prstGeom>
          <a:solidFill>
            <a:srgbClr val="EEE986"/>
          </a:solidFill>
          <a:ln w="9360" cap="sq">
            <a:solidFill>
              <a:srgbClr val="000000"/>
            </a:solidFill>
            <a:miter lim="800000"/>
            <a:headEnd/>
            <a:tailEnd/>
          </a:ln>
        </p:spPr>
        <p:txBody>
          <a:bodyPr wrap="none" anchor="ctr"/>
          <a:lstStyle/>
          <a:p>
            <a:endParaRPr lang="ru-RU" altLang="ru-RU"/>
          </a:p>
        </p:txBody>
      </p:sp>
      <p:sp>
        <p:nvSpPr>
          <p:cNvPr id="21512" name="Text Box 7"/>
          <p:cNvSpPr txBox="1">
            <a:spLocks noChangeArrowheads="1"/>
          </p:cNvSpPr>
          <p:nvPr/>
        </p:nvSpPr>
        <p:spPr bwMode="auto">
          <a:xfrm>
            <a:off x="4814195" y="1901033"/>
            <a:ext cx="2810533"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262626"/>
                </a:solidFill>
                <a:latin typeface="Arial" charset="0"/>
              </a:rPr>
              <a:t>        Площадь территории</a:t>
            </a:r>
          </a:p>
          <a:p>
            <a:pPr algn="ctr" eaLnBrk="1" hangingPunct="1">
              <a:spcBef>
                <a:spcPct val="0"/>
              </a:spcBef>
              <a:spcAft>
                <a:spcPct val="0"/>
              </a:spcAft>
              <a:buClrTx/>
              <a:buSzPct val="100000"/>
              <a:buFontTx/>
              <a:buNone/>
            </a:pPr>
            <a:r>
              <a:rPr lang="ru-RU" altLang="ru-RU" sz="1400" b="1" dirty="0">
                <a:solidFill>
                  <a:srgbClr val="262626"/>
                </a:solidFill>
                <a:latin typeface="Arial" charset="0"/>
              </a:rPr>
              <a:t> МО Красносельское</a:t>
            </a:r>
          </a:p>
          <a:p>
            <a:pPr eaLnBrk="1" hangingPunct="1">
              <a:spcBef>
                <a:spcPct val="0"/>
              </a:spcBef>
              <a:spcAft>
                <a:spcPct val="0"/>
              </a:spcAft>
              <a:buClrTx/>
              <a:buSzPct val="100000"/>
              <a:buFontTx/>
              <a:buNone/>
            </a:pPr>
            <a:r>
              <a:rPr lang="ru-RU" altLang="ru-RU" sz="1400" b="1" dirty="0">
                <a:solidFill>
                  <a:srgbClr val="262626"/>
                </a:solidFill>
                <a:latin typeface="Arial" charset="0"/>
              </a:rPr>
              <a:t>               – 996,00 кв. км.</a:t>
            </a:r>
          </a:p>
        </p:txBody>
      </p:sp>
      <p:sp>
        <p:nvSpPr>
          <p:cNvPr id="21513" name="Text Box 8"/>
          <p:cNvSpPr txBox="1">
            <a:spLocks noChangeArrowheads="1"/>
          </p:cNvSpPr>
          <p:nvPr/>
        </p:nvSpPr>
        <p:spPr bwMode="auto">
          <a:xfrm>
            <a:off x="4572000" y="5771027"/>
            <a:ext cx="3513824"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262626"/>
                </a:solidFill>
                <a:latin typeface="Arial" charset="0"/>
              </a:rPr>
              <a:t>Численность постоянного населения</a:t>
            </a:r>
          </a:p>
          <a:p>
            <a:pPr algn="ctr" eaLnBrk="1" hangingPunct="1">
              <a:spcBef>
                <a:spcPct val="0"/>
              </a:spcBef>
              <a:spcAft>
                <a:spcPct val="0"/>
              </a:spcAft>
              <a:buClrTx/>
              <a:buSzPct val="100000"/>
              <a:buFontTx/>
              <a:buNone/>
            </a:pPr>
            <a:r>
              <a:rPr lang="ru-RU" altLang="ru-RU" sz="1400" b="1" dirty="0">
                <a:solidFill>
                  <a:srgbClr val="262626"/>
                </a:solidFill>
                <a:latin typeface="Arial" charset="0"/>
              </a:rPr>
              <a:t>по состоянию на 01.01.2021</a:t>
            </a:r>
          </a:p>
          <a:p>
            <a:pPr algn="ctr" eaLnBrk="1" hangingPunct="1">
              <a:spcBef>
                <a:spcPct val="0"/>
              </a:spcBef>
              <a:spcAft>
                <a:spcPct val="0"/>
              </a:spcAft>
              <a:buClrTx/>
              <a:buSzPct val="100000"/>
              <a:buFontTx/>
              <a:buNone/>
            </a:pPr>
            <a:r>
              <a:rPr lang="ru-RU" altLang="ru-RU" sz="1400" b="1" dirty="0">
                <a:solidFill>
                  <a:srgbClr val="262626"/>
                </a:solidFill>
                <a:latin typeface="Arial" charset="0"/>
              </a:rPr>
              <a:t>– 7906 человек</a:t>
            </a:r>
          </a:p>
        </p:txBody>
      </p:sp>
      <p:sp>
        <p:nvSpPr>
          <p:cNvPr id="21514" name="Rectangle 9"/>
          <p:cNvSpPr>
            <a:spLocks noChangeArrowheads="1"/>
          </p:cNvSpPr>
          <p:nvPr/>
        </p:nvSpPr>
        <p:spPr bwMode="auto">
          <a:xfrm>
            <a:off x="424036" y="3748863"/>
            <a:ext cx="4562475" cy="9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chemeClr val="tx1">
                    <a:lumMod val="95000"/>
                    <a:lumOff val="5000"/>
                  </a:schemeClr>
                </a:solidFill>
                <a:latin typeface="Arial" charset="0"/>
              </a:rPr>
              <a:t>Муниципальные учреждения муниципального образования Красносельское – 2:</a:t>
            </a:r>
          </a:p>
          <a:p>
            <a:pPr algn="ctr" eaLnBrk="1" hangingPunct="1">
              <a:spcBef>
                <a:spcPct val="0"/>
              </a:spcBef>
              <a:spcAft>
                <a:spcPct val="0"/>
              </a:spcAft>
              <a:buClrTx/>
              <a:buSzPct val="100000"/>
              <a:buFontTx/>
              <a:buNone/>
            </a:pPr>
            <a:r>
              <a:rPr lang="ru-RU" altLang="ru-RU" sz="1400" b="1" dirty="0">
                <a:solidFill>
                  <a:schemeClr val="tx1">
                    <a:lumMod val="95000"/>
                    <a:lumOff val="5000"/>
                  </a:schemeClr>
                </a:solidFill>
                <a:latin typeface="Arial" charset="0"/>
              </a:rPr>
              <a:t>- Казенных – 1</a:t>
            </a:r>
          </a:p>
          <a:p>
            <a:pPr algn="ctr" eaLnBrk="1" hangingPunct="1">
              <a:spcBef>
                <a:spcPct val="0"/>
              </a:spcBef>
              <a:spcAft>
                <a:spcPct val="0"/>
              </a:spcAft>
              <a:buClrTx/>
              <a:buSzPct val="100000"/>
              <a:buFontTx/>
              <a:buNone/>
            </a:pPr>
            <a:r>
              <a:rPr lang="ru-RU" altLang="ru-RU" sz="1400" b="1" dirty="0">
                <a:solidFill>
                  <a:schemeClr val="tx1">
                    <a:lumMod val="95000"/>
                    <a:lumOff val="5000"/>
                  </a:schemeClr>
                </a:solidFill>
                <a:latin typeface="Arial" charset="0"/>
              </a:rPr>
              <a:t>- ГРБС-1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0" y="333375"/>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r>
              <a:rPr lang="ru-RU" altLang="ru-RU" sz="3200" dirty="0">
                <a:solidFill>
                  <a:srgbClr val="073E87"/>
                </a:solidFill>
                <a:latin typeface="Times New Roman" pitchFamily="16" charset="0"/>
                <a:cs typeface="Times New Roman" pitchFamily="16" charset="0"/>
              </a:rPr>
              <a:t>Общие характеристики бюджета </a:t>
            </a:r>
          </a:p>
          <a:p>
            <a:pPr algn="ctr" eaLnBrk="1" hangingPunct="1">
              <a:spcBef>
                <a:spcPts val="1000"/>
              </a:spcBef>
              <a:spcAft>
                <a:spcPct val="0"/>
              </a:spcAft>
              <a:buClrTx/>
              <a:buSzPct val="100000"/>
              <a:buFontTx/>
              <a:buNone/>
            </a:pPr>
            <a:r>
              <a:rPr lang="ru-RU" altLang="ru-RU" sz="3200" dirty="0">
                <a:solidFill>
                  <a:srgbClr val="073E87"/>
                </a:solidFill>
                <a:latin typeface="Times New Roman" pitchFamily="16" charset="0"/>
                <a:cs typeface="Times New Roman" pitchFamily="16" charset="0"/>
              </a:rPr>
              <a:t>муниципального образования </a:t>
            </a:r>
          </a:p>
          <a:p>
            <a:pPr algn="ctr" eaLnBrk="1" hangingPunct="1">
              <a:spcBef>
                <a:spcPts val="1000"/>
              </a:spcBef>
              <a:spcAft>
                <a:spcPct val="0"/>
              </a:spcAft>
              <a:buClrTx/>
              <a:buSzPct val="100000"/>
              <a:buFontTx/>
              <a:buNone/>
            </a:pPr>
            <a:r>
              <a:rPr lang="ru-RU" altLang="ru-RU" sz="3200" dirty="0">
                <a:solidFill>
                  <a:srgbClr val="073E87"/>
                </a:solidFill>
                <a:latin typeface="Times New Roman" pitchFamily="16" charset="0"/>
                <a:cs typeface="Times New Roman" pitchFamily="16" charset="0"/>
              </a:rPr>
              <a:t>Красносельское на 2022 год</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132856"/>
            <a:ext cx="5821908" cy="4536504"/>
          </a:xfrm>
          <a:prstGeom prst="rect">
            <a:avLst/>
          </a:prstGeom>
          <a:noFill/>
          <a:ln>
            <a:noFill/>
          </a:ln>
          <a:effectLst>
            <a:outerShdw dist="228593" dir="2700000" algn="ctr" rotWithShape="0">
              <a:srgbClr val="808080">
                <a:alpha val="89005"/>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74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marL="0" indent="0" algn="ctr" eaLnBrk="1" hangingPunct="1">
              <a:spcBef>
                <a:spcPct val="0"/>
              </a:spcBef>
              <a:spcAft>
                <a:spcPct val="0"/>
              </a:spcAft>
              <a:buClrTx/>
              <a:buSzPct val="100000"/>
              <a:buFont typeface="Georgia" pitchFamily="18" charset="0"/>
              <a:buNone/>
              <a:tabLst/>
            </a:pPr>
            <a:r>
              <a:rPr lang="ru-RU" altLang="ru-RU" sz="2000" dirty="0">
                <a:solidFill>
                  <a:srgbClr val="7030A0"/>
                </a:solidFill>
                <a:latin typeface="Times New Roman" panose="02020603050405020304" pitchFamily="18" charset="0"/>
                <a:cs typeface="Times New Roman" panose="02020603050405020304" pitchFamily="18" charset="0"/>
              </a:rPr>
              <a:t>Основные направления налоговой политики  муниципального образования Красносельское на 2022 год</a:t>
            </a:r>
          </a:p>
        </p:txBody>
      </p:sp>
      <p:sp>
        <p:nvSpPr>
          <p:cNvPr id="2" name="Прямоугольник 1"/>
          <p:cNvSpPr/>
          <p:nvPr/>
        </p:nvSpPr>
        <p:spPr>
          <a:xfrm>
            <a:off x="107504" y="1124744"/>
            <a:ext cx="8640960" cy="6124754"/>
          </a:xfrm>
          <a:prstGeom prst="rect">
            <a:avLst/>
          </a:prstGeom>
        </p:spPr>
        <p:txBody>
          <a:bodyPr wrap="square">
            <a:spAutoFit/>
          </a:bodyPr>
          <a:lstStyle/>
          <a:p>
            <a:pPr algn="ctr"/>
            <a:r>
              <a:rPr lang="ru-RU" sz="1400" b="1" dirty="0">
                <a:solidFill>
                  <a:schemeClr val="tx1"/>
                </a:solidFill>
                <a:latin typeface="Times New Roman" panose="02020603050405020304" pitchFamily="18" charset="0"/>
                <a:cs typeface="Times New Roman" panose="02020603050405020304" pitchFamily="18" charset="0"/>
              </a:rPr>
              <a:t>Основные направления налоговой политики муниципального образования Красносельское на 2022 год </a:t>
            </a:r>
          </a:p>
          <a:p>
            <a:pPr marL="400050" indent="-400050" algn="just">
              <a:buAutoNum type="romanUcPeriod"/>
            </a:pPr>
            <a:endParaRPr lang="ru-RU" sz="1400" dirty="0">
              <a:solidFill>
                <a:schemeClr val="tx1"/>
              </a:solidFill>
              <a:latin typeface="Times New Roman" panose="02020603050405020304" pitchFamily="18" charset="0"/>
              <a:cs typeface="Times New Roman" panose="02020603050405020304" pitchFamily="18" charset="0"/>
            </a:endParaRPr>
          </a:p>
          <a:p>
            <a:pPr algn="just"/>
            <a:r>
              <a:rPr lang="ru-RU" sz="1300" dirty="0">
                <a:solidFill>
                  <a:schemeClr val="tx1"/>
                </a:solidFill>
                <a:latin typeface="Times New Roman" panose="02020603050405020304" pitchFamily="18" charset="0"/>
                <a:cs typeface="Times New Roman" panose="02020603050405020304" pitchFamily="18" charset="0"/>
              </a:rPr>
              <a:t>        </a:t>
            </a:r>
            <a:r>
              <a:rPr lang="ru-RU" sz="1400" dirty="0">
                <a:solidFill>
                  <a:schemeClr val="tx1"/>
                </a:solidFill>
                <a:latin typeface="Times New Roman" panose="02020603050405020304" pitchFamily="18" charset="0"/>
                <a:cs typeface="Times New Roman" panose="02020603050405020304" pitchFamily="18" charset="0"/>
              </a:rPr>
              <a:t>Основные направления налоговой политики муниципального образования Красносельское Юрьев-Польского района на 2022 год разработаны в соответствии со статьей 172 Бюджетного кодекса Российской Федерации, Посланием Президента Российской Федерации Федеральному Собранию от 21 апреля 2021 года, Указом Президента Российской Федерации от 07 мая 2018 № 204 «О национальных целях и стратегических задачах развития Российской Федерации на период до 2024 года», решением  Совета народных депутатов муниципального образования Красносельское от 15.04.2014г. №15 «Об утверждении положения о бюджетном процессе муниципального образования Красносельское».</a:t>
            </a:r>
          </a:p>
          <a:p>
            <a:pPr algn="just"/>
            <a:r>
              <a:rPr lang="ru-RU" sz="1400" dirty="0">
                <a:solidFill>
                  <a:schemeClr val="tx1"/>
                </a:solidFill>
                <a:latin typeface="Times New Roman" panose="02020603050405020304" pitchFamily="18" charset="0"/>
                <a:cs typeface="Times New Roman" panose="02020603050405020304" pitchFamily="18" charset="0"/>
              </a:rPr>
              <a:t>Результатом реализации налоговой политики должно стать повышение налогового потенциала муниципального образования Красносельское Юрьев-Польского района за счет роста экономических показателей в части увеличения валового продукта, создания новых высококвалифицированных рабочих мест с высоким уровнем заработной платы.</a:t>
            </a:r>
          </a:p>
          <a:p>
            <a:pPr algn="just"/>
            <a:r>
              <a:rPr lang="ru-RU" sz="1400" dirty="0">
                <a:solidFill>
                  <a:schemeClr val="tx1"/>
                </a:solidFill>
                <a:latin typeface="Times New Roman" panose="02020603050405020304" pitchFamily="18" charset="0"/>
                <a:cs typeface="Times New Roman" panose="02020603050405020304" pitchFamily="18" charset="0"/>
              </a:rPr>
              <a:t>1.	Основные результаты реализации налоговой политики в 2020 году</a:t>
            </a:r>
          </a:p>
          <a:p>
            <a:pPr algn="just"/>
            <a:r>
              <a:rPr lang="ru-RU" sz="1400" dirty="0">
                <a:solidFill>
                  <a:schemeClr val="tx1"/>
                </a:solidFill>
                <a:latin typeface="Times New Roman" panose="02020603050405020304" pitchFamily="18" charset="0"/>
                <a:cs typeface="Times New Roman" panose="02020603050405020304" pitchFamily="18" charset="0"/>
              </a:rPr>
              <a:t>В 2020 году налоговая политика муниципального образования Красносельское Юрьев-Польского района способствовала продолжению работы по увеличению налогового потенциала сельского поселения за счет повышения инвестиционной активности, создания условий справедливой конкурентной среды, сокращения теневого сектора, совершенствования и оптимизации системы налогового администрирования, стимулирования развития малого и среднего предпринимательства, сохранения предоставляемых местным законодательством эффективных налоговых льгот.</a:t>
            </a:r>
          </a:p>
          <a:p>
            <a:pPr algn="just"/>
            <a:r>
              <a:rPr lang="ru-RU" sz="1400" dirty="0">
                <a:solidFill>
                  <a:schemeClr val="tx1"/>
                </a:solidFill>
                <a:latin typeface="Times New Roman" panose="02020603050405020304" pitchFamily="18" charset="0"/>
                <a:cs typeface="Times New Roman" panose="02020603050405020304" pitchFamily="18" charset="0"/>
              </a:rPr>
              <a:t>Одним из направлений работы по росту доходного потенциала муниципального образования Красносельское Юрьев-Польского района является реализация мер по повышению эффективности налогового администрирования.</a:t>
            </a:r>
          </a:p>
          <a:p>
            <a:pPr algn="just"/>
            <a:r>
              <a:rPr lang="ru-RU" sz="1400" dirty="0">
                <a:solidFill>
                  <a:schemeClr val="tx1"/>
                </a:solidFill>
                <a:latin typeface="Times New Roman" panose="02020603050405020304" pitchFamily="18" charset="0"/>
                <a:cs typeface="Times New Roman" panose="02020603050405020304" pitchFamily="18" charset="0"/>
              </a:rPr>
              <a:t> В результате реализации налоговой политики в 2020 году поступило налоговых и неналоговых доходов в бюджет муниципального образования Красносельское Юрьев-Польского района 23808 тыс. рублей с ростом 118,0 % к уровню 2019 года.</a:t>
            </a:r>
          </a:p>
          <a:p>
            <a:pPr algn="just"/>
            <a:endParaRPr lang="ru-RU" sz="1400" dirty="0">
              <a:solidFill>
                <a:schemeClr val="tx1"/>
              </a:solidFill>
              <a:latin typeface="Times New Roman" panose="02020603050405020304" pitchFamily="18" charset="0"/>
              <a:cs typeface="Times New Roman" panose="02020603050405020304" pitchFamily="18" charset="0"/>
            </a:endParaRPr>
          </a:p>
          <a:p>
            <a:pPr algn="just"/>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2100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0" y="310754"/>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marL="3175" indent="261938" algn="just">
              <a:buNone/>
            </a:pPr>
            <a:r>
              <a:rPr lang="ru-RU" sz="1400" dirty="0">
                <a:solidFill>
                  <a:schemeClr val="tx1"/>
                </a:solidFill>
                <a:latin typeface="Times New Roman" panose="02020603050405020304" pitchFamily="18" charset="0"/>
                <a:cs typeface="Times New Roman" panose="02020603050405020304" pitchFamily="18" charset="0"/>
              </a:rPr>
              <a:t>В муниципальном образовании Красносельское Юрьев-Польского района принимаются меры по легализации «теневой» заработной платы. В муниципальном образовании Красносельское   Юрьев-Польского района постановлением администрации муниципального образования Красносельское Юрьев-Польского района от 08 июля 2014 года № 38 создана и работает комиссия по увеличению поступлений налоговых и неналоговых доходов, проводится работа по выявлению объектов недвижимости, не поставленных на кадастровый и налоговый учеты, а также разъяснительная работа по побуждению лиц к регистрации прав на имущество.                      </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В 2020 году обеспечено выполнение плана мероприятий по исполнению принятых обязательств по социально-экономическому развитию и оздоровлению финансов муниципального образования Красносельское Юрьев-Польского района. Этому способствовало увеличение налогооблагаемой базы, улучшение администрирования платежей, поддержка субъектов малого и среднего предпринимательства, увеличение собираемости налогов. Бюджетный эффект от реализации указанного плана в виде прироста налоговых и неналоговых доходов бюджета муниципального образования Красносельское Юрьев-Польского района составил 3640,0 </a:t>
            </a:r>
            <a:r>
              <a:rPr lang="ru-RU" sz="1400" dirty="0" err="1">
                <a:solidFill>
                  <a:schemeClr val="tx1"/>
                </a:solidFill>
                <a:latin typeface="Times New Roman" panose="02020603050405020304" pitchFamily="18" charset="0"/>
                <a:cs typeface="Times New Roman" panose="02020603050405020304" pitchFamily="18" charset="0"/>
              </a:rPr>
              <a:t>тыс.рублей</a:t>
            </a:r>
            <a:r>
              <a:rPr lang="ru-RU" sz="1400" dirty="0">
                <a:solidFill>
                  <a:schemeClr val="tx1"/>
                </a:solidFill>
                <a:latin typeface="Times New Roman" panose="02020603050405020304" pitchFamily="18" charset="0"/>
                <a:cs typeface="Times New Roman" panose="02020603050405020304" pitchFamily="18" charset="0"/>
              </a:rPr>
              <a:t> или 18,0%.</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2. Основные направления налоговой политики на 2022 год</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В 2022 году будет продолжена реализация основных целей и задач налоговой политики, предусмотренной в предыдущие годы.</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Налоговая политика муниципального образования Красносельское Юрьев-Польского района в 2022 году ориентирована на мобилизацию собственных доходов на основе экономического роста и развития доходного потенциала.</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 Основными направлениями налоговой политики муниципального образования Красносельское Юрьев-Польского района в перспективе являются:</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1)совершенствование методов налогового администрирования с учетом изменений в налоговом законодательстве;</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2)усиление мер по укреплению налоговой дисциплины налогоплательщиков;</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3)создание благоприятных условий для расширения производства, новых рабочих мест, инвестиционной и инновационной активности;</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4)оказание содействия среднему и малому бизнесу для развития предпринимательской деятельности;</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5)обеспечение бюджетной, экономической и социальной эффективности налоговых расходов;</a:t>
            </a:r>
          </a:p>
          <a:p>
            <a:pPr marL="3175" indent="0" algn="just">
              <a:buNone/>
            </a:pPr>
            <a:endParaRPr lang="ru-RU" sz="1400" dirty="0">
              <a:solidFill>
                <a:schemeClr val="tx1"/>
              </a:solidFill>
              <a:latin typeface="Times New Roman" panose="02020603050405020304" pitchFamily="18" charset="0"/>
              <a:cs typeface="Times New Roman" panose="02020603050405020304" pitchFamily="18" charset="0"/>
            </a:endParaRPr>
          </a:p>
          <a:p>
            <a:pPr marL="3175" indent="0" algn="just">
              <a:buNone/>
            </a:pPr>
            <a:endParaRPr lang="ru-RU" sz="1400" dirty="0">
              <a:solidFill>
                <a:schemeClr val="tx1"/>
              </a:solidFill>
              <a:latin typeface="Times New Roman" panose="02020603050405020304" pitchFamily="18" charset="0"/>
              <a:cs typeface="Times New Roman" panose="02020603050405020304" pitchFamily="18" charset="0"/>
            </a:endParaRPr>
          </a:p>
          <a:p>
            <a:pPr marL="3175" indent="0" algn="just">
              <a:buNone/>
            </a:pPr>
            <a:endParaRPr lang="ru-RU" sz="1400" dirty="0">
              <a:solidFill>
                <a:schemeClr val="tx1"/>
              </a:solidFill>
              <a:latin typeface="Times New Roman" panose="02020603050405020304" pitchFamily="18" charset="0"/>
              <a:cs typeface="Times New Roman" panose="02020603050405020304" pitchFamily="18" charset="0"/>
            </a:endParaRPr>
          </a:p>
          <a:p>
            <a:pPr marL="3175" indent="0" algn="just">
              <a:buNone/>
            </a:pP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8038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0" y="310754"/>
            <a:ext cx="9015413" cy="153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indent="0" algn="just">
              <a:spcAft>
                <a:spcPts val="0"/>
              </a:spcAft>
              <a:buNone/>
            </a:pPr>
            <a:r>
              <a:rPr lang="ru-RU" sz="1400" dirty="0">
                <a:solidFill>
                  <a:srgbClr val="000000"/>
                </a:solidFill>
                <a:latin typeface="Times New Roman" panose="02020603050405020304" pitchFamily="18" charset="0"/>
                <a:ea typeface="Arial" panose="020B0604020202020204" pitchFamily="34" charset="0"/>
              </a:rPr>
              <a:t>6)повышение эффективности управления муниципальным имуществом и земельными участками муниципального образования Красносельское Юрьев-Польского района.</a:t>
            </a:r>
            <a:endParaRPr lang="ru-RU" sz="1000" dirty="0">
              <a:solidFill>
                <a:srgbClr val="000000"/>
              </a:solidFill>
              <a:latin typeface="Arial" panose="020B0604020202020204" pitchFamily="34" charset="0"/>
              <a:ea typeface="Arial" panose="020B0604020202020204" pitchFamily="34" charset="0"/>
            </a:endParaRPr>
          </a:p>
          <a:p>
            <a:pPr indent="0" algn="just">
              <a:spcAft>
                <a:spcPts val="0"/>
              </a:spcAft>
              <a:buNone/>
            </a:pPr>
            <a:r>
              <a:rPr lang="ru-RU" sz="1400" dirty="0">
                <a:solidFill>
                  <a:srgbClr val="000000"/>
                </a:solidFill>
                <a:latin typeface="Arial" panose="020B0604020202020204" pitchFamily="34" charset="0"/>
                <a:ea typeface="Arial" panose="020B0604020202020204" pitchFamily="34" charset="0"/>
              </a:rPr>
              <a:t> </a:t>
            </a:r>
            <a:r>
              <a:rPr lang="ru-RU" sz="1400" dirty="0">
                <a:solidFill>
                  <a:srgbClr val="000000"/>
                </a:solidFill>
                <a:latin typeface="Times New Roman" panose="02020603050405020304" pitchFamily="18" charset="0"/>
                <a:ea typeface="Arial" panose="020B0604020202020204" pitchFamily="34" charset="0"/>
              </a:rPr>
              <a:t>Основные усилия должны быть направлены на укрепление доходной базы бюджета муниципального образования Красносельское Юрьев-Польского района за счет наращивания стабильных доходных источников и мобилизации в бюджет имеющихся резервов.</a:t>
            </a:r>
            <a:endParaRPr lang="ru-RU" sz="1000" dirty="0">
              <a:solidFill>
                <a:srgbClr val="000000"/>
              </a:solidFill>
              <a:latin typeface="Arial" panose="020B0604020202020204" pitchFamily="34" charset="0"/>
              <a:ea typeface="Arial" panose="020B0604020202020204" pitchFamily="34" charset="0"/>
            </a:endParaRPr>
          </a:p>
          <a:p>
            <a:pPr indent="0" algn="just">
              <a:spcAft>
                <a:spcPts val="0"/>
              </a:spcAft>
              <a:buNone/>
            </a:pPr>
            <a:r>
              <a:rPr lang="ru-RU" sz="1400" dirty="0">
                <a:solidFill>
                  <a:srgbClr val="000000"/>
                </a:solidFill>
                <a:latin typeface="Times New Roman" panose="02020603050405020304" pitchFamily="18" charset="0"/>
                <a:ea typeface="Arial" panose="020B0604020202020204" pitchFamily="34" charset="0"/>
              </a:rPr>
              <a:t>Рост бюджетных поступлений планируется достичь за счет:</a:t>
            </a:r>
            <a:endParaRPr lang="ru-RU" sz="1000" dirty="0">
              <a:solidFill>
                <a:srgbClr val="000000"/>
              </a:solidFill>
              <a:latin typeface="Arial" panose="020B0604020202020204" pitchFamily="34" charset="0"/>
              <a:ea typeface="Arial" panose="020B0604020202020204" pitchFamily="34" charset="0"/>
            </a:endParaRPr>
          </a:p>
          <a:p>
            <a:pPr indent="0" algn="just">
              <a:spcAft>
                <a:spcPts val="0"/>
              </a:spcAft>
              <a:buNone/>
            </a:pPr>
            <a:r>
              <a:rPr lang="ru-RU" sz="1400" dirty="0">
                <a:solidFill>
                  <a:srgbClr val="000000"/>
                </a:solidFill>
                <a:latin typeface="Times New Roman" panose="02020603050405020304" pitchFamily="18" charset="0"/>
                <a:ea typeface="Arial" panose="020B0604020202020204" pitchFamily="34" charset="0"/>
              </a:rPr>
              <a:t>-роста инвестиционной и инновационной активности путем оказания муниципальной поддержки инвесторам в целях создания благоприятных условий для расширения ими производства, создания новых рабочих мест с высоким уровнем заработной платы;</a:t>
            </a:r>
            <a:endParaRPr lang="ru-RU" sz="1000" dirty="0">
              <a:solidFill>
                <a:srgbClr val="000000"/>
              </a:solidFill>
              <a:latin typeface="Arial" panose="020B0604020202020204" pitchFamily="34" charset="0"/>
              <a:ea typeface="Arial" panose="020B0604020202020204" pitchFamily="34" charset="0"/>
            </a:endParaRPr>
          </a:p>
          <a:p>
            <a:pPr indent="0" algn="just">
              <a:spcAft>
                <a:spcPts val="0"/>
              </a:spcAft>
              <a:buNone/>
            </a:pPr>
            <a:r>
              <a:rPr lang="ru-RU" sz="1400" dirty="0">
                <a:solidFill>
                  <a:srgbClr val="000000"/>
                </a:solidFill>
                <a:latin typeface="Times New Roman" panose="02020603050405020304" pitchFamily="18" charset="0"/>
                <a:ea typeface="Arial" panose="020B0604020202020204" pitchFamily="34" charset="0"/>
              </a:rPr>
              <a:t>-совершенствования применения специальных налоговых режимов для развития малого и среднего предпринимательства;</a:t>
            </a:r>
            <a:endParaRPr lang="ru-RU" sz="1000" dirty="0">
              <a:solidFill>
                <a:srgbClr val="000000"/>
              </a:solidFill>
              <a:latin typeface="Arial" panose="020B0604020202020204" pitchFamily="34" charset="0"/>
              <a:ea typeface="Arial" panose="020B0604020202020204" pitchFamily="34" charset="0"/>
            </a:endParaRPr>
          </a:p>
          <a:p>
            <a:pPr indent="0" algn="just">
              <a:spcAft>
                <a:spcPts val="0"/>
              </a:spcAft>
              <a:buNone/>
            </a:pPr>
            <a:r>
              <a:rPr lang="ru-RU" sz="1400" dirty="0">
                <a:solidFill>
                  <a:srgbClr val="000000"/>
                </a:solidFill>
                <a:latin typeface="Times New Roman" panose="02020603050405020304" pitchFamily="18" charset="0"/>
                <a:ea typeface="Arial" panose="020B0604020202020204" pitchFamily="34" charset="0"/>
              </a:rPr>
              <a:t>-выявления и пресечения схем минимизации налогов, совершенствование методов контроля легализации «теневой» заработной платы;</a:t>
            </a:r>
            <a:endParaRPr lang="ru-RU" sz="1000" dirty="0">
              <a:solidFill>
                <a:srgbClr val="000000"/>
              </a:solidFill>
              <a:latin typeface="Arial" panose="020B0604020202020204" pitchFamily="34" charset="0"/>
              <a:ea typeface="Arial" panose="020B0604020202020204" pitchFamily="34" charset="0"/>
            </a:endParaRPr>
          </a:p>
          <a:p>
            <a:pPr indent="0" algn="just">
              <a:spcAft>
                <a:spcPts val="0"/>
              </a:spcAft>
              <a:buNone/>
            </a:pPr>
            <a:r>
              <a:rPr lang="ru-RU" sz="1400" dirty="0">
                <a:solidFill>
                  <a:srgbClr val="000000"/>
                </a:solidFill>
                <a:latin typeface="Times New Roman" panose="02020603050405020304" pitchFamily="18" charset="0"/>
                <a:ea typeface="Arial" panose="020B0604020202020204" pitchFamily="34" charset="0"/>
              </a:rPr>
              <a:t>-совершенствование методов налогового администрирования, повышение уровня ответственности главных администраторов доходов за выполнение плановых показателей поступления доходов в бюджет муниципального образования Красносельское Юрьев-Польского района;</a:t>
            </a:r>
            <a:endParaRPr lang="ru-RU" sz="1000" dirty="0">
              <a:solidFill>
                <a:srgbClr val="000000"/>
              </a:solidFill>
              <a:latin typeface="Arial" panose="020B0604020202020204" pitchFamily="34" charset="0"/>
              <a:ea typeface="Arial" panose="020B0604020202020204" pitchFamily="34" charset="0"/>
            </a:endParaRPr>
          </a:p>
          <a:p>
            <a:pPr indent="0" algn="just">
              <a:spcAft>
                <a:spcPts val="0"/>
              </a:spcAft>
              <a:buNone/>
            </a:pPr>
            <a:r>
              <a:rPr lang="ru-RU" sz="1400" dirty="0">
                <a:solidFill>
                  <a:srgbClr val="000000"/>
                </a:solidFill>
                <a:latin typeface="Times New Roman" panose="02020603050405020304" pitchFamily="18" charset="0"/>
                <a:ea typeface="Arial" panose="020B0604020202020204" pitchFamily="34" charset="0"/>
              </a:rPr>
              <a:t>-проведение оценки социальной и бюджетной эффективности, установленных на местном уровне налоговых расходов;</a:t>
            </a:r>
            <a:endParaRPr lang="ru-RU" sz="1000" dirty="0">
              <a:solidFill>
                <a:srgbClr val="000000"/>
              </a:solidFill>
              <a:latin typeface="Arial" panose="020B0604020202020204" pitchFamily="34" charset="0"/>
              <a:ea typeface="Arial" panose="020B0604020202020204" pitchFamily="34" charset="0"/>
            </a:endParaRPr>
          </a:p>
          <a:p>
            <a:pPr indent="0" algn="just">
              <a:spcAft>
                <a:spcPts val="0"/>
              </a:spcAft>
              <a:buNone/>
            </a:pPr>
            <a:r>
              <a:rPr lang="ru-RU" sz="1400" dirty="0">
                <a:solidFill>
                  <a:srgbClr val="000000"/>
                </a:solidFill>
                <a:latin typeface="Times New Roman" panose="02020603050405020304" pitchFamily="18" charset="0"/>
                <a:ea typeface="Arial" panose="020B0604020202020204" pitchFamily="34" charset="0"/>
              </a:rPr>
              <a:t>-совершенствования управления муниципальной собственностью.</a:t>
            </a:r>
            <a:endParaRPr lang="ru-RU" sz="1000" dirty="0">
              <a:solidFill>
                <a:srgbClr val="000000"/>
              </a:solidFill>
              <a:latin typeface="Arial" panose="020B0604020202020204" pitchFamily="34" charset="0"/>
              <a:ea typeface="Arial" panose="020B0604020202020204" pitchFamily="34" charset="0"/>
            </a:endParaRPr>
          </a:p>
          <a:p>
            <a:pPr indent="0" algn="just">
              <a:spcAft>
                <a:spcPts val="0"/>
              </a:spcAft>
              <a:buNone/>
            </a:pPr>
            <a:r>
              <a:rPr lang="ru-RU" sz="1400" dirty="0">
                <a:solidFill>
                  <a:srgbClr val="000000"/>
                </a:solidFill>
                <a:latin typeface="Times New Roman" panose="02020603050405020304" pitchFamily="18" charset="0"/>
                <a:ea typeface="Arial" panose="020B0604020202020204" pitchFamily="34" charset="0"/>
              </a:rPr>
              <a:t>При формировании основных направлений налоговой политики муниципального образования Красносельское Юрьев-Польского района учтены изменения в налоговое и бюджетное законодательство, вносимые и планируемые к принятию на местном уровне.</a:t>
            </a:r>
          </a:p>
          <a:p>
            <a:pPr indent="0" algn="just">
              <a:spcAft>
                <a:spcPts val="0"/>
              </a:spcAft>
              <a:buNone/>
            </a:pPr>
            <a:r>
              <a:rPr lang="ru-RU"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В соответствии со статьей 174.3 Бюджетного кодекса Российской Федерации формируется перечень налоговых расходов муниципального образования в порядке, установленном постановлением Правительства Российской Федерации от 12 апреля 2019 года № 439 и постановлением администрации муниципального образования Красносельское Юрьев-Польского района от 28.11.2019 № 231 «Об утверждении Порядка формирования перечня налоговых расходов в муниципальном образовании Красносельское Юрьев-Польского района  и оценки налоговых расходов в муниципальном образовании Красносельское Юрьев-Польского района». </a:t>
            </a:r>
          </a:p>
          <a:p>
            <a:pPr marL="3175" indent="0" algn="just">
              <a:buNone/>
            </a:pP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86724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322263" y="404813"/>
            <a:ext cx="84470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lnSpc>
                <a:spcPct val="80000"/>
              </a:lnSpc>
              <a:spcBef>
                <a:spcPts val="1525"/>
              </a:spcBef>
              <a:spcAft>
                <a:spcPct val="0"/>
              </a:spcAft>
              <a:buClrTx/>
              <a:buSzPct val="100000"/>
              <a:buFontTx/>
              <a:buNone/>
            </a:pPr>
            <a:r>
              <a:rPr lang="ru-RU" altLang="ru-RU" sz="5400" dirty="0">
                <a:solidFill>
                  <a:srgbClr val="7030A0"/>
                </a:solidFill>
                <a:latin typeface="Candara" pitchFamily="32" charset="0"/>
              </a:rPr>
              <a:t>Вводная часть</a:t>
            </a:r>
          </a:p>
        </p:txBody>
      </p:sp>
      <p:pic>
        <p:nvPicPr>
          <p:cNvPr id="5" name="Рисунок 4" descr="http://images.myshared.ru/29/1306413/slide_1.jpg"/>
          <p:cNvPicPr/>
          <p:nvPr/>
        </p:nvPicPr>
        <p:blipFill>
          <a:blip r:embed="rId3">
            <a:extLst>
              <a:ext uri="{28A0092B-C50C-407E-A947-70E740481C1C}">
                <a14:useLocalDpi xmlns:a14="http://schemas.microsoft.com/office/drawing/2010/main" val="0"/>
              </a:ext>
            </a:extLst>
          </a:blip>
          <a:srcRect/>
          <a:stretch>
            <a:fillRect/>
          </a:stretch>
        </p:blipFill>
        <p:spPr bwMode="auto">
          <a:xfrm>
            <a:off x="585179" y="1169368"/>
            <a:ext cx="8019269" cy="5499992"/>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0" y="310754"/>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Оценка налоговых расходов муниципального образования </a:t>
            </a:r>
            <a:r>
              <a:rPr lang="ru-RU" sz="1400" dirty="0" err="1">
                <a:solidFill>
                  <a:schemeClr val="tx1"/>
                </a:solidFill>
                <a:latin typeface="Times New Roman" panose="02020603050405020304" pitchFamily="18" charset="0"/>
                <a:cs typeface="Times New Roman" panose="02020603050405020304" pitchFamily="18" charset="0"/>
              </a:rPr>
              <a:t>Красносель-ское</a:t>
            </a:r>
            <a:r>
              <a:rPr lang="ru-RU" sz="1400" dirty="0">
                <a:solidFill>
                  <a:schemeClr val="tx1"/>
                </a:solidFill>
                <a:latin typeface="Times New Roman" panose="02020603050405020304" pitchFamily="18" charset="0"/>
                <a:cs typeface="Times New Roman" panose="02020603050405020304" pitchFamily="18" charset="0"/>
              </a:rPr>
              <a:t> Юрьев-Польского района осуществляется ежегодно в порядке, </a:t>
            </a:r>
            <a:r>
              <a:rPr lang="ru-RU" sz="1400" dirty="0" err="1">
                <a:solidFill>
                  <a:schemeClr val="tx1"/>
                </a:solidFill>
                <a:latin typeface="Times New Roman" panose="02020603050405020304" pitchFamily="18" charset="0"/>
                <a:cs typeface="Times New Roman" panose="02020603050405020304" pitchFamily="18" charset="0"/>
              </a:rPr>
              <a:t>установ</a:t>
            </a:r>
            <a:r>
              <a:rPr lang="ru-RU" sz="1400" dirty="0">
                <a:solidFill>
                  <a:schemeClr val="tx1"/>
                </a:solidFill>
                <a:latin typeface="Times New Roman" panose="02020603050405020304" pitchFamily="18" charset="0"/>
                <a:cs typeface="Times New Roman" panose="02020603050405020304" pitchFamily="18" charset="0"/>
              </a:rPr>
              <a:t>-ленном вышеуказанным постановление с соблюдением общих требований, установленных постановлением Правительства Российской Федерации от 22 июня 2019 года № 796.</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Результаты указанной оценки учитываются при формировании основных направлений налоговой политики. Оценка осуществляется кураторами </a:t>
            </a:r>
            <a:r>
              <a:rPr lang="ru-RU" sz="1400" dirty="0" err="1">
                <a:solidFill>
                  <a:schemeClr val="tx1"/>
                </a:solidFill>
                <a:latin typeface="Times New Roman" panose="02020603050405020304" pitchFamily="18" charset="0"/>
                <a:cs typeface="Times New Roman" panose="02020603050405020304" pitchFamily="18" charset="0"/>
              </a:rPr>
              <a:t>соответ-ствующих</a:t>
            </a:r>
            <a:r>
              <a:rPr lang="ru-RU" sz="1400" dirty="0">
                <a:solidFill>
                  <a:schemeClr val="tx1"/>
                </a:solidFill>
                <a:latin typeface="Times New Roman" panose="02020603050405020304" pitchFamily="18" charset="0"/>
                <a:cs typeface="Times New Roman" panose="02020603050405020304" pitchFamily="18" charset="0"/>
              </a:rPr>
              <a:t> налоговых расходов. В целях оценки налоговых расходов кураторы налоговых расходов формируют перечень показателей для проведения оценки налоговых расходов, осуществляют оценку эффективности налоговых </a:t>
            </a:r>
            <a:r>
              <a:rPr lang="ru-RU" sz="1400" dirty="0" err="1">
                <a:solidFill>
                  <a:schemeClr val="tx1"/>
                </a:solidFill>
                <a:latin typeface="Times New Roman" panose="02020603050405020304" pitchFamily="18" charset="0"/>
                <a:cs typeface="Times New Roman" panose="02020603050405020304" pitchFamily="18" charset="0"/>
              </a:rPr>
              <a:t>расхо-дов</a:t>
            </a:r>
            <a:r>
              <a:rPr lang="ru-RU" sz="1400" dirty="0">
                <a:solidFill>
                  <a:schemeClr val="tx1"/>
                </a:solidFill>
                <a:latin typeface="Times New Roman" panose="02020603050405020304" pitchFamily="18" charset="0"/>
                <a:cs typeface="Times New Roman" panose="02020603050405020304" pitchFamily="18" charset="0"/>
              </a:rPr>
              <a:t> на основании утвержденной ими методики и направляют результаты </a:t>
            </a:r>
            <a:r>
              <a:rPr lang="ru-RU" sz="1400" dirty="0" err="1">
                <a:solidFill>
                  <a:schemeClr val="tx1"/>
                </a:solidFill>
                <a:latin typeface="Times New Roman" panose="02020603050405020304" pitchFamily="18" charset="0"/>
                <a:cs typeface="Times New Roman" panose="02020603050405020304" pitchFamily="18" charset="0"/>
              </a:rPr>
              <a:t>оцен-ки</a:t>
            </a:r>
            <a:r>
              <a:rPr lang="ru-RU" sz="1400" dirty="0">
                <a:solidFill>
                  <a:schemeClr val="tx1"/>
                </a:solidFill>
                <a:latin typeface="Times New Roman" panose="02020603050405020304" pitchFamily="18" charset="0"/>
                <a:cs typeface="Times New Roman" panose="02020603050405020304" pitchFamily="18" charset="0"/>
              </a:rPr>
              <a:t> для обобщения в финансовое управление администрации муниципального образования Юрьев-Польский район в срок до 20 мая.</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По итогам проведенной в 2021 году оценки налоговых расходов за 2020 год администрацией муниципального образования Красносельское Юрьев-Польского район предоставлены льготы по земельному налогу в виде полного освобождения от уплаты земельного налога участников и инвалидов Великой Отечественной войны. Льгота признана социально эффективной, так как под-</a:t>
            </a:r>
            <a:r>
              <a:rPr lang="ru-RU" sz="1400" dirty="0" err="1">
                <a:solidFill>
                  <a:schemeClr val="tx1"/>
                </a:solidFill>
                <a:latin typeface="Times New Roman" panose="02020603050405020304" pitchFamily="18" charset="0"/>
                <a:cs typeface="Times New Roman" panose="02020603050405020304" pitchFamily="18" charset="0"/>
              </a:rPr>
              <a:t>держивает</a:t>
            </a:r>
            <a:r>
              <a:rPr lang="ru-RU" sz="1400" dirty="0">
                <a:solidFill>
                  <a:schemeClr val="tx1"/>
                </a:solidFill>
                <a:latin typeface="Times New Roman" panose="02020603050405020304" pitchFamily="18" charset="0"/>
                <a:cs typeface="Times New Roman" panose="02020603050405020304" pitchFamily="18" charset="0"/>
              </a:rPr>
              <a:t> незащищенные слои населения</a:t>
            </a:r>
          </a:p>
          <a:p>
            <a:pPr marL="3175" indent="0" algn="just">
              <a:buNone/>
            </a:pP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5095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395536" y="188640"/>
            <a:ext cx="8619876" cy="64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marL="3175" indent="0" algn="just">
              <a:buNone/>
            </a:pPr>
            <a:endParaRPr lang="ru-RU" sz="1400" dirty="0">
              <a:latin typeface="Times New Roman" panose="02020603050405020304" pitchFamily="18" charset="0"/>
              <a:cs typeface="Times New Roman" panose="02020603050405020304" pitchFamily="18" charset="0"/>
            </a:endParaRPr>
          </a:p>
          <a:p>
            <a:pPr marL="3175" indent="0" algn="ctr">
              <a:buNone/>
            </a:pPr>
            <a:r>
              <a:rPr lang="ru-RU" sz="1400" b="1" dirty="0">
                <a:latin typeface="Times New Roman" panose="02020603050405020304" pitchFamily="18" charset="0"/>
                <a:cs typeface="Times New Roman" panose="02020603050405020304" pitchFamily="18" charset="0"/>
              </a:rPr>
              <a:t>Основные параметры налоговых и неналоговых доходов бюджета    </a:t>
            </a:r>
          </a:p>
          <a:p>
            <a:pPr marL="3175" indent="0" algn="ctr">
              <a:buNone/>
            </a:pPr>
            <a:r>
              <a:rPr lang="ru-RU" sz="1400" b="1" dirty="0">
                <a:latin typeface="Times New Roman" panose="02020603050405020304" pitchFamily="18" charset="0"/>
                <a:cs typeface="Times New Roman" panose="02020603050405020304" pitchFamily="18" charset="0"/>
              </a:rPr>
              <a:t>муниципального образования Красносельское на 2022год</a:t>
            </a:r>
            <a:endParaRPr lang="ru-RU" sz="1400" dirty="0">
              <a:latin typeface="Times New Roman" panose="02020603050405020304" pitchFamily="18" charset="0"/>
              <a:cs typeface="Times New Roman" panose="02020603050405020304" pitchFamily="18" charset="0"/>
            </a:endParaRPr>
          </a:p>
          <a:p>
            <a:pPr marL="3175" indent="0" algn="just">
              <a:buNone/>
            </a:pPr>
            <a:r>
              <a:rPr lang="ru-RU" sz="1400" dirty="0">
                <a:latin typeface="Times New Roman" panose="02020603050405020304" pitchFamily="18" charset="0"/>
                <a:cs typeface="Times New Roman" panose="02020603050405020304" pitchFamily="18" charset="0"/>
              </a:rPr>
              <a:t>Основой для расчета налоговых и неналоговых доходов являются основные показатели прогноза социально-экономического развития на 2022-2024 годы.</a:t>
            </a:r>
          </a:p>
          <a:p>
            <a:pPr marL="3175" indent="0" algn="just">
              <a:buNone/>
            </a:pPr>
            <a:r>
              <a:rPr lang="ru-RU" sz="1400" dirty="0">
                <a:latin typeface="Times New Roman" panose="02020603050405020304" pitchFamily="18" charset="0"/>
                <a:cs typeface="Times New Roman" panose="02020603050405020304" pitchFamily="18" charset="0"/>
              </a:rPr>
              <a:t>Для расчета исходных данных для составления прогноза бюджета муниципального образования Красносельское использовались уточненные показатели прогноза социально-экономического развития муниципального образования Красносельское Юрьев-Польского района.</a:t>
            </a:r>
          </a:p>
          <a:p>
            <a:pPr marL="3175" indent="0" algn="just">
              <a:buNone/>
            </a:pPr>
            <a:r>
              <a:rPr lang="ru-RU" sz="1400" dirty="0">
                <a:latin typeface="Times New Roman" panose="02020603050405020304" pitchFamily="18" charset="0"/>
                <a:cs typeface="Times New Roman" panose="02020603050405020304" pitchFamily="18" charset="0"/>
              </a:rPr>
              <a:t>Параметры налоговых и неналоговых доходов могут быть изменены в случае уточнения показателей социально-экономического развития муниципального образования Красносельское и внесения изменений в налоговое и бюджетное законодательство.</a:t>
            </a:r>
          </a:p>
          <a:p>
            <a:pPr marL="3175" indent="0" algn="just">
              <a:buNone/>
            </a:pPr>
            <a:endParaRPr lang="ru-RU" sz="1400" dirty="0">
              <a:latin typeface="Times New Roman" panose="02020603050405020304" pitchFamily="18" charset="0"/>
              <a:cs typeface="Times New Roman" panose="02020603050405020304" pitchFamily="18" charset="0"/>
            </a:endParaRPr>
          </a:p>
          <a:p>
            <a:pPr marL="3175" indent="0" algn="ctr">
              <a:buNone/>
            </a:pPr>
            <a:r>
              <a:rPr lang="ru-RU" sz="1400" b="1" dirty="0">
                <a:latin typeface="Times New Roman" panose="02020603050405020304" pitchFamily="18" charset="0"/>
                <a:cs typeface="Times New Roman" panose="02020603050405020304" pitchFamily="18" charset="0"/>
              </a:rPr>
              <a:t>Прогноз поступления налоговых и неналоговых доходов бюджета муниципального образования Красносельское Юрьев-Польского района на 2022-2024 годы</a:t>
            </a:r>
            <a:endParaRPr lang="ru-RU" sz="1400" dirty="0">
              <a:latin typeface="Times New Roman" panose="02020603050405020304" pitchFamily="18" charset="0"/>
              <a:cs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769221694"/>
              </p:ext>
            </p:extLst>
          </p:nvPr>
        </p:nvGraphicFramePr>
        <p:xfrm>
          <a:off x="715904" y="4653136"/>
          <a:ext cx="8280920" cy="1440159"/>
        </p:xfrm>
        <a:graphic>
          <a:graphicData uri="http://schemas.openxmlformats.org/drawingml/2006/table">
            <a:tbl>
              <a:tblPr>
                <a:tableStyleId>{5C22544A-7EE6-4342-B048-85BDC9FD1C3A}</a:tableStyleId>
              </a:tblPr>
              <a:tblGrid>
                <a:gridCol w="3528392">
                  <a:extLst>
                    <a:ext uri="{9D8B030D-6E8A-4147-A177-3AD203B41FA5}">
                      <a16:colId xmlns:a16="http://schemas.microsoft.com/office/drawing/2014/main" val="1361642465"/>
                    </a:ext>
                  </a:extLst>
                </a:gridCol>
                <a:gridCol w="947060">
                  <a:extLst>
                    <a:ext uri="{9D8B030D-6E8A-4147-A177-3AD203B41FA5}">
                      <a16:colId xmlns:a16="http://schemas.microsoft.com/office/drawing/2014/main" val="2657915375"/>
                    </a:ext>
                  </a:extLst>
                </a:gridCol>
                <a:gridCol w="1301584">
                  <a:extLst>
                    <a:ext uri="{9D8B030D-6E8A-4147-A177-3AD203B41FA5}">
                      <a16:colId xmlns:a16="http://schemas.microsoft.com/office/drawing/2014/main" val="788683947"/>
                    </a:ext>
                  </a:extLst>
                </a:gridCol>
                <a:gridCol w="1251525">
                  <a:extLst>
                    <a:ext uri="{9D8B030D-6E8A-4147-A177-3AD203B41FA5}">
                      <a16:colId xmlns:a16="http://schemas.microsoft.com/office/drawing/2014/main" val="1127528212"/>
                    </a:ext>
                  </a:extLst>
                </a:gridCol>
                <a:gridCol w="1252359">
                  <a:extLst>
                    <a:ext uri="{9D8B030D-6E8A-4147-A177-3AD203B41FA5}">
                      <a16:colId xmlns:a16="http://schemas.microsoft.com/office/drawing/2014/main" val="1983975635"/>
                    </a:ext>
                  </a:extLst>
                </a:gridCol>
              </a:tblGrid>
              <a:tr h="883448">
                <a:tc>
                  <a:txBody>
                    <a:bodyPr/>
                    <a:lstStyle/>
                    <a:p>
                      <a:pPr algn="ctr">
                        <a:spcAft>
                          <a:spcPts val="0"/>
                        </a:spcAft>
                      </a:pPr>
                      <a:r>
                        <a:rPr lang="ru-RU" sz="1200" dirty="0">
                          <a:effectLst/>
                        </a:rPr>
                        <a:t>Показатели</a:t>
                      </a:r>
                      <a:endParaRPr lang="ru-RU" sz="1000" dirty="0">
                        <a:effectLst/>
                        <a:latin typeface="Times New Roman" panose="02020603050405020304" pitchFamily="18" charset="0"/>
                        <a:ea typeface="Times New Roman" panose="02020603050405020304" pitchFamily="18" charset="0"/>
                      </a:endParaRPr>
                    </a:p>
                  </a:txBody>
                  <a:tcPr marL="34925" marR="34925" marT="34925" marB="34925" anchor="ctr"/>
                </a:tc>
                <a:tc>
                  <a:txBody>
                    <a:bodyPr/>
                    <a:lstStyle/>
                    <a:p>
                      <a:pPr algn="ctr">
                        <a:spcAft>
                          <a:spcPts val="0"/>
                        </a:spcAft>
                      </a:pPr>
                      <a:r>
                        <a:rPr lang="ru-RU" sz="1200" dirty="0">
                          <a:effectLst/>
                        </a:rPr>
                        <a:t>Ожидаемое исполнение 2021 года</a:t>
                      </a:r>
                      <a:endParaRPr lang="ru-RU" sz="1000" dirty="0">
                        <a:effectLst/>
                        <a:latin typeface="Times New Roman" panose="02020603050405020304" pitchFamily="18" charset="0"/>
                        <a:ea typeface="Times New Roman" panose="02020603050405020304" pitchFamily="18" charset="0"/>
                      </a:endParaRPr>
                    </a:p>
                  </a:txBody>
                  <a:tcPr marL="34925" marR="34925" marT="34925" marB="34925"/>
                </a:tc>
                <a:tc>
                  <a:txBody>
                    <a:bodyPr/>
                    <a:lstStyle/>
                    <a:p>
                      <a:pPr algn="ctr">
                        <a:spcAft>
                          <a:spcPts val="0"/>
                        </a:spcAft>
                      </a:pPr>
                      <a:r>
                        <a:rPr lang="ru-RU" sz="1200" dirty="0">
                          <a:effectLst/>
                        </a:rPr>
                        <a:t>Прогноз  на 2022 год</a:t>
                      </a:r>
                      <a:endParaRPr lang="ru-RU" sz="1000" dirty="0">
                        <a:effectLst/>
                        <a:latin typeface="Times New Roman" panose="02020603050405020304" pitchFamily="18" charset="0"/>
                        <a:ea typeface="Times New Roman" panose="02020603050405020304" pitchFamily="18" charset="0"/>
                      </a:endParaRPr>
                    </a:p>
                  </a:txBody>
                  <a:tcPr marL="34925" marR="34925" marT="34925" marB="34925"/>
                </a:tc>
                <a:tc>
                  <a:txBody>
                    <a:bodyPr/>
                    <a:lstStyle/>
                    <a:p>
                      <a:pPr algn="ctr">
                        <a:spcAft>
                          <a:spcPts val="0"/>
                        </a:spcAft>
                      </a:pPr>
                      <a:r>
                        <a:rPr lang="ru-RU" sz="1200" dirty="0">
                          <a:effectLst/>
                        </a:rPr>
                        <a:t>Прогноз на 2023 год</a:t>
                      </a:r>
                      <a:endParaRPr lang="ru-RU" sz="1000" dirty="0">
                        <a:effectLst/>
                        <a:latin typeface="Times New Roman" panose="02020603050405020304" pitchFamily="18" charset="0"/>
                        <a:ea typeface="Times New Roman" panose="02020603050405020304" pitchFamily="18" charset="0"/>
                      </a:endParaRPr>
                    </a:p>
                  </a:txBody>
                  <a:tcPr marL="34925" marR="34925" marT="34925" marB="34925"/>
                </a:tc>
                <a:tc>
                  <a:txBody>
                    <a:bodyPr/>
                    <a:lstStyle/>
                    <a:p>
                      <a:pPr marL="38100" marR="38100" indent="114300" algn="ctr">
                        <a:spcAft>
                          <a:spcPts val="0"/>
                        </a:spcAft>
                      </a:pPr>
                      <a:r>
                        <a:rPr lang="ru-RU" sz="1200" dirty="0">
                          <a:effectLst/>
                        </a:rPr>
                        <a:t> Прогноз на  2024 год</a:t>
                      </a:r>
                      <a:endParaRPr lang="ru-RU" sz="1000" dirty="0">
                        <a:effectLst/>
                        <a:latin typeface="Times New Roman" panose="02020603050405020304" pitchFamily="18" charset="0"/>
                        <a:ea typeface="Times New Roman" panose="02020603050405020304" pitchFamily="18" charset="0"/>
                      </a:endParaRPr>
                    </a:p>
                  </a:txBody>
                  <a:tcPr marL="34925" marR="34925" marT="34925" marB="34925"/>
                </a:tc>
                <a:extLst>
                  <a:ext uri="{0D108BD9-81ED-4DB2-BD59-A6C34878D82A}">
                    <a16:rowId xmlns:a16="http://schemas.microsoft.com/office/drawing/2014/main" val="1187749732"/>
                  </a:ext>
                </a:extLst>
              </a:tr>
              <a:tr h="556711">
                <a:tc>
                  <a:txBody>
                    <a:bodyPr/>
                    <a:lstStyle/>
                    <a:p>
                      <a:pPr algn="just">
                        <a:spcAft>
                          <a:spcPts val="0"/>
                        </a:spcAft>
                      </a:pPr>
                      <a:r>
                        <a:rPr lang="ru-RU" sz="1200" dirty="0">
                          <a:effectLst/>
                        </a:rPr>
                        <a:t>Налоговые и неналоговые доходы, тыс. руб.</a:t>
                      </a:r>
                      <a:endParaRPr lang="ru-RU" sz="1000" dirty="0">
                        <a:effectLst/>
                        <a:latin typeface="Times New Roman" panose="02020603050405020304" pitchFamily="18" charset="0"/>
                        <a:ea typeface="Times New Roman" panose="02020603050405020304" pitchFamily="18" charset="0"/>
                      </a:endParaRPr>
                    </a:p>
                  </a:txBody>
                  <a:tcPr marL="34925" marR="34925" marT="34925" marB="34925" anchor="ctr"/>
                </a:tc>
                <a:tc>
                  <a:txBody>
                    <a:bodyPr/>
                    <a:lstStyle/>
                    <a:p>
                      <a:pPr algn="ctr">
                        <a:spcAft>
                          <a:spcPts val="0"/>
                        </a:spcAft>
                      </a:pPr>
                      <a:r>
                        <a:rPr lang="ru-RU" sz="1200" dirty="0">
                          <a:effectLst/>
                        </a:rPr>
                        <a:t>20930 </a:t>
                      </a:r>
                      <a:endParaRPr lang="ru-RU" sz="1000" dirty="0">
                        <a:effectLst/>
                        <a:latin typeface="Times New Roman" panose="02020603050405020304" pitchFamily="18" charset="0"/>
                        <a:ea typeface="Times New Roman" panose="02020603050405020304" pitchFamily="18" charset="0"/>
                      </a:endParaRPr>
                    </a:p>
                  </a:txBody>
                  <a:tcPr marL="34925" marR="34925" marT="34925" marB="34925" anchor="ctr"/>
                </a:tc>
                <a:tc>
                  <a:txBody>
                    <a:bodyPr/>
                    <a:lstStyle/>
                    <a:p>
                      <a:pPr algn="ctr">
                        <a:spcAft>
                          <a:spcPts val="0"/>
                        </a:spcAft>
                      </a:pPr>
                      <a:r>
                        <a:rPr lang="ru-RU" sz="1200" dirty="0">
                          <a:effectLst/>
                        </a:rPr>
                        <a:t>21398</a:t>
                      </a:r>
                      <a:endParaRPr lang="ru-RU" sz="1000" dirty="0">
                        <a:effectLst/>
                        <a:latin typeface="Times New Roman" panose="02020603050405020304" pitchFamily="18" charset="0"/>
                        <a:ea typeface="Times New Roman" panose="02020603050405020304" pitchFamily="18" charset="0"/>
                      </a:endParaRPr>
                    </a:p>
                  </a:txBody>
                  <a:tcPr marL="34925" marR="34925" marT="34925" marB="34925" anchor="ctr"/>
                </a:tc>
                <a:tc>
                  <a:txBody>
                    <a:bodyPr/>
                    <a:lstStyle/>
                    <a:p>
                      <a:pPr algn="ctr">
                        <a:spcAft>
                          <a:spcPts val="0"/>
                        </a:spcAft>
                      </a:pPr>
                      <a:r>
                        <a:rPr lang="ru-RU" sz="1200" dirty="0">
                          <a:effectLst/>
                        </a:rPr>
                        <a:t>21725</a:t>
                      </a:r>
                      <a:endParaRPr lang="ru-RU" sz="1000" dirty="0">
                        <a:effectLst/>
                        <a:latin typeface="Times New Roman" panose="02020603050405020304" pitchFamily="18" charset="0"/>
                        <a:ea typeface="Times New Roman" panose="02020603050405020304" pitchFamily="18" charset="0"/>
                      </a:endParaRPr>
                    </a:p>
                  </a:txBody>
                  <a:tcPr marL="34925" marR="34925" marT="34925" marB="34925" anchor="ctr"/>
                </a:tc>
                <a:tc>
                  <a:txBody>
                    <a:bodyPr/>
                    <a:lstStyle/>
                    <a:p>
                      <a:pPr algn="ctr">
                        <a:spcAft>
                          <a:spcPts val="0"/>
                        </a:spcAft>
                      </a:pPr>
                      <a:r>
                        <a:rPr lang="ru-RU" sz="1200" dirty="0">
                          <a:effectLst/>
                        </a:rPr>
                        <a:t>21725</a:t>
                      </a:r>
                      <a:endParaRPr lang="ru-RU" sz="1000" dirty="0">
                        <a:effectLst/>
                        <a:latin typeface="Times New Roman" panose="02020603050405020304" pitchFamily="18" charset="0"/>
                        <a:ea typeface="Times New Roman" panose="02020603050405020304" pitchFamily="18" charset="0"/>
                      </a:endParaRPr>
                    </a:p>
                  </a:txBody>
                  <a:tcPr marL="34925" marR="34925" marT="34925" marB="34925" anchor="ctr"/>
                </a:tc>
                <a:extLst>
                  <a:ext uri="{0D108BD9-81ED-4DB2-BD59-A6C34878D82A}">
                    <a16:rowId xmlns:a16="http://schemas.microsoft.com/office/drawing/2014/main" val="4120604214"/>
                  </a:ext>
                </a:extLst>
              </a:tr>
            </a:tbl>
          </a:graphicData>
        </a:graphic>
      </p:graphicFrame>
    </p:spTree>
    <p:extLst>
      <p:ext uri="{BB962C8B-B14F-4D97-AF65-F5344CB8AC3E}">
        <p14:creationId xmlns:p14="http://schemas.microsoft.com/office/powerpoint/2010/main" val="27189933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467544" y="305768"/>
            <a:ext cx="8547869" cy="642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marL="3175" indent="0" algn="ctr">
              <a:buNone/>
            </a:pPr>
            <a:r>
              <a:rPr lang="ru-RU" sz="1400" b="1" dirty="0">
                <a:latin typeface="Times New Roman" panose="02020603050405020304" pitchFamily="18" charset="0"/>
                <a:cs typeface="Times New Roman" panose="02020603050405020304" pitchFamily="18" charset="0"/>
              </a:rPr>
              <a:t>Основные направления бюджетной политики</a:t>
            </a:r>
          </a:p>
          <a:p>
            <a:pPr marL="3175" indent="0" algn="ctr">
              <a:buNone/>
            </a:pPr>
            <a:r>
              <a:rPr lang="ru-RU" sz="1400" b="1" dirty="0">
                <a:latin typeface="Times New Roman" panose="02020603050405020304" pitchFamily="18" charset="0"/>
                <a:cs typeface="Times New Roman" panose="02020603050405020304" pitchFamily="18" charset="0"/>
              </a:rPr>
              <a:t>муниципального образования Красносельское на 2022 год</a:t>
            </a:r>
          </a:p>
          <a:p>
            <a:pPr marL="3175" indent="0" algn="just">
              <a:buNone/>
            </a:pPr>
            <a:r>
              <a:rPr lang="ru-RU" sz="1400" dirty="0">
                <a:latin typeface="Times New Roman" panose="02020603050405020304" pitchFamily="18" charset="0"/>
                <a:cs typeface="Times New Roman" panose="02020603050405020304" pitchFamily="18" charset="0"/>
              </a:rPr>
              <a:t>          Основные направления бюджетной политики муниципального образования Юрьев-Польский район на 2022 год (далее – основные направления бюджет-ной политики) разработаны в соответствии со статьей 172 Бюджетного кодекса Российской Федерации. При подготовке основных направлений бюджетной политики учтены положения Указа Президента Российской Федерации от 7 мая 2018 г. № 204 «О национальных целях и стратегических задачах развития Российской Федерации на период до 2024 года», Указа Президента Российской Федерации от 21 июля 2020 года № 474 «О национальных целях развития Российской Федерации на период до 2030 года», Послания  Президента Российской Федерации Федеральному Собранию Российской Федерации от 21 апреля 2021 года.</a:t>
            </a:r>
          </a:p>
          <a:p>
            <a:pPr marL="3175" indent="0" algn="ctr">
              <a:buNone/>
            </a:pPr>
            <a:r>
              <a:rPr lang="ru-RU" sz="1400" b="1" dirty="0">
                <a:latin typeface="Times New Roman" panose="02020603050405020304" pitchFamily="18" charset="0"/>
                <a:cs typeface="Times New Roman" panose="02020603050405020304" pitchFamily="18" charset="0"/>
              </a:rPr>
              <a:t>Основные цели и задачи бюджетной политики на 2022 год</a:t>
            </a:r>
          </a:p>
          <a:p>
            <a:pPr marL="3175" indent="0" algn="just">
              <a:buNone/>
            </a:pPr>
            <a:r>
              <a:rPr lang="ru-RU" sz="1400" dirty="0">
                <a:latin typeface="Times New Roman" panose="02020603050405020304" pitchFamily="18" charset="0"/>
                <a:cs typeface="Times New Roman" panose="02020603050405020304" pitchFamily="18" charset="0"/>
              </a:rPr>
              <a:t>         Целью бюджетной политики является определение условий, используемых при составлении проекта бюджета муниципального образования Красно-сельское Юрьев-Польского района на 2022 год, подходов к его </a:t>
            </a:r>
            <a:r>
              <a:rPr lang="ru-RU" sz="1400" dirty="0" err="1">
                <a:latin typeface="Times New Roman" panose="02020603050405020304" pitchFamily="18" charset="0"/>
                <a:cs typeface="Times New Roman" panose="02020603050405020304" pitchFamily="18" charset="0"/>
              </a:rPr>
              <a:t>формирова-нию</a:t>
            </a:r>
            <a:r>
              <a:rPr lang="ru-RU" sz="1400" dirty="0">
                <a:latin typeface="Times New Roman" panose="02020603050405020304" pitchFamily="18" charset="0"/>
                <a:cs typeface="Times New Roman" panose="02020603050405020304" pitchFamily="18" charset="0"/>
              </a:rPr>
              <a:t>, основных характеристик бюджета муниципального образования Красно-сельское Юрьев-Польского района на 2022 год.</a:t>
            </a:r>
          </a:p>
          <a:p>
            <a:pPr marL="3175" indent="0" algn="just">
              <a:buNone/>
            </a:pPr>
            <a:r>
              <a:rPr lang="ru-RU" sz="1400" dirty="0">
                <a:latin typeface="Times New Roman" panose="02020603050405020304" pitchFamily="18" charset="0"/>
                <a:cs typeface="Times New Roman" panose="02020603050405020304" pitchFamily="18" charset="0"/>
              </a:rPr>
              <a:t>Бюджетная политика реализуется через исполнение действующих расходных обязательств муниципального образования Красносельское Юрьев-Польского района, возникших в результате принятых муниципальных норма-</a:t>
            </a:r>
            <a:r>
              <a:rPr lang="ru-RU" sz="1400" dirty="0" err="1">
                <a:latin typeface="Times New Roman" panose="02020603050405020304" pitchFamily="18" charset="0"/>
                <a:cs typeface="Times New Roman" panose="02020603050405020304" pitchFamily="18" charset="0"/>
              </a:rPr>
              <a:t>тивных</a:t>
            </a:r>
            <a:r>
              <a:rPr lang="ru-RU" sz="1400" dirty="0">
                <a:latin typeface="Times New Roman" panose="02020603050405020304" pitchFamily="18" charset="0"/>
                <a:cs typeface="Times New Roman" panose="02020603050405020304" pitchFamily="18" charset="0"/>
              </a:rPr>
              <a:t> правовых актов при осуществлении органами местного самоуправления полномочий по предметам ведения муниципального образования Красно-сельское Юрьев-Польского района.</a:t>
            </a:r>
          </a:p>
          <a:p>
            <a:pPr marL="3175" indent="0" algn="just">
              <a:buNone/>
            </a:pPr>
            <a:r>
              <a:rPr lang="ru-RU" sz="1400" dirty="0">
                <a:latin typeface="Times New Roman" panose="02020603050405020304" pitchFamily="18" charset="0"/>
                <a:cs typeface="Times New Roman" panose="02020603050405020304" pitchFamily="18" charset="0"/>
              </a:rPr>
              <a:t>В 2020-2021 годах, наряду с ежегодным ростом социальных обязательств и расходов на реализацию муниципальных составляющих национальных проектов, дополнительных бюджетных ресурсов потребовали мероприятия по предупреждению распространения новой </a:t>
            </a:r>
            <a:r>
              <a:rPr lang="ru-RU" sz="1400" dirty="0" err="1">
                <a:latin typeface="Times New Roman" panose="02020603050405020304" pitchFamily="18" charset="0"/>
                <a:cs typeface="Times New Roman" panose="02020603050405020304" pitchFamily="18" charset="0"/>
              </a:rPr>
              <a:t>коронавирусной</a:t>
            </a:r>
            <a:r>
              <a:rPr lang="ru-RU" sz="1400" dirty="0">
                <a:latin typeface="Times New Roman" panose="02020603050405020304" pitchFamily="18" charset="0"/>
                <a:cs typeface="Times New Roman" panose="02020603050405020304" pitchFamily="18" charset="0"/>
              </a:rPr>
              <a:t> инфекции.</a:t>
            </a:r>
          </a:p>
          <a:p>
            <a:pPr marL="3175" indent="0">
              <a:buNone/>
            </a:pPr>
            <a:r>
              <a:rPr lang="ru-RU" sz="1400" dirty="0">
                <a:latin typeface="Times New Roman" panose="02020603050405020304" pitchFamily="18" charset="0"/>
                <a:cs typeface="Times New Roman" panose="02020603050405020304" pitchFamily="18" charset="0"/>
              </a:rPr>
              <a:t>В предстоящий период, в случае постепенной  отмены ограничительных мер по сдерживанию роста заболеваемости от новой инфекции, антикризисные расходы будут сокращаться, и по мере стабилизации экономической ситуации высвобождающиеся бюджетные ассигнования необходимо направить на решение новых инициатив Президента Российской Федерации по росту реальных доходов населения и на реализацию инфраструктурных проектов в интересах людей. </a:t>
            </a:r>
          </a:p>
          <a:p>
            <a:pPr marL="3175" indent="0">
              <a:buNone/>
            </a:pPr>
            <a:endParaRPr lang="ru-RU" sz="1400" dirty="0">
              <a:effectLst/>
            </a:endParaRPr>
          </a:p>
        </p:txBody>
      </p:sp>
      <p:sp>
        <p:nvSpPr>
          <p:cNvPr id="2" name="Прямоугольник 1"/>
          <p:cNvSpPr/>
          <p:nvPr/>
        </p:nvSpPr>
        <p:spPr>
          <a:xfrm>
            <a:off x="223229" y="305768"/>
            <a:ext cx="8568952" cy="307777"/>
          </a:xfrm>
          <a:prstGeom prst="rect">
            <a:avLst/>
          </a:prstGeom>
        </p:spPr>
        <p:txBody>
          <a:bodyPr wrap="square">
            <a:spAutoFit/>
          </a:bodyPr>
          <a:lstStyle/>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203801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251520" y="404664"/>
            <a:ext cx="8763892" cy="162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marL="3175" indent="0" algn="just">
              <a:buNone/>
            </a:pPr>
            <a:r>
              <a:rPr lang="ru-RU" sz="1400" dirty="0">
                <a:latin typeface="Times New Roman" panose="02020603050405020304" pitchFamily="18" charset="0"/>
                <a:cs typeface="Times New Roman" panose="02020603050405020304" pitchFamily="18" charset="0"/>
              </a:rPr>
              <a:t>             В соответствии со сценарными условиями развития российской экономики, разработанными Минэкономразвития России, в Российской Федерации в 2022-2024 годах сохраняется повышенная неопределенность показателей экономического развития Российской Федерации, вызванная экономическими последствиями распространения новой </a:t>
            </a:r>
            <a:r>
              <a:rPr lang="ru-RU" sz="1400" dirty="0" err="1">
                <a:latin typeface="Times New Roman" panose="02020603050405020304" pitchFamily="18" charset="0"/>
                <a:cs typeface="Times New Roman" panose="02020603050405020304" pitchFamily="18" charset="0"/>
              </a:rPr>
              <a:t>коронавирусной</a:t>
            </a:r>
            <a:r>
              <a:rPr lang="ru-RU" sz="1400" dirty="0">
                <a:latin typeface="Times New Roman" panose="02020603050405020304" pitchFamily="18" charset="0"/>
                <a:cs typeface="Times New Roman" panose="02020603050405020304" pitchFamily="18" charset="0"/>
              </a:rPr>
              <a:t> инфекции.</a:t>
            </a:r>
          </a:p>
          <a:p>
            <a:pPr marL="3175" indent="0" algn="just">
              <a:buNone/>
            </a:pPr>
            <a:r>
              <a:rPr lang="ru-RU" sz="1400" dirty="0">
                <a:latin typeface="Times New Roman" panose="02020603050405020304" pitchFamily="18" charset="0"/>
                <a:cs typeface="Times New Roman" panose="02020603050405020304" pitchFamily="18" charset="0"/>
              </a:rPr>
              <a:t>В таких достаточно сложных экономических условиях основной задачей бюджетной политики является обеспечение сбалансированности бюджета муниципального образования Красносельское Юрьев-Польского района, включая следующие направления:</a:t>
            </a:r>
          </a:p>
          <a:p>
            <a:pPr marL="3175" indent="0" algn="just">
              <a:buNone/>
            </a:pPr>
            <a:r>
              <a:rPr lang="ru-RU" sz="1400" dirty="0">
                <a:latin typeface="Times New Roman" panose="02020603050405020304" pitchFamily="18" charset="0"/>
                <a:cs typeface="Times New Roman" panose="02020603050405020304" pitchFamily="18" charset="0"/>
              </a:rPr>
              <a:t>1) первоочередное планирование бюджетных ассигнований на исполнение действующих расходных обязательств муниципального образования Красносельское Юрьев-Польского района;</a:t>
            </a:r>
          </a:p>
          <a:p>
            <a:pPr marL="3175" indent="0" algn="just">
              <a:buNone/>
            </a:pPr>
            <a:r>
              <a:rPr lang="ru-RU" sz="1400" dirty="0">
                <a:latin typeface="Times New Roman" panose="02020603050405020304" pitchFamily="18" charset="0"/>
                <a:cs typeface="Times New Roman" panose="02020603050405020304" pitchFamily="18" charset="0"/>
              </a:rPr>
              <a:t>2) принятие новых расходных обязательств муниципального образования Красносельское Юрьев-Польского района  в рамках установленных пунктом 3 статьи 130 Бюджетного кодекса Российской Федерации полномочий и исключительно после финансового обеспечения действующих расходных обязательств в полном объеме исходя из возможностей доходов бюджета муниципального образования Красносельское Юрьев-Польского района и источников финансирования дефицита бюджета; </a:t>
            </a:r>
          </a:p>
          <a:p>
            <a:pPr marL="3175" indent="0" algn="just">
              <a:buNone/>
            </a:pPr>
            <a:r>
              <a:rPr lang="ru-RU" sz="1400" dirty="0">
                <a:latin typeface="Times New Roman" panose="02020603050405020304" pitchFamily="18" charset="0"/>
                <a:cs typeface="Times New Roman" panose="02020603050405020304" pitchFamily="18" charset="0"/>
              </a:rPr>
              <a:t>3) привлечение дополнительных межбюджетных трансфертов из областного и районного бюджетов в бюджет муниципального образования Красно-сельское Юрьев-Польского района. В условиях ограниченности бюджетных ресурсов возрастает актуальность реализации мер по повышению эффективности использования бюджетных средств.</a:t>
            </a:r>
          </a:p>
          <a:p>
            <a:pPr marL="3175" indent="0" algn="just">
              <a:buNone/>
            </a:pPr>
            <a:r>
              <a:rPr lang="ru-RU" sz="1400" dirty="0">
                <a:latin typeface="Times New Roman" panose="02020603050405020304" pitchFamily="18" charset="0"/>
                <a:cs typeface="Times New Roman" panose="02020603050405020304" pitchFamily="18" charset="0"/>
              </a:rPr>
              <a:t>Эффективное управление расходами будет обеспечиваться посредством реализации муниципальных программ, построенных на проектных принципах управления. Несмотря на сложную экономическую ситуацию текущего года, возникшую в результате пандемии коронавируса, ориентиры по национальным проектам должны остаться неизменными.</a:t>
            </a:r>
          </a:p>
          <a:p>
            <a:pPr marL="3175" indent="0" algn="just">
              <a:buNone/>
            </a:pPr>
            <a:r>
              <a:rPr lang="ru-RU" sz="1400" dirty="0">
                <a:latin typeface="Times New Roman" panose="02020603050405020304" pitchFamily="18" charset="0"/>
                <a:cs typeface="Times New Roman" panose="02020603050405020304" pitchFamily="18" charset="0"/>
              </a:rPr>
              <a:t>С учетом интеграции национальных проектов муниципальные программы должны стать простым и эффективным инструментом организации как проектной, так и текущей деятельности муниципальных органов, отражающим взаимосвязь затраченных ресурсов и полученных результатов</a:t>
            </a:r>
          </a:p>
          <a:p>
            <a:pPr marL="3175" indent="0">
              <a:buNone/>
            </a:pPr>
            <a:endParaRPr lang="ru-RU" sz="1400" dirty="0">
              <a:latin typeface="Times New Roman" panose="02020603050405020304" pitchFamily="18" charset="0"/>
              <a:cs typeface="Times New Roman" panose="02020603050405020304" pitchFamily="18" charset="0"/>
            </a:endParaRPr>
          </a:p>
          <a:p>
            <a:pPr marL="3175" indent="0">
              <a:buNone/>
            </a:pPr>
            <a:endParaRPr lang="ru-RU" sz="1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39552" y="260648"/>
            <a:ext cx="8352928" cy="307777"/>
          </a:xfrm>
          <a:prstGeom prst="rect">
            <a:avLst/>
          </a:prstGeom>
        </p:spPr>
        <p:txBody>
          <a:bodyPr wrap="square">
            <a:spAutoFit/>
          </a:bodyPr>
          <a:lstStyle/>
          <a:p>
            <a:pPr algn="just"/>
            <a:r>
              <a:rPr lang="ru-RU" sz="1400" dirty="0">
                <a:solidFill>
                  <a:prstClr val="black">
                    <a:lumMod val="85000"/>
                    <a:lumOff val="15000"/>
                  </a:prst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999213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flipV="1">
            <a:off x="-1" y="260049"/>
            <a:ext cx="901541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3" name="Прямоугольник 2"/>
          <p:cNvSpPr/>
          <p:nvPr/>
        </p:nvSpPr>
        <p:spPr>
          <a:xfrm>
            <a:off x="755576" y="305768"/>
            <a:ext cx="7992888" cy="6555641"/>
          </a:xfrm>
          <a:prstGeom prst="rect">
            <a:avLst/>
          </a:prstGeom>
        </p:spPr>
        <p:txBody>
          <a:bodyPr wrap="square">
            <a:spAutoFit/>
          </a:bodyPr>
          <a:lstStyle/>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 С этой целью соглашения о предоставления субсидий и иных межбюджетных трансфертов бюджету муниципального образования Красносельское Юрьев-Польского района на 2022 год должны быть заключены органами местного самоуправления с отраслевыми департаментами Владимирской области до 1 февраля 2022 года. На основании бюджетного законодательства должны быть усилены меры персональной ответственности ответственных исполнителей муниципальных программ за недостижение установленных результатов. </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В соответствии с поручением Президента Российской Федерации </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от 1 марта 2020 г. № Пр-354 должно быть продолжено создание условий для реализации мероприятий, имеющих приоритетное значение для жителей муниципального образования и определяемых с учетом их мнения (путем проведения открытого голосования или конкурсного отбора). В рамках реализации Закона области от 9 февраля 2021 г. № 12-ОЗ «Об отдельных вопросах в сфере регулирования отношений по реализации инициативных проектов, выдвигаемых для получения финансовой поддержки за счет межбюджетных трансфертов из областного бюджета, во Владимирской области» следует обеспечить возможность направления на осуществление этих мероприятий по истечении трех лет не менее пяти процентов расходов местного бюджета на благоустройство сельской среды. Расходы на исполнение указанных мероприятий должны найти отражение в муниципальной программе муниципального образования Красносельское Юрьев-Польского района, начиная с 2022 года.</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Будет продолжена поддержка развития инициативного бюджетирования в муниципальном образовании Красносельское Юрьев-Польского района че-рез стимулирование доходов местных бюджетов за счет самообложения граждан и добровольных пожертвований, направленных на реализацию инициативных проектов. </a:t>
            </a:r>
          </a:p>
          <a:p>
            <a:pPr marL="3175" indent="0" algn="ctr">
              <a:buNone/>
            </a:pPr>
            <a:r>
              <a:rPr lang="ru-RU" sz="1400" b="1" dirty="0">
                <a:solidFill>
                  <a:schemeClr val="tx1"/>
                </a:solidFill>
                <a:latin typeface="Times New Roman" panose="02020603050405020304" pitchFamily="18" charset="0"/>
                <a:cs typeface="Times New Roman" panose="02020603050405020304" pitchFamily="18" charset="0"/>
              </a:rPr>
              <a:t>2. Направление бюджетных расходов</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Бюджетная политика призвана обеспечить финансовыми ресурсами расходные обязательства сельского поселения по закрепленным за ним федеральным законодательством полномочиям. </a:t>
            </a:r>
          </a:p>
          <a:p>
            <a:pPr marL="3175" indent="0" algn="just">
              <a:buNone/>
            </a:pPr>
            <a:r>
              <a:rPr lang="ru-RU" sz="1400" dirty="0">
                <a:solidFill>
                  <a:schemeClr val="tx1"/>
                </a:solidFill>
                <a:latin typeface="Times New Roman" panose="02020603050405020304" pitchFamily="18" charset="0"/>
                <a:cs typeface="Times New Roman" panose="02020603050405020304" pitchFamily="18" charset="0"/>
              </a:rPr>
              <a:t>Приоритетным направлением расходов в сфере культуры является поддержка из областного бюджета материально-технической базы муниципальных учреждений культуры. Также планируются гранты на реализацию творческих проектов на селе в сфере культуры.</a:t>
            </a:r>
          </a:p>
          <a:p>
            <a:pPr marL="3175" indent="0" algn="just">
              <a:buNone/>
            </a:pPr>
            <a:endParaRPr lang="ru-RU" sz="1400" dirty="0">
              <a:solidFill>
                <a:schemeClr val="tx1"/>
              </a:solidFill>
              <a:latin typeface="Times New Roman" panose="02020603050405020304" pitchFamily="18" charset="0"/>
              <a:cs typeface="Times New Roman" panose="02020603050405020304" pitchFamily="18" charset="0"/>
            </a:endParaRPr>
          </a:p>
          <a:p>
            <a:pPr marL="3175" indent="0" algn="just">
              <a:buNone/>
            </a:pPr>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7469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2" name="Прямоугольник 1"/>
          <p:cNvSpPr/>
          <p:nvPr/>
        </p:nvSpPr>
        <p:spPr>
          <a:xfrm>
            <a:off x="395536" y="305767"/>
            <a:ext cx="8352928" cy="307777"/>
          </a:xfrm>
          <a:prstGeom prst="rect">
            <a:avLst/>
          </a:prstGeom>
        </p:spPr>
        <p:txBody>
          <a:bodyPr wrap="square">
            <a:spAutoFit/>
          </a:bodyPr>
          <a:lstStyle/>
          <a:p>
            <a:pPr algn="just"/>
            <a:r>
              <a:rPr lang="ru-RU" sz="1400" dirty="0">
                <a:solidFill>
                  <a:schemeClr val="tx1">
                    <a:lumMod val="85000"/>
                    <a:lumOff val="15000"/>
                  </a:schemeClr>
                </a:solidFill>
                <a:latin typeface="Times New Roman" panose="02020603050405020304" pitchFamily="18" charset="0"/>
                <a:cs typeface="Times New Roman" panose="02020603050405020304" pitchFamily="18" charset="0"/>
              </a:rPr>
              <a:t>      </a:t>
            </a:r>
          </a:p>
        </p:txBody>
      </p:sp>
      <p:sp>
        <p:nvSpPr>
          <p:cNvPr id="3" name="Прямоугольник 2"/>
          <p:cNvSpPr/>
          <p:nvPr/>
        </p:nvSpPr>
        <p:spPr>
          <a:xfrm>
            <a:off x="395536" y="312535"/>
            <a:ext cx="8424936" cy="6340197"/>
          </a:xfrm>
          <a:prstGeom prst="rect">
            <a:avLst/>
          </a:prstGeom>
        </p:spPr>
        <p:txBody>
          <a:bodyPr wrap="square">
            <a:spAutoFit/>
          </a:bodyPr>
          <a:lstStyle/>
          <a:p>
            <a:pPr algn="just"/>
            <a:r>
              <a:rPr lang="ru-RU" sz="1400" dirty="0">
                <a:solidFill>
                  <a:schemeClr val="tx1"/>
                </a:solidFill>
                <a:latin typeface="Times New Roman" panose="02020603050405020304" pitchFamily="18" charset="0"/>
                <a:cs typeface="Times New Roman" panose="02020603050405020304" pitchFamily="18" charset="0"/>
              </a:rPr>
              <a:t>                Будет обеспечено предоставление мер социальной поддержки по оплате за содержание и ремонт жилья, услуг теплоснабжения (отопления) и электроснабжения работникам культуры и педагогическим работникам образовательных организаций дополнительного образования детей в сфере культуры.</a:t>
            </a:r>
          </a:p>
          <a:p>
            <a:pPr algn="just"/>
            <a:r>
              <a:rPr lang="ru-RU" sz="1400" dirty="0">
                <a:solidFill>
                  <a:schemeClr val="tx1"/>
                </a:solidFill>
                <a:latin typeface="Times New Roman" panose="02020603050405020304" pitchFamily="18" charset="0"/>
                <a:cs typeface="Times New Roman" panose="02020603050405020304" pitchFamily="18" charset="0"/>
              </a:rPr>
              <a:t>В 2022 году в области экологии приоритетом останется создание основ экологической культуры в обществе, воспитание бережного отношения населения к природе, формирование у граждан норм экологического поведения.</a:t>
            </a:r>
          </a:p>
          <a:p>
            <a:pPr algn="just"/>
            <a:r>
              <a:rPr lang="ru-RU" sz="1400" dirty="0">
                <a:solidFill>
                  <a:schemeClr val="tx1"/>
                </a:solidFill>
                <a:latin typeface="Times New Roman" panose="02020603050405020304" pitchFamily="18" charset="0"/>
                <a:cs typeface="Times New Roman" panose="02020603050405020304" pitchFamily="18" charset="0"/>
              </a:rPr>
              <a:t>Бюджетная политика в области жилищно-коммунального хозяйства будет направлена на создание условий для повышения доступности жилья для населения с различным уровнем дохода, обеспечение сокращения непригодного для проживания жилищного фонда.</a:t>
            </a:r>
          </a:p>
          <a:p>
            <a:pPr algn="just"/>
            <a:r>
              <a:rPr lang="ru-RU" sz="1400" dirty="0">
                <a:solidFill>
                  <a:schemeClr val="tx1"/>
                </a:solidFill>
                <a:latin typeface="Times New Roman" panose="02020603050405020304" pitchFamily="18" charset="0"/>
                <a:cs typeface="Times New Roman" panose="02020603050405020304" pitchFamily="18" charset="0"/>
              </a:rPr>
              <a:t>Средства на функционирование регионального оператора – некоммерческой организации «Фонд капитального ремонта многоквартирных домов» направляются в целях выполнения мероприятий по капитального ремонту общего имущества многоквартирных домов в рамках утвержденной до 43 года региональной программы и краткосрочного плана муниципального образования Красносельское Юрьев-Польского района.</a:t>
            </a:r>
          </a:p>
          <a:p>
            <a:pPr algn="just"/>
            <a:r>
              <a:rPr lang="ru-RU" sz="1400" dirty="0">
                <a:solidFill>
                  <a:schemeClr val="tx1"/>
                </a:solidFill>
                <a:latin typeface="Times New Roman" panose="02020603050405020304" pitchFamily="18" charset="0"/>
                <a:cs typeface="Times New Roman" panose="02020603050405020304" pitchFamily="18" charset="0"/>
              </a:rPr>
              <a:t>Осуществление бюджетной политики в рамках муниципальной поддержки малого и среднего предпринимательства направлено на создание благо-приятных условий для ведения предпринимательской деятельности на территории муниципального образования Красносельское Юрьев-Польского района и обеспечение устойчивого развития предпринимательства. </a:t>
            </a:r>
          </a:p>
          <a:p>
            <a:pPr algn="just"/>
            <a:r>
              <a:rPr lang="ru-RU" sz="1400" dirty="0">
                <a:solidFill>
                  <a:schemeClr val="tx1"/>
                </a:solidFill>
                <a:latin typeface="Times New Roman" panose="02020603050405020304" pitchFamily="18" charset="0"/>
                <a:cs typeface="Times New Roman" panose="02020603050405020304" pitchFamily="18" charset="0"/>
              </a:rPr>
              <a:t>В 2022 году сохранятся основные приоритеты муниципальной поддержки малого и среднего предпринимательства:</a:t>
            </a:r>
          </a:p>
          <a:p>
            <a:pPr algn="just"/>
            <a:r>
              <a:rPr lang="ru-RU" sz="1400" dirty="0">
                <a:solidFill>
                  <a:schemeClr val="tx1"/>
                </a:solidFill>
                <a:latin typeface="Times New Roman" panose="02020603050405020304" pitchFamily="18" charset="0"/>
                <a:cs typeface="Times New Roman" panose="02020603050405020304" pitchFamily="18" charset="0"/>
              </a:rPr>
              <a:t>- оказание организационной, информационной, имущественной и финансовой поддержки;</a:t>
            </a:r>
          </a:p>
          <a:p>
            <a:pPr marL="285750" indent="-285750" algn="just">
              <a:buFontTx/>
              <a:buChar char="-"/>
            </a:pPr>
            <a:r>
              <a:rPr lang="ru-RU" sz="1400" dirty="0">
                <a:solidFill>
                  <a:schemeClr val="tx1"/>
                </a:solidFill>
                <a:latin typeface="Times New Roman" panose="02020603050405020304" pitchFamily="18" charset="0"/>
                <a:cs typeface="Times New Roman" panose="02020603050405020304" pitchFamily="18" charset="0"/>
              </a:rPr>
              <a:t>поддержка муниципальной программы, направленной на развитие малого и среднего предпринимательства.</a:t>
            </a:r>
          </a:p>
          <a:p>
            <a:pPr algn="just"/>
            <a:r>
              <a:rPr lang="ru-RU" sz="1400" dirty="0">
                <a:solidFill>
                  <a:schemeClr val="tx1"/>
                </a:solidFill>
                <a:latin typeface="Times New Roman" panose="02020603050405020304" pitchFamily="18" charset="0"/>
                <a:cs typeface="Times New Roman" panose="02020603050405020304" pitchFamily="18" charset="0"/>
              </a:rPr>
              <a:t>В области охраны окружающей среды приоритетом останется проведение мероприятий, связанных с уборкой несанкционированных свалок (регулярная очистка территории муниципального образования Красносельское Юрьев-Польского района от  мусора, сбор и вывоз его  в специально отведенные для этого места), направленных на обеспечение экологического и санитарно-эпидемиологического благополучия населения в муниципальном образовании Красносельское Юрьев-Польского района.</a:t>
            </a:r>
          </a:p>
          <a:p>
            <a:pPr algn="just"/>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04289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3" name="Прямоугольник 2"/>
          <p:cNvSpPr/>
          <p:nvPr/>
        </p:nvSpPr>
        <p:spPr>
          <a:xfrm>
            <a:off x="395536" y="275544"/>
            <a:ext cx="8424936" cy="7417415"/>
          </a:xfrm>
          <a:prstGeom prst="rect">
            <a:avLst/>
          </a:prstGeom>
        </p:spPr>
        <p:txBody>
          <a:bodyPr wrap="square">
            <a:spAutoFit/>
          </a:bodyPr>
          <a:lstStyle/>
          <a:p>
            <a:pPr algn="just"/>
            <a:r>
              <a:rPr lang="ru-RU" sz="1400" dirty="0">
                <a:solidFill>
                  <a:schemeClr val="tx1"/>
                </a:solidFill>
                <a:latin typeface="Times New Roman" panose="02020603050405020304" pitchFamily="18" charset="0"/>
                <a:cs typeface="Times New Roman" panose="02020603050405020304" pitchFamily="18" charset="0"/>
              </a:rPr>
              <a:t>              Бюджетная политика в сфере физической культуры и спорта будет направлена на проведение массовых и спортивных мероприятий для всех групп  населения согласно календарному плану физкультурно-оздоровительных и спортивных мероприятий.</a:t>
            </a:r>
          </a:p>
          <a:p>
            <a:pPr algn="ctr"/>
            <a:r>
              <a:rPr lang="ru-RU" sz="1400" b="1" dirty="0">
                <a:solidFill>
                  <a:schemeClr val="tx1"/>
                </a:solidFill>
                <a:latin typeface="Times New Roman" panose="02020603050405020304" pitchFamily="18" charset="0"/>
                <a:cs typeface="Times New Roman" panose="02020603050405020304" pitchFamily="18" charset="0"/>
              </a:rPr>
              <a:t>3.Основные подходы к формированию бюджетных расходов на 2022 год</a:t>
            </a:r>
            <a:endParaRPr lang="ru-RU" sz="1400" dirty="0">
              <a:solidFill>
                <a:schemeClr val="tx1"/>
              </a:solidFill>
              <a:latin typeface="Times New Roman" panose="02020603050405020304" pitchFamily="18" charset="0"/>
              <a:cs typeface="Times New Roman" panose="02020603050405020304" pitchFamily="18" charset="0"/>
            </a:endParaRPr>
          </a:p>
          <a:p>
            <a:pPr algn="just"/>
            <a:r>
              <a:rPr lang="ru-RU" sz="1400" dirty="0">
                <a:solidFill>
                  <a:schemeClr val="tx1"/>
                </a:solidFill>
                <a:latin typeface="Times New Roman" panose="02020603050405020304" pitchFamily="18" charset="0"/>
                <a:cs typeface="Times New Roman" panose="02020603050405020304" pitchFamily="18" charset="0"/>
              </a:rPr>
              <a:t>Основой для формирования расходов бюджета муниципального образования Красносельское Юрьев-Польского района является реестр действующих расходных обязательств муниципального образования Красносельское Юрьев-Польского района на 2022 год и плановый период 2023-2024 годы.</a:t>
            </a:r>
          </a:p>
          <a:p>
            <a:pPr algn="just"/>
            <a:r>
              <a:rPr lang="ru-RU" sz="1400" dirty="0">
                <a:solidFill>
                  <a:schemeClr val="tx1"/>
                </a:solidFill>
                <a:latin typeface="Times New Roman" panose="02020603050405020304" pitchFamily="18" charset="0"/>
                <a:cs typeface="Times New Roman" panose="02020603050405020304" pitchFamily="18" charset="0"/>
              </a:rPr>
              <a:t>Безвозмездные поступления в бюджет муниципального образования Красносельское Юрьев-Польского района на 2022 планируется включать в до-ходы и расходы бюджета муниципального образования Красносельское Юрьев-Польского района в соответствии с показателями областного и районного бюджетов на 2022 год – по предложениям главных администраторов доходов бюджета муниципального образования Красносельское Юрьев-Польского района.</a:t>
            </a:r>
          </a:p>
          <a:p>
            <a:pPr algn="just"/>
            <a:r>
              <a:rPr lang="ru-RU" sz="1400" dirty="0">
                <a:solidFill>
                  <a:schemeClr val="tx1"/>
                </a:solidFill>
                <a:latin typeface="Times New Roman" panose="02020603050405020304" pitchFamily="18" charset="0"/>
                <a:cs typeface="Times New Roman" panose="02020603050405020304" pitchFamily="18" charset="0"/>
              </a:rPr>
              <a:t>Предельные объемы бюджетных ассигнований бюджета муниципального образования Красносельское Юрьев-Польского района на 2022 год сформированы на основе следующих основных подходов:</a:t>
            </a:r>
          </a:p>
          <a:p>
            <a:pPr marL="342900" indent="-342900" algn="just">
              <a:buAutoNum type="arabicParenR"/>
            </a:pPr>
            <a:r>
              <a:rPr lang="ru-RU" sz="1400" dirty="0">
                <a:solidFill>
                  <a:schemeClr val="tx1"/>
                </a:solidFill>
                <a:latin typeface="Times New Roman" panose="02020603050405020304" pitchFamily="18" charset="0"/>
                <a:cs typeface="Times New Roman" panose="02020603050405020304" pitchFamily="18" charset="0"/>
              </a:rPr>
              <a:t>объемы действующих расходных обязательств на 2022 год  определены в соответствии с данными реестра расходных обязательств, составленного  главным распорядителем средств бюджета муниципального образования Красносельское Юрьев-Польского района.</a:t>
            </a:r>
          </a:p>
          <a:p>
            <a:pPr marL="342900" indent="-342900" algn="just">
              <a:buAutoNum type="arabicParenR"/>
            </a:pPr>
            <a:r>
              <a:rPr lang="ru-RU" sz="1400" dirty="0">
                <a:solidFill>
                  <a:schemeClr val="tx1"/>
                </a:solidFill>
                <a:latin typeface="Times New Roman" panose="02020603050405020304" pitchFamily="18" charset="0"/>
                <a:cs typeface="Times New Roman" panose="02020603050405020304" pitchFamily="18" charset="0"/>
              </a:rPr>
              <a:t>объемы бюджетных ассигнований на исполнение изменения действующих расходных обязательств определены в соответствии с нормативными правовыми актами муниципального образования Красносельское Юрьев-Польского района, принятыми и действующими в 2021 году.</a:t>
            </a:r>
          </a:p>
          <a:p>
            <a:pPr algn="just"/>
            <a:r>
              <a:rPr lang="ru-RU" sz="1400" dirty="0">
                <a:solidFill>
                  <a:schemeClr val="tx1"/>
                </a:solidFill>
                <a:latin typeface="Times New Roman" panose="02020603050405020304" pitchFamily="18" charset="0"/>
                <a:cs typeface="Times New Roman" panose="02020603050405020304" pitchFamily="18" charset="0"/>
              </a:rPr>
              <a:t>Главным администраторам доходов бюджета муниципального образования Красносельское Юрьев-Польского района необходимо продолжить работу по уточнению прогноза налоговых и неналоговых доходов и по привлечению дополнительных средств из областного и районного бюджетов.</a:t>
            </a:r>
          </a:p>
          <a:p>
            <a:pPr algn="just"/>
            <a:r>
              <a:rPr lang="ru-RU" sz="1400" dirty="0">
                <a:solidFill>
                  <a:schemeClr val="tx1"/>
                </a:solidFill>
                <a:latin typeface="Times New Roman" panose="02020603050405020304" pitchFamily="18" charset="0"/>
                <a:cs typeface="Times New Roman" panose="02020603050405020304" pitchFamily="18" charset="0"/>
              </a:rPr>
              <a:t>Главным распорядителям средств бюджета муниципального образования Красносельское Юрьев-Польского района при подготовке проектировок бюджета на 2022 год:</a:t>
            </a:r>
          </a:p>
          <a:p>
            <a:pPr algn="just"/>
            <a:r>
              <a:rPr lang="ru-RU" sz="1400" dirty="0">
                <a:solidFill>
                  <a:schemeClr val="tx1"/>
                </a:solidFill>
                <a:latin typeface="Times New Roman" panose="02020603050405020304" pitchFamily="18" charset="0"/>
                <a:cs typeface="Times New Roman" panose="02020603050405020304" pitchFamily="18" charset="0"/>
              </a:rPr>
              <a:t>1) в срок до 20 августа 2021 года направить заявки (с расчетами </a:t>
            </a:r>
          </a:p>
          <a:p>
            <a:pPr algn="just"/>
            <a:r>
              <a:rPr lang="ru-RU" sz="1400" dirty="0">
                <a:solidFill>
                  <a:schemeClr val="tx1"/>
                </a:solidFill>
                <a:latin typeface="Times New Roman" panose="02020603050405020304" pitchFamily="18" charset="0"/>
                <a:cs typeface="Times New Roman" panose="02020603050405020304" pitchFamily="18" charset="0"/>
              </a:rPr>
              <a:t>и обоснованиями) в областные органы исполнительной власти на участие муниципального образования Красносельское Юрьев-Польского района в реализации федеральных  и областных государственных программах и национальных проектов и в срок до 30 августа 2021 года предварительно согласовать </a:t>
            </a:r>
          </a:p>
          <a:p>
            <a:pPr algn="just"/>
            <a:endParaRPr lang="ru-RU" sz="1400" dirty="0">
              <a:solidFill>
                <a:schemeClr val="tx1"/>
              </a:solidFill>
              <a:latin typeface="Times New Roman" panose="02020603050405020304" pitchFamily="18" charset="0"/>
              <a:cs typeface="Times New Roman" panose="02020603050405020304" pitchFamily="18" charset="0"/>
            </a:endParaRPr>
          </a:p>
          <a:p>
            <a:pPr marL="342900" indent="-342900" algn="just">
              <a:buAutoNum type="arabicParenR"/>
            </a:pPr>
            <a:endParaRPr lang="ru-RU" sz="1400" dirty="0">
              <a:solidFill>
                <a:schemeClr val="tx1"/>
              </a:solidFill>
              <a:latin typeface="Times New Roman" panose="02020603050405020304" pitchFamily="18" charset="0"/>
              <a:cs typeface="Times New Roman" panose="02020603050405020304" pitchFamily="18" charset="0"/>
            </a:endParaRPr>
          </a:p>
          <a:p>
            <a:pPr marL="342900" indent="-342900" algn="just">
              <a:buAutoNum type="arabicParenR"/>
            </a:pPr>
            <a:endParaRPr lang="ru-RU" sz="1400" dirty="0">
              <a:solidFill>
                <a:schemeClr val="tx1"/>
              </a:solidFill>
              <a:latin typeface="Times New Roman" panose="02020603050405020304" pitchFamily="18" charset="0"/>
              <a:cs typeface="Times New Roman" panose="02020603050405020304" pitchFamily="18" charset="0"/>
            </a:endParaRPr>
          </a:p>
          <a:p>
            <a:pPr algn="ctr"/>
            <a:endParaRPr lang="ru-RU" sz="1400" b="1" dirty="0">
              <a:solidFill>
                <a:schemeClr val="tx1"/>
              </a:solidFill>
              <a:latin typeface="Times New Roman" panose="02020603050405020304" pitchFamily="18" charset="0"/>
              <a:cs typeface="Times New Roman" panose="02020603050405020304" pitchFamily="18" charset="0"/>
            </a:endParaRPr>
          </a:p>
          <a:p>
            <a:pPr algn="ctr"/>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7117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 y="305768"/>
            <a:ext cx="901541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268288" indent="-26511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defRPr sz="1400">
                <a:solidFill>
                  <a:srgbClr val="404040"/>
                </a:solidFill>
                <a:latin typeface="Trebuchet MS" pitchFamily="34" charset="0"/>
              </a:defRPr>
            </a:lvl9pPr>
          </a:lstStyle>
          <a:p>
            <a:pPr algn="ctr" eaLnBrk="1" hangingPunct="1">
              <a:spcBef>
                <a:spcPts val="1000"/>
              </a:spcBef>
              <a:spcAft>
                <a:spcPct val="0"/>
              </a:spcAft>
              <a:buClrTx/>
              <a:buSzPct val="100000"/>
              <a:buFontTx/>
              <a:buNone/>
            </a:pPr>
            <a:endParaRPr lang="ru-RU" altLang="ru-RU" sz="3200" dirty="0">
              <a:solidFill>
                <a:srgbClr val="073E87"/>
              </a:solidFill>
              <a:latin typeface="Times New Roman" pitchFamily="16" charset="0"/>
              <a:cs typeface="Times New Roman" pitchFamily="16" charset="0"/>
            </a:endParaRPr>
          </a:p>
        </p:txBody>
      </p:sp>
      <p:sp>
        <p:nvSpPr>
          <p:cNvPr id="3" name="Прямоугольник 2"/>
          <p:cNvSpPr/>
          <p:nvPr/>
        </p:nvSpPr>
        <p:spPr>
          <a:xfrm>
            <a:off x="395536" y="275544"/>
            <a:ext cx="8424936" cy="5262979"/>
          </a:xfrm>
          <a:prstGeom prst="rect">
            <a:avLst/>
          </a:prstGeom>
        </p:spPr>
        <p:txBody>
          <a:bodyPr wrap="square">
            <a:spAutoFit/>
          </a:bodyPr>
          <a:lstStyle/>
          <a:p>
            <a:pPr algn="just"/>
            <a:r>
              <a:rPr lang="ru-RU" sz="1400" dirty="0">
                <a:solidFill>
                  <a:schemeClr val="tx1"/>
                </a:solidFill>
                <a:latin typeface="Times New Roman" panose="02020603050405020304" pitchFamily="18" charset="0"/>
                <a:cs typeface="Times New Roman" panose="02020603050405020304" pitchFamily="18" charset="0"/>
              </a:rPr>
              <a:t>в установленном порядке проекты соглашений о предоставлении субсидий бюджету муниципального образования Красносельское Юрьев-Польского района из областного  бюджета на 2022-2024 годы;</a:t>
            </a:r>
          </a:p>
          <a:p>
            <a:pPr algn="just"/>
            <a:r>
              <a:rPr lang="ru-RU" sz="1400" dirty="0">
                <a:solidFill>
                  <a:schemeClr val="tx1"/>
                </a:solidFill>
                <a:latin typeface="Times New Roman" panose="02020603050405020304" pitchFamily="18" charset="0"/>
                <a:cs typeface="Times New Roman" panose="02020603050405020304" pitchFamily="18" charset="0"/>
              </a:rPr>
              <a:t>2) в срок до 20 августа 2021 года провести сверку исходных данных для расчета объема дотации на выравнивание бюджетной обеспеченности на 2022 год;</a:t>
            </a:r>
          </a:p>
          <a:p>
            <a:pPr algn="just"/>
            <a:r>
              <a:rPr lang="ru-RU" sz="1400" dirty="0">
                <a:solidFill>
                  <a:schemeClr val="tx1"/>
                </a:solidFill>
                <a:latin typeface="Times New Roman" panose="02020603050405020304" pitchFamily="18" charset="0"/>
                <a:cs typeface="Times New Roman" panose="02020603050405020304" pitchFamily="18" charset="0"/>
              </a:rPr>
              <a:t>3)  до 1 сентября 2021 года, разработать новые и внести изменения в действующие муниципальные  программы;</a:t>
            </a:r>
          </a:p>
          <a:p>
            <a:pPr algn="just"/>
            <a:r>
              <a:rPr lang="ru-RU" sz="1400" dirty="0">
                <a:solidFill>
                  <a:schemeClr val="tx1"/>
                </a:solidFill>
                <a:latin typeface="Times New Roman" panose="02020603050405020304" pitchFamily="18" charset="0"/>
                <a:cs typeface="Times New Roman" panose="02020603050405020304" pitchFamily="18" charset="0"/>
              </a:rPr>
              <a:t>4) в срок до 1 января 2022 года заключить с областными и районными органами  исполнительной власти соглашения о предоставлении субсидий и иных межбюджетных трансфертов из областного и районного бюджета на 2022 год;</a:t>
            </a:r>
          </a:p>
          <a:p>
            <a:pPr algn="just"/>
            <a:r>
              <a:rPr lang="ru-RU" sz="1400" dirty="0">
                <a:solidFill>
                  <a:schemeClr val="tx1"/>
                </a:solidFill>
                <a:latin typeface="Times New Roman" panose="02020603050405020304" pitchFamily="18" charset="0"/>
                <a:cs typeface="Times New Roman" panose="02020603050405020304" pitchFamily="18" charset="0"/>
              </a:rPr>
              <a:t>5) учесть заключение муниципального казенного учреждения «Контрольно-счетный орган муниципального образования Юрьев-Польский район» по отчету об исполнении бюджета за 2020 год.</a:t>
            </a:r>
          </a:p>
          <a:p>
            <a:pPr algn="just"/>
            <a:endParaRPr lang="ru-RU" sz="1400" dirty="0">
              <a:solidFill>
                <a:schemeClr val="tx1"/>
              </a:solidFill>
              <a:latin typeface="Times New Roman" panose="02020603050405020304" pitchFamily="18" charset="0"/>
              <a:cs typeface="Times New Roman" panose="02020603050405020304" pitchFamily="18" charset="0"/>
            </a:endParaRPr>
          </a:p>
          <a:p>
            <a:pPr algn="just"/>
            <a:r>
              <a:rPr lang="ru-RU" sz="1400" b="1" dirty="0">
                <a:solidFill>
                  <a:schemeClr val="tx1"/>
                </a:solidFill>
                <a:latin typeface="Times New Roman" panose="02020603050405020304" pitchFamily="18" charset="0"/>
                <a:cs typeface="Times New Roman" panose="02020603050405020304" pitchFamily="18" charset="0"/>
              </a:rPr>
              <a:t>Долговая политика </a:t>
            </a:r>
            <a:r>
              <a:rPr lang="ru-RU" sz="1400" dirty="0">
                <a:solidFill>
                  <a:schemeClr val="tx1"/>
                </a:solidFill>
                <a:latin typeface="Times New Roman" panose="02020603050405020304" pitchFamily="18" charset="0"/>
                <a:cs typeface="Times New Roman" panose="02020603050405020304" pitchFamily="18" charset="0"/>
              </a:rPr>
              <a:t>муниципального образования Красносельское Юрьев-Польского района в 2022 году, как и в предыдущие годы, будет направлена на обеспечение сбалансированности и долговой устойчивости бюджета муниципального образования Красносельское Юрьев-Польского района.</a:t>
            </a:r>
          </a:p>
          <a:p>
            <a:pPr algn="just"/>
            <a:r>
              <a:rPr lang="ru-RU" sz="1400" dirty="0">
                <a:solidFill>
                  <a:schemeClr val="tx1"/>
                </a:solidFill>
                <a:latin typeface="Times New Roman" panose="02020603050405020304" pitchFamily="18" charset="0"/>
                <a:cs typeface="Times New Roman" panose="02020603050405020304" pitchFamily="18" charset="0"/>
              </a:rPr>
              <a:t>Бюджет муниципального образования Красносельское Юрьев-Польского района на 2022 год планируется без привлечения муниципальных заимствований.</a:t>
            </a:r>
          </a:p>
          <a:p>
            <a:pPr algn="just"/>
            <a:endParaRPr lang="ru-RU" sz="1400" dirty="0">
              <a:solidFill>
                <a:schemeClr val="tx1"/>
              </a:solidFill>
              <a:latin typeface="Times New Roman" panose="02020603050405020304" pitchFamily="18" charset="0"/>
              <a:cs typeface="Times New Roman" panose="02020603050405020304" pitchFamily="18" charset="0"/>
            </a:endParaRPr>
          </a:p>
          <a:p>
            <a:pPr algn="just"/>
            <a:endParaRPr lang="ru-RU" sz="1400" dirty="0">
              <a:solidFill>
                <a:schemeClr val="tx1"/>
              </a:solidFill>
              <a:latin typeface="Times New Roman" panose="02020603050405020304" pitchFamily="18" charset="0"/>
              <a:cs typeface="Times New Roman" panose="02020603050405020304" pitchFamily="18" charset="0"/>
            </a:endParaRPr>
          </a:p>
          <a:p>
            <a:pPr algn="just"/>
            <a:endParaRPr lang="ru-RU" sz="1400" dirty="0">
              <a:solidFill>
                <a:schemeClr val="tx1"/>
              </a:solidFill>
              <a:latin typeface="Times New Roman" panose="02020603050405020304" pitchFamily="18" charset="0"/>
              <a:cs typeface="Times New Roman" panose="02020603050405020304" pitchFamily="18" charset="0"/>
            </a:endParaRPr>
          </a:p>
          <a:p>
            <a:pPr algn="just"/>
            <a:r>
              <a:rPr lang="ru-RU" sz="1400" dirty="0">
                <a:solidFill>
                  <a:schemeClr val="tx1"/>
                </a:solidFill>
                <a:latin typeface="Times New Roman" panose="02020603050405020304" pitchFamily="18" charset="0"/>
                <a:cs typeface="Times New Roman" panose="02020603050405020304" pitchFamily="18" charset="0"/>
              </a:rPr>
              <a:t> </a:t>
            </a:r>
          </a:p>
          <a:p>
            <a:pPr algn="just"/>
            <a:endParaRPr lang="ru-RU" sz="1400" dirty="0">
              <a:solidFill>
                <a:schemeClr val="tx1"/>
              </a:solidFill>
              <a:latin typeface="Times New Roman" panose="02020603050405020304" pitchFamily="18" charset="0"/>
              <a:cs typeface="Times New Roman" panose="02020603050405020304" pitchFamily="18" charset="0"/>
            </a:endParaRPr>
          </a:p>
          <a:p>
            <a:pPr algn="ctr"/>
            <a:endParaRPr lang="ru-RU" sz="1400" b="1" dirty="0">
              <a:solidFill>
                <a:schemeClr val="tx1"/>
              </a:solidFill>
              <a:latin typeface="Times New Roman" panose="02020603050405020304" pitchFamily="18" charset="0"/>
              <a:cs typeface="Times New Roman" panose="02020603050405020304" pitchFamily="18" charset="0"/>
            </a:endParaRPr>
          </a:p>
          <a:p>
            <a:pPr algn="ctr"/>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8249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457200" y="338138"/>
            <a:ext cx="82248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br>
              <a:rPr lang="ru-RU" altLang="ru-RU" sz="2800" dirty="0">
                <a:solidFill>
                  <a:srgbClr val="7030A0"/>
                </a:solidFill>
                <a:latin typeface="Times New Roman" pitchFamily="16" charset="0"/>
                <a:cs typeface="Times New Roman" pitchFamily="16" charset="0"/>
              </a:rPr>
            </a:br>
            <a:r>
              <a:rPr lang="ru-RU" altLang="ru-RU" sz="2800" dirty="0">
                <a:solidFill>
                  <a:srgbClr val="7030A0"/>
                </a:solidFill>
                <a:latin typeface="Times New Roman" pitchFamily="16" charset="0"/>
                <a:cs typeface="Times New Roman" pitchFamily="16" charset="0"/>
              </a:rPr>
              <a:t>Доходы бюджета муниципального образования Красносельское на 2022 год</a:t>
            </a:r>
            <a:br>
              <a:rPr lang="ru-RU" altLang="ru-RU" sz="2800" dirty="0">
                <a:solidFill>
                  <a:srgbClr val="7030A0"/>
                </a:solidFill>
                <a:latin typeface="Times New Roman" pitchFamily="16" charset="0"/>
                <a:cs typeface="Times New Roman" pitchFamily="16" charset="0"/>
              </a:rPr>
            </a:br>
            <a:endParaRPr lang="ru-RU" altLang="ru-RU" sz="2800" dirty="0">
              <a:solidFill>
                <a:srgbClr val="7030A0"/>
              </a:solidFill>
              <a:latin typeface="Times New Roman" pitchFamily="16" charset="0"/>
              <a:cs typeface="Times New Roman" pitchFamily="16" charset="0"/>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1" y="1741191"/>
            <a:ext cx="6408712" cy="4082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312738" y="404813"/>
            <a:ext cx="84978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Основные характеристики бюджета муниципального образования </a:t>
            </a:r>
            <a:br>
              <a:rPr lang="ru-RU" altLang="ru-RU" sz="2000" dirty="0">
                <a:solidFill>
                  <a:srgbClr val="7030A0"/>
                </a:solidFill>
                <a:latin typeface="Times New Roman" pitchFamily="16" charset="0"/>
                <a:cs typeface="Times New Roman" pitchFamily="16" charset="0"/>
              </a:rPr>
            </a:br>
            <a:r>
              <a:rPr lang="ru-RU" altLang="ru-RU" sz="2000" dirty="0">
                <a:solidFill>
                  <a:srgbClr val="7030A0"/>
                </a:solidFill>
                <a:latin typeface="Times New Roman" pitchFamily="16" charset="0"/>
                <a:cs typeface="Times New Roman" pitchFamily="16" charset="0"/>
              </a:rPr>
              <a:t>Красносельское на 2022 (тыс. рублей)</a:t>
            </a:r>
          </a:p>
        </p:txBody>
      </p:sp>
      <p:graphicFrame>
        <p:nvGraphicFramePr>
          <p:cNvPr id="4" name="Диаграмма 3">
            <a:extLst>
              <a:ext uri="{FF2B5EF4-FFF2-40B4-BE49-F238E27FC236}">
                <a16:creationId xmlns:a16="http://schemas.microsoft.com/office/drawing/2014/main" id="{806856F8-2C55-4C74-82AC-5AD489BB613C}"/>
              </a:ext>
            </a:extLst>
          </p:cNvPr>
          <p:cNvGraphicFramePr/>
          <p:nvPr>
            <p:extLst>
              <p:ext uri="{D42A27DB-BD31-4B8C-83A1-F6EECF244321}">
                <p14:modId xmlns:p14="http://schemas.microsoft.com/office/powerpoint/2010/main" val="903706534"/>
              </p:ext>
            </p:extLst>
          </p:nvPr>
        </p:nvGraphicFramePr>
        <p:xfrm>
          <a:off x="971600" y="1557338"/>
          <a:ext cx="7344816" cy="44639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250825" y="1844675"/>
            <a:ext cx="87534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indent="355600" algn="just" eaLnBrk="1" hangingPunct="1">
              <a:lnSpc>
                <a:spcPct val="90000"/>
              </a:lnSpc>
              <a:spcBef>
                <a:spcPts val="500"/>
              </a:spcBef>
              <a:spcAft>
                <a:spcPct val="0"/>
              </a:spcAft>
              <a:buClrTx/>
              <a:buSzPct val="100000"/>
              <a:buFontTx/>
              <a:buNone/>
            </a:pPr>
            <a:r>
              <a:rPr lang="ru-RU" altLang="ru-RU" sz="2000" dirty="0">
                <a:solidFill>
                  <a:schemeClr val="tx1">
                    <a:lumMod val="75000"/>
                    <a:lumOff val="25000"/>
                  </a:schemeClr>
                </a:solidFill>
                <a:latin typeface="Times New Roman" pitchFamily="16" charset="0"/>
                <a:cs typeface="Times New Roman" pitchFamily="16" charset="0"/>
              </a:rPr>
              <a:t> «Бюджет для граждан» познакомит Вас с положениями основного финансового документа – бюджетом муниципального образования Красносельское Юрьев-Польского района на 2022 год.</a:t>
            </a:r>
          </a:p>
          <a:p>
            <a:pPr indent="355600" algn="just" eaLnBrk="1" hangingPunct="1">
              <a:lnSpc>
                <a:spcPct val="90000"/>
              </a:lnSpc>
              <a:spcBef>
                <a:spcPts val="500"/>
              </a:spcBef>
              <a:spcAft>
                <a:spcPct val="0"/>
              </a:spcAft>
              <a:buClrTx/>
              <a:buSzPct val="100000"/>
              <a:buFontTx/>
              <a:buNone/>
            </a:pPr>
            <a:endParaRPr lang="ru-RU" altLang="ru-RU" sz="2000" dirty="0">
              <a:solidFill>
                <a:schemeClr val="tx1">
                  <a:lumMod val="75000"/>
                  <a:lumOff val="25000"/>
                </a:schemeClr>
              </a:solidFill>
              <a:latin typeface="Times New Roman" pitchFamily="16" charset="0"/>
              <a:cs typeface="Times New Roman" pitchFamily="16" charset="0"/>
            </a:endParaRPr>
          </a:p>
          <a:p>
            <a:pPr algn="just" eaLnBrk="1" hangingPunct="1">
              <a:lnSpc>
                <a:spcPct val="90000"/>
              </a:lnSpc>
              <a:spcBef>
                <a:spcPts val="500"/>
              </a:spcBef>
              <a:spcAft>
                <a:spcPct val="0"/>
              </a:spcAft>
              <a:buClrTx/>
              <a:buSzPct val="100000"/>
              <a:buFontTx/>
              <a:buNone/>
            </a:pP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          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муниципальным служащим, пенсионерам  и другим категориям населения, так как бюджет поселения затрагивает интересы каждого жителя.</a:t>
            </a:r>
          </a:p>
          <a:p>
            <a:pPr algn="just" eaLnBrk="1" hangingPunct="1">
              <a:lnSpc>
                <a:spcPct val="90000"/>
              </a:lnSpc>
              <a:spcBef>
                <a:spcPts val="500"/>
              </a:spcBef>
              <a:spcAft>
                <a:spcPct val="0"/>
              </a:spcAft>
              <a:buClrTx/>
              <a:buSzPct val="100000"/>
              <a:buFontTx/>
              <a:buNone/>
            </a:pP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      </a:t>
            </a:r>
          </a:p>
          <a:p>
            <a:pPr algn="just" eaLnBrk="1" hangingPunct="1">
              <a:lnSpc>
                <a:spcPct val="90000"/>
              </a:lnSpc>
              <a:spcBef>
                <a:spcPts val="500"/>
              </a:spcBef>
              <a:spcAft>
                <a:spcPct val="0"/>
              </a:spcAft>
              <a:buClrTx/>
              <a:buSzPct val="100000"/>
              <a:buFontTx/>
              <a:buNone/>
            </a:pPr>
            <a:r>
              <a:rPr lang="ru-RU" altLang="ru-RU" sz="2000" dirty="0">
                <a:solidFill>
                  <a:schemeClr val="tx1">
                    <a:lumMod val="75000"/>
                    <a:lumOff val="25000"/>
                  </a:schemeClr>
                </a:solidFill>
                <a:latin typeface="Times New Roman" pitchFamily="16" charset="0"/>
                <a:ea typeface="Calibri" pitchFamily="34" charset="0"/>
                <a:cs typeface="Times New Roman" pitchFamily="16" charset="0"/>
              </a:rPr>
              <a:t>         Мы постарались в доступной и понятной для граждан форме показать основные параметры бюджета муниципального образования Красносельское.</a:t>
            </a:r>
            <a:endParaRPr lang="ru-RU" altLang="ru-RU" sz="2000" dirty="0">
              <a:solidFill>
                <a:schemeClr val="tx1">
                  <a:lumMod val="75000"/>
                  <a:lumOff val="25000"/>
                </a:schemeClr>
              </a:solidFill>
              <a:latin typeface="Times New Roman" pitchFamily="16" charset="0"/>
              <a:cs typeface="Times New Roman" pitchFamily="16" charset="0"/>
            </a:endParaRPr>
          </a:p>
        </p:txBody>
      </p:sp>
      <p:sp>
        <p:nvSpPr>
          <p:cNvPr id="7171" name="Text Box 2"/>
          <p:cNvSpPr txBox="1">
            <a:spLocks noChangeArrowheads="1"/>
          </p:cNvSpPr>
          <p:nvPr/>
        </p:nvSpPr>
        <p:spPr bwMode="auto">
          <a:xfrm>
            <a:off x="907275" y="404813"/>
            <a:ext cx="77136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Какие цели преследует документ </a:t>
            </a:r>
          </a:p>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«Бюджет для граждан»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0963" name="Text Box 2"/>
          <p:cNvSpPr txBox="1">
            <a:spLocks noChangeArrowheads="1"/>
          </p:cNvSpPr>
          <p:nvPr/>
        </p:nvSpPr>
        <p:spPr bwMode="auto">
          <a:xfrm>
            <a:off x="468313" y="404813"/>
            <a:ext cx="82296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Доходы бюджета муниципального образования</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Красносельское на 2022 год</a:t>
            </a:r>
          </a:p>
        </p:txBody>
      </p:sp>
      <p:sp>
        <p:nvSpPr>
          <p:cNvPr id="2" name="Блок-схема: узел 1"/>
          <p:cNvSpPr/>
          <p:nvPr/>
        </p:nvSpPr>
        <p:spPr>
          <a:xfrm>
            <a:off x="5742685" y="1472961"/>
            <a:ext cx="2955228" cy="1271865"/>
          </a:xfrm>
          <a:prstGeom prst="flowChartConnecto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lumMod val="65000"/>
                    <a:lumOff val="35000"/>
                  </a:schemeClr>
                </a:solidFill>
              </a:rPr>
              <a:t>Неналоговые доходы  3632 тыс. руб. </a:t>
            </a:r>
          </a:p>
        </p:txBody>
      </p:sp>
      <p:sp>
        <p:nvSpPr>
          <p:cNvPr id="3" name="Блок-схема: узел 2"/>
          <p:cNvSpPr/>
          <p:nvPr/>
        </p:nvSpPr>
        <p:spPr>
          <a:xfrm>
            <a:off x="344549" y="1639944"/>
            <a:ext cx="2787292" cy="1429597"/>
          </a:xfrm>
          <a:prstGeom prst="flowChartConnector">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lumMod val="65000"/>
                    <a:lumOff val="35000"/>
                  </a:schemeClr>
                </a:solidFill>
              </a:rPr>
              <a:t>Налоговые доходы </a:t>
            </a:r>
            <a:r>
              <a:rPr lang="en-US" sz="1400" b="1" dirty="0">
                <a:solidFill>
                  <a:schemeClr val="tx1">
                    <a:lumMod val="65000"/>
                    <a:lumOff val="35000"/>
                  </a:schemeClr>
                </a:solidFill>
              </a:rPr>
              <a:t> </a:t>
            </a:r>
            <a:r>
              <a:rPr lang="ru-RU" sz="1400" b="1" dirty="0">
                <a:solidFill>
                  <a:schemeClr val="tx1">
                    <a:lumMod val="65000"/>
                    <a:lumOff val="35000"/>
                  </a:schemeClr>
                </a:solidFill>
              </a:rPr>
              <a:t> 17327 тыс. руб.</a:t>
            </a:r>
          </a:p>
        </p:txBody>
      </p:sp>
      <p:sp>
        <p:nvSpPr>
          <p:cNvPr id="4" name="Блок-схема: узел 3"/>
          <p:cNvSpPr/>
          <p:nvPr/>
        </p:nvSpPr>
        <p:spPr>
          <a:xfrm>
            <a:off x="2984922" y="5301208"/>
            <a:ext cx="3391577" cy="1424726"/>
          </a:xfrm>
          <a:prstGeom prst="flowChartConnector">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pPr>
            <a:r>
              <a:rPr lang="ru-RU" altLang="ru-RU" sz="1400" b="1" dirty="0">
                <a:solidFill>
                  <a:schemeClr val="tx1">
                    <a:lumMod val="65000"/>
                    <a:lumOff val="35000"/>
                  </a:schemeClr>
                </a:solidFill>
              </a:rPr>
              <a:t>Безвозмездные поступления</a:t>
            </a:r>
          </a:p>
          <a:p>
            <a:pPr algn="ctr">
              <a:buClrTx/>
            </a:pPr>
            <a:r>
              <a:rPr lang="ru-RU" altLang="ru-RU" sz="1400" b="1" dirty="0">
                <a:solidFill>
                  <a:schemeClr val="tx1">
                    <a:lumMod val="65000"/>
                    <a:lumOff val="35000"/>
                  </a:schemeClr>
                </a:solidFill>
              </a:rPr>
              <a:t> 15937,6</a:t>
            </a:r>
            <a:r>
              <a:rPr lang="en-US" altLang="ru-RU" sz="1400" b="1" dirty="0">
                <a:solidFill>
                  <a:schemeClr val="tx1">
                    <a:lumMod val="65000"/>
                    <a:lumOff val="35000"/>
                  </a:schemeClr>
                </a:solidFill>
              </a:rPr>
              <a:t> </a:t>
            </a:r>
            <a:r>
              <a:rPr lang="ru-RU" altLang="ru-RU" sz="1400" b="1" dirty="0">
                <a:solidFill>
                  <a:schemeClr val="tx1">
                    <a:lumMod val="65000"/>
                    <a:lumOff val="35000"/>
                  </a:schemeClr>
                </a:solidFill>
              </a:rPr>
              <a:t>тыс. руб</a:t>
            </a:r>
            <a:r>
              <a:rPr lang="ru-RU" altLang="ru-RU" sz="1400" dirty="0">
                <a:solidFill>
                  <a:schemeClr val="tx1">
                    <a:lumMod val="65000"/>
                    <a:lumOff val="35000"/>
                  </a:schemeClr>
                </a:solidFill>
                <a:latin typeface="Candara" pitchFamily="32" charset="0"/>
              </a:rPr>
              <a:t>.</a:t>
            </a:r>
          </a:p>
        </p:txBody>
      </p:sp>
      <p:sp>
        <p:nvSpPr>
          <p:cNvPr id="11" name="Стрелка вниз 10"/>
          <p:cNvSpPr/>
          <p:nvPr/>
        </p:nvSpPr>
        <p:spPr>
          <a:xfrm>
            <a:off x="4583112" y="4555570"/>
            <a:ext cx="276920" cy="663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3349261" y="2922534"/>
            <a:ext cx="2662898" cy="1564881"/>
          </a:xfrm>
          <a:prstGeom prst="ellipse">
            <a:avLst/>
          </a:prstGeom>
          <a:solidFill>
            <a:srgbClr val="5EA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lumMod val="65000"/>
                    <a:lumOff val="35000"/>
                  </a:schemeClr>
                </a:solidFill>
              </a:rPr>
              <a:t>Доходы бюджета 36896,6 тыс. руб.</a:t>
            </a:r>
          </a:p>
        </p:txBody>
      </p:sp>
      <p:sp>
        <p:nvSpPr>
          <p:cNvPr id="40974" name="Стрелка вверх 40973"/>
          <p:cNvSpPr/>
          <p:nvPr/>
        </p:nvSpPr>
        <p:spPr>
          <a:xfrm>
            <a:off x="2984922" y="2708920"/>
            <a:ext cx="364339" cy="720080"/>
          </a:xfrm>
          <a:prstGeom prst="upArrow">
            <a:avLst>
              <a:gd name="adj1" fmla="val 26474"/>
              <a:gd name="adj2" fmla="val 50000"/>
            </a:avLst>
          </a:prstGeom>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975" name="Стрелка вправо 40974"/>
          <p:cNvSpPr/>
          <p:nvPr/>
        </p:nvSpPr>
        <p:spPr>
          <a:xfrm>
            <a:off x="5580112" y="2781448"/>
            <a:ext cx="648072" cy="213613"/>
          </a:xfrm>
          <a:prstGeom prst="rightArrow">
            <a:avLst/>
          </a:prstGeom>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769954849"/>
              </p:ext>
            </p:extLst>
          </p:nvPr>
        </p:nvGraphicFramePr>
        <p:xfrm>
          <a:off x="179512" y="764704"/>
          <a:ext cx="8846118"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467544" y="116633"/>
            <a:ext cx="8352928" cy="707886"/>
          </a:xfrm>
          <a:prstGeom prst="rect">
            <a:avLst/>
          </a:prstGeom>
        </p:spPr>
        <p:txBody>
          <a:bodyPr wrap="square">
            <a:spAutoFit/>
          </a:bodyPr>
          <a:lstStyle/>
          <a:p>
            <a:pPr algn="ctr">
              <a:buClrTx/>
            </a:pPr>
            <a:r>
              <a:rPr lang="ru-RU" altLang="ru-RU" dirty="0">
                <a:solidFill>
                  <a:srgbClr val="7030A0"/>
                </a:solidFill>
                <a:latin typeface="Times New Roman" pitchFamily="16" charset="0"/>
                <a:cs typeface="Times New Roman" pitchFamily="16" charset="0"/>
              </a:rPr>
              <a:t>Структура налоговых доходов местного бюджета в </a:t>
            </a:r>
            <a:r>
              <a:rPr lang="ru-RU" altLang="ru-RU" sz="1800" dirty="0">
                <a:solidFill>
                  <a:srgbClr val="7030A0"/>
                </a:solidFill>
                <a:latin typeface="Times New Roman" pitchFamily="16" charset="0"/>
                <a:cs typeface="Times New Roman" pitchFamily="16" charset="0"/>
              </a:rPr>
              <a:t>2022</a:t>
            </a:r>
            <a:r>
              <a:rPr lang="ru-RU" altLang="ru-RU" dirty="0">
                <a:solidFill>
                  <a:srgbClr val="7030A0"/>
                </a:solidFill>
                <a:latin typeface="Times New Roman" pitchFamily="16" charset="0"/>
                <a:cs typeface="Times New Roman" pitchFamily="16" charset="0"/>
              </a:rPr>
              <a:t> году, </a:t>
            </a:r>
          </a:p>
          <a:p>
            <a:pPr algn="ctr">
              <a:buClrTx/>
            </a:pPr>
            <a:r>
              <a:rPr lang="ru-RU" altLang="ru-RU" dirty="0">
                <a:solidFill>
                  <a:srgbClr val="7030A0"/>
                </a:solidFill>
                <a:latin typeface="Times New Roman" pitchFamily="16" charset="0"/>
                <a:cs typeface="Times New Roman" pitchFamily="16" charset="0"/>
              </a:rPr>
              <a:t>17327 тыс. </a:t>
            </a:r>
            <a:r>
              <a:rPr lang="ru-RU" altLang="ru-RU" sz="1800" dirty="0">
                <a:solidFill>
                  <a:srgbClr val="7030A0"/>
                </a:solidFill>
                <a:latin typeface="Times New Roman" pitchFamily="16" charset="0"/>
                <a:cs typeface="Times New Roman" pitchFamily="16" charset="0"/>
              </a:rPr>
              <a:t>рублей</a:t>
            </a:r>
          </a:p>
        </p:txBody>
      </p:sp>
    </p:spTree>
    <p:extLst>
      <p:ext uri="{BB962C8B-B14F-4D97-AF65-F5344CB8AC3E}">
        <p14:creationId xmlns:p14="http://schemas.microsoft.com/office/powerpoint/2010/main" val="3347952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891415588"/>
              </p:ext>
            </p:extLst>
          </p:nvPr>
        </p:nvGraphicFramePr>
        <p:xfrm>
          <a:off x="251520" y="1397000"/>
          <a:ext cx="8640960" cy="5272360"/>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395536" y="188641"/>
            <a:ext cx="8496944" cy="707886"/>
          </a:xfrm>
          <a:prstGeom prst="rect">
            <a:avLst/>
          </a:prstGeom>
        </p:spPr>
        <p:txBody>
          <a:bodyPr wrap="square">
            <a:spAutoFit/>
          </a:bodyPr>
          <a:lstStyle/>
          <a:p>
            <a:pPr algn="ctr">
              <a:buClrTx/>
            </a:pPr>
            <a:r>
              <a:rPr lang="ru-RU" altLang="ru-RU" dirty="0">
                <a:solidFill>
                  <a:srgbClr val="7030A0"/>
                </a:solidFill>
                <a:latin typeface="Times New Roman" pitchFamily="16" charset="0"/>
                <a:cs typeface="Times New Roman" pitchFamily="16" charset="0"/>
              </a:rPr>
              <a:t>Структура неналоговых доходов местного бюджета в 2022 году,</a:t>
            </a:r>
            <a:br>
              <a:rPr lang="ru-RU" altLang="ru-RU" dirty="0">
                <a:solidFill>
                  <a:srgbClr val="7030A0"/>
                </a:solidFill>
                <a:latin typeface="Times New Roman" pitchFamily="16" charset="0"/>
                <a:cs typeface="Times New Roman" pitchFamily="16" charset="0"/>
              </a:rPr>
            </a:br>
            <a:r>
              <a:rPr lang="ru-RU" altLang="ru-RU" dirty="0">
                <a:solidFill>
                  <a:srgbClr val="7030A0"/>
                </a:solidFill>
                <a:latin typeface="Times New Roman" pitchFamily="16" charset="0"/>
                <a:cs typeface="Times New Roman" pitchFamily="16" charset="0"/>
              </a:rPr>
              <a:t>3632 тыс. рублей</a:t>
            </a:r>
          </a:p>
        </p:txBody>
      </p:sp>
    </p:spTree>
    <p:extLst>
      <p:ext uri="{BB962C8B-B14F-4D97-AF65-F5344CB8AC3E}">
        <p14:creationId xmlns:p14="http://schemas.microsoft.com/office/powerpoint/2010/main" val="3776514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Прямоугольник 2"/>
          <p:cNvSpPr/>
          <p:nvPr/>
        </p:nvSpPr>
        <p:spPr>
          <a:xfrm>
            <a:off x="251520" y="260648"/>
            <a:ext cx="8640960" cy="1323439"/>
          </a:xfrm>
          <a:prstGeom prst="rect">
            <a:avLst/>
          </a:prstGeom>
        </p:spPr>
        <p:txBody>
          <a:bodyPr wrap="square">
            <a:spAutoFit/>
          </a:bodyPr>
          <a:lstStyle/>
          <a:p>
            <a:pPr algn="ctr"/>
            <a:r>
              <a:rPr lang="ru-RU" altLang="ru-RU" dirty="0">
                <a:solidFill>
                  <a:srgbClr val="7030A0"/>
                </a:solidFill>
                <a:latin typeface="Times New Roman" pitchFamily="16" charset="0"/>
                <a:cs typeface="Times New Roman" pitchFamily="16" charset="0"/>
              </a:rPr>
              <a:t>Структура безвозмездных поступлений в бюджет </a:t>
            </a:r>
          </a:p>
          <a:p>
            <a:pPr algn="ctr"/>
            <a:r>
              <a:rPr lang="ru-RU" altLang="ru-RU" dirty="0">
                <a:solidFill>
                  <a:srgbClr val="7030A0"/>
                </a:solidFill>
                <a:latin typeface="Times New Roman" pitchFamily="16" charset="0"/>
                <a:cs typeface="Times New Roman" pitchFamily="16" charset="0"/>
              </a:rPr>
              <a:t>муниципального образования Красносельское</a:t>
            </a:r>
          </a:p>
          <a:p>
            <a:pPr algn="ctr"/>
            <a:r>
              <a:rPr lang="ru-RU" altLang="ru-RU" dirty="0">
                <a:solidFill>
                  <a:srgbClr val="7030A0"/>
                </a:solidFill>
                <a:latin typeface="Times New Roman" pitchFamily="16" charset="0"/>
                <a:cs typeface="Times New Roman" pitchFamily="16" charset="0"/>
              </a:rPr>
              <a:t>в 2022 году  (15937,6</a:t>
            </a:r>
            <a:r>
              <a:rPr lang="en-US" altLang="ru-RU" dirty="0">
                <a:solidFill>
                  <a:srgbClr val="7030A0"/>
                </a:solidFill>
                <a:latin typeface="Times New Roman" pitchFamily="16" charset="0"/>
                <a:cs typeface="Times New Roman" pitchFamily="16" charset="0"/>
              </a:rPr>
              <a:t> </a:t>
            </a:r>
            <a:r>
              <a:rPr lang="ru-RU" altLang="ru-RU" dirty="0">
                <a:solidFill>
                  <a:srgbClr val="7030A0"/>
                </a:solidFill>
                <a:latin typeface="Times New Roman" pitchFamily="16" charset="0"/>
                <a:cs typeface="Times New Roman" pitchFamily="16" charset="0"/>
              </a:rPr>
              <a:t>тыс. рублей)</a:t>
            </a:r>
            <a:br>
              <a:rPr lang="ru-RU" altLang="ru-RU" dirty="0">
                <a:solidFill>
                  <a:srgbClr val="7030A0"/>
                </a:solidFill>
                <a:latin typeface="Times New Roman" pitchFamily="16" charset="0"/>
                <a:cs typeface="Times New Roman" pitchFamily="16" charset="0"/>
              </a:rPr>
            </a:br>
            <a:endParaRPr lang="ru-RU" dirty="0"/>
          </a:p>
        </p:txBody>
      </p:sp>
      <p:graphicFrame>
        <p:nvGraphicFramePr>
          <p:cNvPr id="4" name="Диаграмма 3"/>
          <p:cNvGraphicFramePr/>
          <p:nvPr>
            <p:extLst>
              <p:ext uri="{D42A27DB-BD31-4B8C-83A1-F6EECF244321}">
                <p14:modId xmlns:p14="http://schemas.microsoft.com/office/powerpoint/2010/main" val="1674682445"/>
              </p:ext>
            </p:extLst>
          </p:nvPr>
        </p:nvGraphicFramePr>
        <p:xfrm>
          <a:off x="976917" y="1340768"/>
          <a:ext cx="7920880" cy="5033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672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971550" y="349250"/>
            <a:ext cx="7272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800" dirty="0">
                <a:solidFill>
                  <a:srgbClr val="7030A0"/>
                </a:solidFill>
                <a:latin typeface="Tahoma" pitchFamily="32" charset="0"/>
              </a:rPr>
              <a:t>Безвозмездные поступления из областного бюджета на 2022 год</a:t>
            </a:r>
          </a:p>
        </p:txBody>
      </p:sp>
      <p:graphicFrame>
        <p:nvGraphicFramePr>
          <p:cNvPr id="45058" name="Group 2"/>
          <p:cNvGraphicFramePr>
            <a:graphicFrameLocks noGrp="1"/>
          </p:cNvGraphicFramePr>
          <p:nvPr>
            <p:extLst>
              <p:ext uri="{D42A27DB-BD31-4B8C-83A1-F6EECF244321}">
                <p14:modId xmlns:p14="http://schemas.microsoft.com/office/powerpoint/2010/main" val="4103559268"/>
              </p:ext>
            </p:extLst>
          </p:nvPr>
        </p:nvGraphicFramePr>
        <p:xfrm>
          <a:off x="393700" y="908720"/>
          <a:ext cx="8356600" cy="3855488"/>
        </p:xfrm>
        <a:graphic>
          <a:graphicData uri="http://schemas.openxmlformats.org/drawingml/2006/table">
            <a:tbl>
              <a:tblPr/>
              <a:tblGrid>
                <a:gridCol w="7564437">
                  <a:extLst>
                    <a:ext uri="{9D8B030D-6E8A-4147-A177-3AD203B41FA5}">
                      <a16:colId xmlns:a16="http://schemas.microsoft.com/office/drawing/2014/main" val="20000"/>
                    </a:ext>
                  </a:extLst>
                </a:gridCol>
                <a:gridCol w="792163">
                  <a:extLst>
                    <a:ext uri="{9D8B030D-6E8A-4147-A177-3AD203B41FA5}">
                      <a16:colId xmlns:a16="http://schemas.microsoft.com/office/drawing/2014/main" val="20001"/>
                    </a:ext>
                  </a:extLst>
                </a:gridCol>
              </a:tblGrid>
              <a:tr h="288032">
                <a:tc>
                  <a:txBody>
                    <a:bodyPr/>
                    <a:lstStyle/>
                    <a:p>
                      <a:pPr algn="l"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Безвозмездные поступления от других бюджетов бюджетной системы Российской Федерации</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1" i="0" u="none" strike="noStrike" dirty="0">
                          <a:solidFill>
                            <a:srgbClr val="000000"/>
                          </a:solidFill>
                          <a:effectLst/>
                          <a:latin typeface="Times New Roman" panose="02020603050405020304" pitchFamily="18" charset="0"/>
                          <a:cs typeface="Times New Roman" panose="02020603050405020304" pitchFamily="18" charset="0"/>
                        </a:rPr>
                        <a:t>5936,6</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6024">
                <a:tc>
                  <a:txBody>
                    <a:bodyPr/>
                    <a:lstStyle/>
                    <a:p>
                      <a:pPr algn="l"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бюджетной системы Российской Федерации (межбюджетные субсидии)</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1" i="0" u="none" strike="noStrike" dirty="0">
                          <a:solidFill>
                            <a:srgbClr val="000000"/>
                          </a:solidFill>
                          <a:effectLst/>
                          <a:latin typeface="Times New Roman" panose="02020603050405020304" pitchFamily="18" charset="0"/>
                          <a:cs typeface="Times New Roman" panose="02020603050405020304" pitchFamily="18" charset="0"/>
                        </a:rPr>
                        <a:t>5476,8</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269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сельских поселений на обеспечение комплексного развития сельских территорий</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1013,1</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156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Прочие субсидии бюджетам сельских поселений (Прочие субсидии бюджетам сельских на повышение оплаты труда работников культуры и педагогических работников дополнительного образования детей сферы культуры в соответствии с указами Президента Российской Федерации от 7 мая 2012 года № 597, от 1 июня 2012 года №761</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2942,5</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1886">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Субсидии бюджетам сельских поселений на подготовку проектов межевания земельных участков и на проведение кадастровых работ</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1001,2</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4857845"/>
                  </a:ext>
                </a:extLst>
              </a:tr>
              <a:tr h="351886">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Прочие субсидии бюджетам сельских поселений на реализацию мероприятий по предотвращению распространения борщевика Сосновского</a:t>
                      </a:r>
                    </a:p>
                  </a:txBody>
                  <a:tcPr marL="7620" marR="7620" marT="7620"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520,0</a:t>
                      </a:r>
                    </a:p>
                  </a:txBody>
                  <a:tcPr marL="7620" marR="7620" marT="7620"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49806446"/>
                  </a:ext>
                </a:extLst>
              </a:tr>
              <a:tr h="372556">
                <a:tc>
                  <a:txBody>
                    <a:bodyPr/>
                    <a:lstStyle/>
                    <a:p>
                      <a:pPr algn="l" fontAlgn="b"/>
                      <a:r>
                        <a:rPr lang="ru-RU" sz="1200" b="1"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субъектов Российской Федерации и муниципальных образований</a:t>
                      </a:r>
                    </a:p>
                  </a:txBody>
                  <a:tcPr marL="902" marR="902" marT="902"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1" i="0" u="none" strike="noStrike" dirty="0">
                          <a:solidFill>
                            <a:srgbClr val="000000"/>
                          </a:solidFill>
                          <a:effectLst/>
                          <a:latin typeface="Times New Roman" panose="02020603050405020304" pitchFamily="18" charset="0"/>
                          <a:cs typeface="Times New Roman" panose="02020603050405020304" pitchFamily="18" charset="0"/>
                        </a:rPr>
                        <a:t>459,8</a:t>
                      </a:r>
                    </a:p>
                  </a:txBody>
                  <a:tcPr marL="902" marR="902" marT="902"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7255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сельским поселениям на  выполнение передаваемых полномочий субъектов Российской Федерации(Субвенции бюджетам муниципальных образований на предоставление мер социальной поддержки по оплате за содержание и ремонт жилья, услуг теплоснабжения (отопления) и электроснабжения работникам культуры и педагогическим работникам образовательных организаций дополнительного образования детей в сфере культуры)</a:t>
                      </a:r>
                    </a:p>
                  </a:txBody>
                  <a:tcPr marL="902" marR="902" marT="902"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220,2</a:t>
                      </a:r>
                    </a:p>
                  </a:txBody>
                  <a:tcPr marL="902" marR="902" marT="902"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5543941"/>
                  </a:ext>
                </a:extLst>
              </a:tr>
              <a:tr h="372556">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Субвенции бюджетам сельским поселениям на осуществление первичного воинского учета на территориях, где отсутствуют военные комиссариаты</a:t>
                      </a:r>
                    </a:p>
                  </a:txBody>
                  <a:tcPr marL="902" marR="902" marT="902" marB="0" anchor="b">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200" b="0" i="0" u="none" strike="noStrike" dirty="0">
                          <a:solidFill>
                            <a:srgbClr val="000000"/>
                          </a:solidFill>
                          <a:effectLst/>
                          <a:latin typeface="Times New Roman" panose="02020603050405020304" pitchFamily="18" charset="0"/>
                          <a:cs typeface="Times New Roman" panose="02020603050405020304" pitchFamily="18" charset="0"/>
                        </a:rPr>
                        <a:t>239,6</a:t>
                      </a:r>
                    </a:p>
                  </a:txBody>
                  <a:tcPr marL="902" marR="902" marT="902" marB="0">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3449524"/>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36511" y="333375"/>
            <a:ext cx="91805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800" dirty="0">
                <a:solidFill>
                  <a:srgbClr val="330099"/>
                </a:solidFill>
                <a:latin typeface="Tahoma" pitchFamily="32" charset="0"/>
              </a:rPr>
              <a:t> Безвозмездные поступления из бюджета муниципального района</a:t>
            </a:r>
          </a:p>
        </p:txBody>
      </p:sp>
      <p:graphicFrame>
        <p:nvGraphicFramePr>
          <p:cNvPr id="49154" name="Group 2"/>
          <p:cNvGraphicFramePr>
            <a:graphicFrameLocks noGrp="1"/>
          </p:cNvGraphicFramePr>
          <p:nvPr>
            <p:extLst>
              <p:ext uri="{D42A27DB-BD31-4B8C-83A1-F6EECF244321}">
                <p14:modId xmlns:p14="http://schemas.microsoft.com/office/powerpoint/2010/main" val="1714336461"/>
              </p:ext>
            </p:extLst>
          </p:nvPr>
        </p:nvGraphicFramePr>
        <p:xfrm>
          <a:off x="1139031" y="1700808"/>
          <a:ext cx="6865938" cy="1642109"/>
        </p:xfrm>
        <a:graphic>
          <a:graphicData uri="http://schemas.openxmlformats.org/drawingml/2006/table">
            <a:tbl>
              <a:tblPr/>
              <a:tblGrid>
                <a:gridCol w="5151438">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tblGrid>
              <a:tr h="490603">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Итого безвозмездных поступлений из бюджетов муниципальных районов</a:t>
                      </a:r>
                    </a:p>
                  </a:txBody>
                  <a:tcPr marL="68760" marR="68760" marT="104822" marB="0"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10001,0</a:t>
                      </a:r>
                    </a:p>
                  </a:txBody>
                  <a:tcPr marL="68760" marR="68760" marT="104822"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1141">
                <a:tc>
                  <a:txBody>
                    <a:bodyPr/>
                    <a:lstStyle/>
                    <a:p>
                      <a:pPr algn="l"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Дотации бюджетам бюджетной системы Российской Федерации</a:t>
                      </a:r>
                    </a:p>
                  </a:txBody>
                  <a:tcPr marL="7620" marR="7620" marT="7620" marB="0" anchor="b">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400" b="0" i="0" u="none" strike="noStrike" dirty="0">
                          <a:solidFill>
                            <a:srgbClr val="000000"/>
                          </a:solidFill>
                          <a:effectLst/>
                          <a:latin typeface="Times New Roman" panose="02020603050405020304" pitchFamily="18" charset="0"/>
                          <a:cs typeface="Times New Roman" panose="02020603050405020304" pitchFamily="18" charset="0"/>
                        </a:rPr>
                        <a:t>9701</a:t>
                      </a:r>
                    </a:p>
                  </a:txBody>
                  <a:tcPr marL="7620" marR="7620" marT="7620" marB="0" anchor="b">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9426">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Прочие межбюджетные трансферты, передаваемые бюджетам сельских поселений</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300</a:t>
                      </a:r>
                    </a:p>
                  </a:txBody>
                  <a:tcPr marL="68760" marR="68760" marT="140335" marB="0"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457200" y="338138"/>
            <a:ext cx="82248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Расходы бюджета муниципального </a:t>
            </a:r>
          </a:p>
          <a:p>
            <a:pPr algn="ctr" eaLnBrk="1" hangingPunct="1">
              <a:spcBef>
                <a:spcPct val="0"/>
              </a:spcBef>
              <a:spcAft>
                <a:spcPct val="0"/>
              </a:spcAft>
              <a:buClrTx/>
              <a:buSzPct val="100000"/>
              <a:buFontTx/>
              <a:buNone/>
            </a:pPr>
            <a:r>
              <a:rPr lang="ru-RU" altLang="ru-RU" sz="2800" dirty="0">
                <a:solidFill>
                  <a:srgbClr val="7030A0"/>
                </a:solidFill>
                <a:latin typeface="Times New Roman" pitchFamily="16" charset="0"/>
                <a:cs typeface="Times New Roman" pitchFamily="16" charset="0"/>
              </a:rPr>
              <a:t>образования Красносельское на 2022 год</a:t>
            </a:r>
          </a:p>
        </p:txBody>
      </p:sp>
      <p:pic>
        <p:nvPicPr>
          <p:cNvPr id="2" name="Рисунок 1">
            <a:extLst>
              <a:ext uri="{FF2B5EF4-FFF2-40B4-BE49-F238E27FC236}">
                <a16:creationId xmlns:a16="http://schemas.microsoft.com/office/drawing/2014/main" id="{06EB7530-5E9E-4932-BF0F-CA3CCC73DCC3}"/>
              </a:ext>
            </a:extLst>
          </p:cNvPr>
          <p:cNvPicPr>
            <a:picLocks noChangeAspect="1"/>
          </p:cNvPicPr>
          <p:nvPr/>
        </p:nvPicPr>
        <p:blipFill>
          <a:blip r:embed="rId3"/>
          <a:stretch>
            <a:fillRect/>
          </a:stretch>
        </p:blipFill>
        <p:spPr>
          <a:xfrm>
            <a:off x="755576" y="1700808"/>
            <a:ext cx="7785267" cy="4645555"/>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Прямоугольник 2"/>
          <p:cNvSpPr/>
          <p:nvPr/>
        </p:nvSpPr>
        <p:spPr>
          <a:xfrm>
            <a:off x="323528" y="260649"/>
            <a:ext cx="8424936" cy="1015663"/>
          </a:xfrm>
          <a:prstGeom prst="rect">
            <a:avLst/>
          </a:prstGeom>
        </p:spPr>
        <p:txBody>
          <a:bodyPr wrap="square">
            <a:spAutoFit/>
          </a:bodyPr>
          <a:lstStyle/>
          <a:p>
            <a:pPr algn="ctr">
              <a:buClrTx/>
            </a:pPr>
            <a:r>
              <a:rPr lang="ru-RU" altLang="ru-RU" dirty="0">
                <a:solidFill>
                  <a:srgbClr val="7030A0"/>
                </a:solidFill>
              </a:rPr>
              <a:t>Структура расходов бюджета муниципального образования</a:t>
            </a:r>
          </a:p>
          <a:p>
            <a:pPr algn="ctr">
              <a:buClrTx/>
            </a:pPr>
            <a:r>
              <a:rPr lang="ru-RU" altLang="ru-RU" dirty="0">
                <a:solidFill>
                  <a:srgbClr val="7030A0"/>
                </a:solidFill>
              </a:rPr>
              <a:t> Красносельское на 2022</a:t>
            </a:r>
          </a:p>
          <a:p>
            <a:pPr algn="ctr">
              <a:buClrTx/>
            </a:pPr>
            <a:r>
              <a:rPr lang="ru-RU" altLang="ru-RU" dirty="0">
                <a:solidFill>
                  <a:srgbClr val="7030A0"/>
                </a:solidFill>
              </a:rPr>
              <a:t> год (%)</a:t>
            </a:r>
          </a:p>
        </p:txBody>
      </p:sp>
      <p:graphicFrame>
        <p:nvGraphicFramePr>
          <p:cNvPr id="4" name="Диаграмма 3"/>
          <p:cNvGraphicFramePr/>
          <p:nvPr>
            <p:extLst>
              <p:ext uri="{D42A27DB-BD31-4B8C-83A1-F6EECF244321}">
                <p14:modId xmlns:p14="http://schemas.microsoft.com/office/powerpoint/2010/main" val="2851557487"/>
              </p:ext>
            </p:extLst>
          </p:nvPr>
        </p:nvGraphicFramePr>
        <p:xfrm>
          <a:off x="263307" y="980728"/>
          <a:ext cx="8856984" cy="57323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827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380480" y="187325"/>
            <a:ext cx="84963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7030A0"/>
                </a:solidFill>
                <a:latin typeface="Times New Roman" pitchFamily="16" charset="0"/>
              </a:rPr>
              <a:t>РАСПРЕДЕЛЕНИЕ РАСХОДОВ БЮДЖЕТА МУНИЦИПАЛЬНОГО ОБРАЗОВАНИЯ КРАСНОСЕЛЬСКОЕ ПО РАЗДЕЛАМ БЮДЖЕТНОЙ КЛАССИФИКАЦИИ (тыс. руб.)</a:t>
            </a:r>
          </a:p>
        </p:txBody>
      </p:sp>
      <p:sp>
        <p:nvSpPr>
          <p:cNvPr id="52292" name="Line 153"/>
          <p:cNvSpPr>
            <a:spLocks noChangeShapeType="1"/>
          </p:cNvSpPr>
          <p:nvPr/>
        </p:nvSpPr>
        <p:spPr bwMode="auto">
          <a:xfrm>
            <a:off x="6640513" y="1073150"/>
            <a:ext cx="1587" cy="1588"/>
          </a:xfrm>
          <a:prstGeom prst="line">
            <a:avLst/>
          </a:prstGeom>
          <a:noFill/>
          <a:ln w="25560" cap="rnd">
            <a:solidFill>
              <a:srgbClr val="83297F"/>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50178" name="Group 2"/>
          <p:cNvGraphicFramePr>
            <a:graphicFrameLocks noGrp="1"/>
          </p:cNvGraphicFramePr>
          <p:nvPr>
            <p:extLst>
              <p:ext uri="{D42A27DB-BD31-4B8C-83A1-F6EECF244321}">
                <p14:modId xmlns:p14="http://schemas.microsoft.com/office/powerpoint/2010/main" val="1022988563"/>
              </p:ext>
            </p:extLst>
          </p:nvPr>
        </p:nvGraphicFramePr>
        <p:xfrm>
          <a:off x="539552" y="908720"/>
          <a:ext cx="8064897" cy="4716889"/>
        </p:xfrm>
        <a:graphic>
          <a:graphicData uri="http://schemas.openxmlformats.org/drawingml/2006/table">
            <a:tbl>
              <a:tblPr/>
              <a:tblGrid>
                <a:gridCol w="5457515">
                  <a:extLst>
                    <a:ext uri="{9D8B030D-6E8A-4147-A177-3AD203B41FA5}">
                      <a16:colId xmlns:a16="http://schemas.microsoft.com/office/drawing/2014/main" val="20000"/>
                    </a:ext>
                  </a:extLst>
                </a:gridCol>
                <a:gridCol w="1227817">
                  <a:extLst>
                    <a:ext uri="{9D8B030D-6E8A-4147-A177-3AD203B41FA5}">
                      <a16:colId xmlns:a16="http://schemas.microsoft.com/office/drawing/2014/main" val="20001"/>
                    </a:ext>
                  </a:extLst>
                </a:gridCol>
                <a:gridCol w="1379565">
                  <a:extLst>
                    <a:ext uri="{9D8B030D-6E8A-4147-A177-3AD203B41FA5}">
                      <a16:colId xmlns:a16="http://schemas.microsoft.com/office/drawing/2014/main" val="20002"/>
                    </a:ext>
                  </a:extLst>
                </a:gridCol>
              </a:tblGrid>
              <a:tr h="353906">
                <a:tc rowSpan="2">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Наименование показателя</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Раздел</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2022 год</a:t>
                      </a:r>
                    </a:p>
                  </a:txBody>
                  <a:tcPr marL="90000" marR="90000" marT="185815"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1559">
                <a:tc vMerge="1">
                  <a:txBody>
                    <a:bodyPr/>
                    <a:lstStyle/>
                    <a:p>
                      <a:endParaRPr lang="ru-RU"/>
                    </a:p>
                  </a:txBody>
                  <a:tcPr/>
                </a:tc>
                <a:tc vMerge="1">
                  <a:txBody>
                    <a:bodyPr/>
                    <a:lstStyle/>
                    <a:p>
                      <a:pPr marL="0" marR="0" lvl="0" indent="0" algn="l" defTabSz="449263" rtl="0" eaLnBrk="1" fontAlgn="base" latinLnBrk="0" hangingPunct="1">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0" i="0" u="none" strike="noStrike" cap="none" normalizeH="0" baseline="0" dirty="0">
                        <a:ln>
                          <a:noFill/>
                        </a:ln>
                        <a:solidFill>
                          <a:srgbClr val="7030A0"/>
                        </a:solidFill>
                        <a:effectLst>
                          <a:outerShdw blurRad="38100" dist="38100" dir="2700000" algn="tl">
                            <a:srgbClr val="000000"/>
                          </a:outerShdw>
                        </a:effectLst>
                        <a:latin typeface="Tahoma" pitchFamily="32" charset="0"/>
                        <a:cs typeface="Arial Unicode MS" pitchFamily="32" charset="0"/>
                      </a:endParaRPr>
                    </a:p>
                  </a:txBody>
                  <a:tcPr marL="90000" marR="90000" marT="45718"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 Сумма</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1559">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Расходы бюджета - ИТОГО</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300" b="0" i="0" u="none" strike="noStrike" cap="none" normalizeH="0" baseline="0" dirty="0">
                        <a:ln>
                          <a:noFill/>
                        </a:ln>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marL="90000" marR="90000" marT="45718"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36896,6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1559">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Общегосударственные вопросы</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01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12190,3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1559">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Национальная оборона</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02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239,6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3346">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508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03</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828</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9819">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Национальная экономика</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04</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1053,9</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9027656"/>
                  </a:ext>
                </a:extLst>
              </a:tr>
              <a:tr h="379819">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Жилищно-коммунальное хозяйство</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05</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8799,5</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1559">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Охрана окружающей среды</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06</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600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1559">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Образование</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07</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5</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9825636"/>
                  </a:ext>
                </a:extLst>
              </a:tr>
              <a:tr h="33991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Культура,  кинематография</a:t>
                      </a:r>
                    </a:p>
                  </a:txBody>
                  <a:tcPr marL="90000" marR="90000" marT="150520" marB="45718"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08</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12894,1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1559">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Социальная политика</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10</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31,2</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1559">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Физическая культура и спорт</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11</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normalizeH="0" baseline="0" dirty="0">
                          <a:ln>
                            <a:noFill/>
                          </a:ln>
                          <a:solidFill>
                            <a:schemeClr val="tx1">
                              <a:lumMod val="85000"/>
                              <a:lumOff val="15000"/>
                            </a:schemeClr>
                          </a:solidFill>
                          <a:effectLst/>
                          <a:latin typeface="Times New Roman" panose="02020603050405020304" pitchFamily="18" charset="0"/>
                          <a:cs typeface="Times New Roman" panose="02020603050405020304" pitchFamily="18" charset="0"/>
                        </a:rPr>
                        <a:t>255</a:t>
                      </a:r>
                    </a:p>
                  </a:txBody>
                  <a:tcPr marL="90000" marR="90000" marT="150520" marB="45718" anchor="b"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6134228"/>
                  </a:ext>
                </a:extLst>
              </a:tr>
            </a:tbl>
          </a:graphicData>
        </a:graphic>
      </p:graphicFrame>
      <p:sp>
        <p:nvSpPr>
          <p:cNvPr id="52293" name="Line 154"/>
          <p:cNvSpPr>
            <a:spLocks noChangeShapeType="1"/>
          </p:cNvSpPr>
          <p:nvPr/>
        </p:nvSpPr>
        <p:spPr bwMode="auto">
          <a:xfrm>
            <a:off x="6640513" y="1073150"/>
            <a:ext cx="1587" cy="1588"/>
          </a:xfrm>
          <a:prstGeom prst="line">
            <a:avLst/>
          </a:prstGeom>
          <a:noFill/>
          <a:ln w="25560" cap="rnd">
            <a:solidFill>
              <a:srgbClr val="83297F"/>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457200" y="765175"/>
            <a:ext cx="82296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9pPr>
          </a:lstStyle>
          <a:p>
            <a:pPr algn="just" eaLnBrk="1" hangingPunct="1">
              <a:spcBef>
                <a:spcPts val="400"/>
              </a:spcBef>
              <a:spcAft>
                <a:spcPct val="0"/>
              </a:spcAft>
              <a:buClrTx/>
              <a:buSzPct val="100000"/>
              <a:buFontTx/>
              <a:buNone/>
            </a:pPr>
            <a:r>
              <a:rPr lang="ru-RU" altLang="ru-RU" sz="1600" b="1" dirty="0">
                <a:solidFill>
                  <a:srgbClr val="66CCFF"/>
                </a:solidFill>
                <a:latin typeface="Candara" pitchFamily="32" charset="0"/>
              </a:rPr>
              <a:t>	</a:t>
            </a:r>
          </a:p>
          <a:p>
            <a:pPr algn="just" eaLnBrk="1" hangingPunct="1">
              <a:spcBef>
                <a:spcPts val="400"/>
              </a:spcBef>
              <a:spcAft>
                <a:spcPct val="0"/>
              </a:spcAft>
              <a:buClrTx/>
              <a:buSzPct val="100000"/>
              <a:buFontTx/>
              <a:buNone/>
            </a:pPr>
            <a:endParaRPr lang="ru-RU" altLang="ru-RU" sz="1600" b="1" dirty="0">
              <a:solidFill>
                <a:srgbClr val="66CCFF"/>
              </a:solidFill>
              <a:latin typeface="Candara" pitchFamily="32" charset="0"/>
            </a:endParaRPr>
          </a:p>
          <a:p>
            <a:pPr algn="just" eaLnBrk="1" hangingPunct="1">
              <a:spcBef>
                <a:spcPts val="400"/>
              </a:spcBef>
              <a:spcAft>
                <a:spcPct val="0"/>
              </a:spcAft>
              <a:buClrTx/>
              <a:buSzPct val="100000"/>
              <a:buFontTx/>
              <a:buNone/>
            </a:pPr>
            <a:endParaRPr lang="ru-RU" altLang="ru-RU" sz="1600" b="1" dirty="0">
              <a:solidFill>
                <a:srgbClr val="FF0000"/>
              </a:solidFill>
              <a:latin typeface="Candara" pitchFamily="32" charset="0"/>
            </a:endParaRPr>
          </a:p>
          <a:p>
            <a:pPr algn="just" eaLnBrk="1" hangingPunct="1">
              <a:spcBef>
                <a:spcPts val="400"/>
              </a:spcBef>
              <a:spcAft>
                <a:spcPct val="0"/>
              </a:spcAft>
              <a:buClrTx/>
              <a:buSzPct val="100000"/>
              <a:buFontTx/>
              <a:buNone/>
            </a:pPr>
            <a:r>
              <a:rPr lang="ru-RU" altLang="ru-RU" sz="1600" b="1" dirty="0">
                <a:solidFill>
                  <a:srgbClr val="FF0000"/>
                </a:solidFill>
                <a:latin typeface="Times New Roman" pitchFamily="16" charset="0"/>
                <a:cs typeface="Times New Roman" pitchFamily="16" charset="0"/>
              </a:rPr>
              <a:t>                     Программный бюджет </a:t>
            </a:r>
            <a:r>
              <a:rPr lang="ru-RU" altLang="ru-RU" sz="1600" b="1" dirty="0">
                <a:solidFill>
                  <a:srgbClr val="0D0D0D"/>
                </a:solidFill>
                <a:latin typeface="Times New Roman" pitchFamily="16" charset="0"/>
                <a:cs typeface="Times New Roman" pitchFamily="16" charset="0"/>
              </a:rPr>
              <a:t>отличается от традиционного тем, что все или почти все расходы включены в программы и каждая программа своей целью прямо увязана с тем или иным стратегическим итогом деятельности главных распорядителей.</a:t>
            </a:r>
          </a:p>
          <a:p>
            <a:pPr algn="just" eaLnBrk="1" hangingPunct="1">
              <a:spcBef>
                <a:spcPts val="400"/>
              </a:spcBef>
              <a:spcAft>
                <a:spcPct val="0"/>
              </a:spcAft>
              <a:buClrTx/>
              <a:buSzPct val="100000"/>
              <a:buFontTx/>
              <a:buNone/>
            </a:pPr>
            <a:r>
              <a:rPr lang="ru-RU" altLang="ru-RU" sz="1600" b="1" dirty="0">
                <a:solidFill>
                  <a:srgbClr val="073E87"/>
                </a:solidFill>
                <a:latin typeface="Times New Roman" pitchFamily="16" charset="0"/>
                <a:cs typeface="Times New Roman" pitchFamily="16" charset="0"/>
              </a:rPr>
              <a:t>    	             </a:t>
            </a:r>
            <a:r>
              <a:rPr lang="ru-RU" altLang="ru-RU" sz="1600" b="1" dirty="0">
                <a:solidFill>
                  <a:srgbClr val="FF0000"/>
                </a:solidFill>
                <a:latin typeface="Times New Roman" pitchFamily="16" charset="0"/>
                <a:cs typeface="Times New Roman" pitchFamily="16" charset="0"/>
              </a:rPr>
              <a:t>Программное бюджетирование </a:t>
            </a:r>
            <a:r>
              <a:rPr lang="ru-RU" altLang="ru-RU" sz="1600" b="1" dirty="0">
                <a:solidFill>
                  <a:srgbClr val="0D0D0D"/>
                </a:solidFill>
                <a:latin typeface="Times New Roman" pitchFamily="16" charset="0"/>
                <a:cs typeface="Times New Roman" pitchFamily="16" charset="0"/>
              </a:rPr>
              <a:t>представляет собой методологию планирования, исполнения и контроля за исполнением бюджета, обеспечивающую взаимосвязь процесса распределения расходов с результатами от реализации программ, разрабатываемых на основе стратегических целей, целей социально-экономического развития муниципального образования Красносельское с учетом приоритетов государственной политики, задач органа местного самоуправления, общественной значимости ожидаемых и конечных результатов использования средств</a:t>
            </a:r>
          </a:p>
        </p:txBody>
      </p:sp>
      <p:sp>
        <p:nvSpPr>
          <p:cNvPr id="53251" name="Text Box 2"/>
          <p:cNvSpPr txBox="1">
            <a:spLocks noChangeArrowheads="1"/>
          </p:cNvSpPr>
          <p:nvPr/>
        </p:nvSpPr>
        <p:spPr bwMode="auto">
          <a:xfrm>
            <a:off x="457200" y="260350"/>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rPr>
              <a:t>ЧТО ТАКОЕ ПРОГРАММНЫЙ БЮДЖЕТ?</a:t>
            </a:r>
          </a:p>
        </p:txBody>
      </p:sp>
      <p:sp>
        <p:nvSpPr>
          <p:cNvPr id="53252" name="AutoShape 3"/>
          <p:cNvSpPr>
            <a:spLocks noChangeArrowheads="1"/>
          </p:cNvSpPr>
          <p:nvPr/>
        </p:nvSpPr>
        <p:spPr bwMode="auto">
          <a:xfrm>
            <a:off x="539750" y="4724400"/>
            <a:ext cx="2232025" cy="1441450"/>
          </a:xfrm>
          <a:prstGeom prst="roundRect">
            <a:avLst>
              <a:gd name="adj" fmla="val 16667"/>
            </a:avLst>
          </a:prstGeom>
          <a:solidFill>
            <a:srgbClr val="FAFCA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Осуществление </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бюджетных расходов</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посредством</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финансирования</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муниципальных</a:t>
            </a:r>
          </a:p>
          <a:p>
            <a:pPr algn="ctr" eaLnBrk="1" hangingPunct="1">
              <a:spcBef>
                <a:spcPct val="0"/>
              </a:spcBef>
              <a:spcAft>
                <a:spcPct val="0"/>
              </a:spcAft>
              <a:buClrTx/>
              <a:buSzPct val="100000"/>
              <a:buFontTx/>
              <a:buNone/>
            </a:pPr>
            <a:r>
              <a:rPr lang="ru-RU" altLang="ru-RU" sz="1400" b="1">
                <a:solidFill>
                  <a:srgbClr val="0D0D0D"/>
                </a:solidFill>
                <a:latin typeface="Times New Roman" pitchFamily="16" charset="0"/>
              </a:rPr>
              <a:t>программ</a:t>
            </a:r>
          </a:p>
        </p:txBody>
      </p:sp>
      <p:sp>
        <p:nvSpPr>
          <p:cNvPr id="53253" name="AutoShape 4"/>
          <p:cNvSpPr>
            <a:spLocks noChangeArrowheads="1"/>
          </p:cNvSpPr>
          <p:nvPr/>
        </p:nvSpPr>
        <p:spPr bwMode="auto">
          <a:xfrm>
            <a:off x="3276600" y="4724399"/>
            <a:ext cx="2232025" cy="1441449"/>
          </a:xfrm>
          <a:prstGeom prst="roundRect">
            <a:avLst>
              <a:gd name="adj" fmla="val 16667"/>
            </a:avLst>
          </a:prstGeom>
          <a:solidFill>
            <a:srgbClr val="FAFCA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0D0D0D"/>
                </a:solidFill>
                <a:latin typeface="Times New Roman" pitchFamily="16" charset="0"/>
              </a:rPr>
              <a:t>Взаимосвязь</a:t>
            </a:r>
          </a:p>
          <a:p>
            <a:pPr algn="ctr" eaLnBrk="1" hangingPunct="1">
              <a:spcBef>
                <a:spcPct val="0"/>
              </a:spcBef>
              <a:spcAft>
                <a:spcPct val="0"/>
              </a:spcAft>
              <a:buClrTx/>
              <a:buSzPct val="100000"/>
              <a:buFontTx/>
              <a:buNone/>
            </a:pPr>
            <a:r>
              <a:rPr lang="ru-RU" altLang="ru-RU" sz="1400" b="1" dirty="0">
                <a:solidFill>
                  <a:srgbClr val="0D0D0D"/>
                </a:solidFill>
                <a:latin typeface="Times New Roman" pitchFamily="16" charset="0"/>
              </a:rPr>
              <a:t>бюджетных расходов</a:t>
            </a:r>
          </a:p>
          <a:p>
            <a:pPr algn="ctr" eaLnBrk="1" hangingPunct="1">
              <a:spcBef>
                <a:spcPct val="0"/>
              </a:spcBef>
              <a:spcAft>
                <a:spcPct val="0"/>
              </a:spcAft>
              <a:buClrTx/>
              <a:buSzPct val="100000"/>
              <a:buFontTx/>
              <a:buNone/>
            </a:pPr>
            <a:r>
              <a:rPr lang="ru-RU" altLang="ru-RU" sz="1400" b="1" dirty="0">
                <a:solidFill>
                  <a:srgbClr val="0D0D0D"/>
                </a:solidFill>
                <a:latin typeface="Times New Roman" pitchFamily="16" charset="0"/>
              </a:rPr>
              <a:t>с результатами</a:t>
            </a:r>
          </a:p>
          <a:p>
            <a:pPr algn="ctr" eaLnBrk="1" hangingPunct="1">
              <a:spcBef>
                <a:spcPct val="0"/>
              </a:spcBef>
              <a:spcAft>
                <a:spcPct val="0"/>
              </a:spcAft>
              <a:buClrTx/>
              <a:buSzPct val="100000"/>
              <a:buFontTx/>
              <a:buNone/>
            </a:pPr>
            <a:r>
              <a:rPr lang="ru-RU" altLang="ru-RU" sz="1400" b="1" dirty="0">
                <a:solidFill>
                  <a:srgbClr val="0D0D0D"/>
                </a:solidFill>
                <a:latin typeface="Times New Roman" pitchFamily="16" charset="0"/>
              </a:rPr>
              <a:t>муниципальных</a:t>
            </a:r>
          </a:p>
          <a:p>
            <a:pPr algn="ctr" eaLnBrk="1" hangingPunct="1">
              <a:spcBef>
                <a:spcPct val="0"/>
              </a:spcBef>
              <a:spcAft>
                <a:spcPct val="0"/>
              </a:spcAft>
              <a:buClrTx/>
              <a:buSzPct val="100000"/>
              <a:buFontTx/>
              <a:buNone/>
            </a:pPr>
            <a:r>
              <a:rPr lang="ru-RU" altLang="ru-RU" sz="1400" b="1" dirty="0">
                <a:solidFill>
                  <a:srgbClr val="0D0D0D"/>
                </a:solidFill>
                <a:latin typeface="Times New Roman" pitchFamily="16" charset="0"/>
              </a:rPr>
              <a:t>программ</a:t>
            </a:r>
          </a:p>
        </p:txBody>
      </p:sp>
      <p:sp>
        <p:nvSpPr>
          <p:cNvPr id="53254" name="AutoShape 5"/>
          <p:cNvSpPr>
            <a:spLocks noChangeArrowheads="1"/>
          </p:cNvSpPr>
          <p:nvPr/>
        </p:nvSpPr>
        <p:spPr bwMode="auto">
          <a:xfrm>
            <a:off x="6084888" y="4724398"/>
            <a:ext cx="2233612" cy="1441449"/>
          </a:xfrm>
          <a:prstGeom prst="roundRect">
            <a:avLst>
              <a:gd name="adj" fmla="val 16667"/>
            </a:avLst>
          </a:prstGeom>
          <a:solidFill>
            <a:srgbClr val="FAFCA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b="1" dirty="0">
                <a:solidFill>
                  <a:srgbClr val="0D0D0D"/>
                </a:solidFill>
                <a:latin typeface="Times New Roman" pitchFamily="16" charset="0"/>
              </a:rPr>
              <a:t>Повышение качества</a:t>
            </a:r>
          </a:p>
          <a:p>
            <a:pPr algn="ctr" eaLnBrk="1" hangingPunct="1">
              <a:spcBef>
                <a:spcPct val="0"/>
              </a:spcBef>
              <a:spcAft>
                <a:spcPct val="0"/>
              </a:spcAft>
              <a:buClrTx/>
              <a:buSzPct val="100000"/>
              <a:buFontTx/>
              <a:buNone/>
            </a:pPr>
            <a:r>
              <a:rPr lang="ru-RU" altLang="ru-RU" sz="1400" b="1" dirty="0">
                <a:solidFill>
                  <a:srgbClr val="0D0D0D"/>
                </a:solidFill>
                <a:latin typeface="Times New Roman" pitchFamily="16" charset="0"/>
              </a:rPr>
              <a:t>бюджетного</a:t>
            </a:r>
          </a:p>
          <a:p>
            <a:pPr algn="ctr" eaLnBrk="1" hangingPunct="1">
              <a:spcBef>
                <a:spcPct val="0"/>
              </a:spcBef>
              <a:spcAft>
                <a:spcPct val="0"/>
              </a:spcAft>
              <a:buClrTx/>
              <a:buSzPct val="100000"/>
              <a:buFontTx/>
              <a:buNone/>
            </a:pPr>
            <a:r>
              <a:rPr lang="ru-RU" altLang="ru-RU" sz="1400" b="1" dirty="0">
                <a:solidFill>
                  <a:srgbClr val="0D0D0D"/>
                </a:solidFill>
                <a:latin typeface="Times New Roman" pitchFamily="16" charset="0"/>
              </a:rPr>
              <a:t>планирования и </a:t>
            </a:r>
          </a:p>
          <a:p>
            <a:pPr algn="ctr" eaLnBrk="1" hangingPunct="1">
              <a:spcBef>
                <a:spcPct val="0"/>
              </a:spcBef>
              <a:spcAft>
                <a:spcPct val="0"/>
              </a:spcAft>
              <a:buClrTx/>
              <a:buSzPct val="100000"/>
              <a:buFontTx/>
              <a:buNone/>
            </a:pPr>
            <a:r>
              <a:rPr lang="ru-RU" altLang="ru-RU" sz="1400" b="1" dirty="0">
                <a:solidFill>
                  <a:srgbClr val="0D0D0D"/>
                </a:solidFill>
                <a:latin typeface="Times New Roman" pitchFamily="16" charset="0"/>
              </a:rPr>
              <a:t>исполнения бюджета</a:t>
            </a:r>
          </a:p>
        </p:txBody>
      </p:sp>
      <p:sp>
        <p:nvSpPr>
          <p:cNvPr id="53255" name="AutoShape 6"/>
          <p:cNvSpPr>
            <a:spLocks noChangeArrowheads="1"/>
          </p:cNvSpPr>
          <p:nvPr/>
        </p:nvSpPr>
        <p:spPr bwMode="auto">
          <a:xfrm>
            <a:off x="2771775" y="5084763"/>
            <a:ext cx="503238" cy="485775"/>
          </a:xfrm>
          <a:prstGeom prst="rightArrow">
            <a:avLst>
              <a:gd name="adj1" fmla="val 50000"/>
              <a:gd name="adj2" fmla="val 25899"/>
            </a:avLst>
          </a:prstGeom>
          <a:solidFill>
            <a:srgbClr val="31B6FD"/>
          </a:solidFill>
          <a:ln w="9360" cap="sq">
            <a:solidFill>
              <a:srgbClr val="000000"/>
            </a:solidFill>
            <a:miter lim="800000"/>
            <a:headEnd/>
            <a:tailEnd/>
          </a:ln>
        </p:spPr>
        <p:txBody>
          <a:bodyPr wrap="none" anchor="ctr"/>
          <a:lstStyle/>
          <a:p>
            <a:endParaRPr lang="ru-RU" altLang="ru-RU"/>
          </a:p>
        </p:txBody>
      </p:sp>
      <p:sp>
        <p:nvSpPr>
          <p:cNvPr id="53256" name="AutoShape 7"/>
          <p:cNvSpPr>
            <a:spLocks noChangeArrowheads="1"/>
          </p:cNvSpPr>
          <p:nvPr/>
        </p:nvSpPr>
        <p:spPr bwMode="auto">
          <a:xfrm>
            <a:off x="5508625" y="4941888"/>
            <a:ext cx="576263" cy="485775"/>
          </a:xfrm>
          <a:prstGeom prst="rightArrow">
            <a:avLst>
              <a:gd name="adj1" fmla="val 50000"/>
              <a:gd name="adj2" fmla="val 29657"/>
            </a:avLst>
          </a:prstGeom>
          <a:solidFill>
            <a:srgbClr val="31B6FD"/>
          </a:solidFill>
          <a:ln w="9360" cap="sq">
            <a:solidFill>
              <a:srgbClr val="000000"/>
            </a:solidFill>
            <a:miter lim="800000"/>
            <a:headEnd/>
            <a:tailEnd/>
          </a:ln>
        </p:spPr>
        <p:txBody>
          <a:bodyPr wrap="none" anchor="ctr"/>
          <a:lstStyle/>
          <a:p>
            <a:endParaRPr lang="ru-RU" altLang="ru-RU"/>
          </a:p>
        </p:txBody>
      </p:sp>
      <p:pic>
        <p:nvPicPr>
          <p:cNvPr id="5325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00" y="255588"/>
            <a:ext cx="98901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544513" y="328613"/>
            <a:ext cx="80025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lnSpc>
                <a:spcPct val="90000"/>
              </a:lnSpc>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Составление проекта бюджета муниципального образования </a:t>
            </a:r>
          </a:p>
          <a:p>
            <a:pPr algn="ctr" eaLnBrk="1" hangingPunct="1">
              <a:lnSpc>
                <a:spcPct val="90000"/>
              </a:lnSpc>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Красносельское основывается на следующих документах:</a:t>
            </a:r>
          </a:p>
        </p:txBody>
      </p:sp>
      <p:sp>
        <p:nvSpPr>
          <p:cNvPr id="8195" name="AutoShape 2"/>
          <p:cNvSpPr>
            <a:spLocks noChangeArrowheads="1"/>
          </p:cNvSpPr>
          <p:nvPr/>
        </p:nvSpPr>
        <p:spPr bwMode="auto">
          <a:xfrm>
            <a:off x="4679950" y="1412875"/>
            <a:ext cx="3887788" cy="1368425"/>
          </a:xfrm>
          <a:prstGeom prst="round2DiagRect">
            <a:avLst/>
          </a:prstGeom>
          <a:solidFill>
            <a:srgbClr val="C7F797"/>
          </a:solidFill>
          <a:ln w="9360" cap="sq">
            <a:solidFill>
              <a:srgbClr val="000000"/>
            </a:solidFill>
            <a:miter lim="800000"/>
            <a:headEnd/>
            <a:tailEnd/>
          </a:ln>
          <a:effectLst>
            <a:outerShdw dist="50760" dir="5400000" algn="ctr" rotWithShape="0">
              <a:srgbClr val="000000">
                <a:alpha val="93004"/>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a:solidFill>
                  <a:schemeClr val="tx1">
                    <a:lumMod val="75000"/>
                    <a:lumOff val="25000"/>
                  </a:schemeClr>
                </a:solidFill>
              </a:rPr>
              <a:t>Послание Президента Российской </a:t>
            </a:r>
          </a:p>
          <a:p>
            <a:pPr algn="ctr" eaLnBrk="1" hangingPunct="1">
              <a:buClrTx/>
              <a:buFontTx/>
              <a:buNone/>
              <a:defRPr/>
            </a:pPr>
            <a:r>
              <a:rPr lang="ru-RU" altLang="ru-RU" sz="1400" dirty="0">
                <a:solidFill>
                  <a:schemeClr val="tx1">
                    <a:lumMod val="75000"/>
                    <a:lumOff val="25000"/>
                  </a:schemeClr>
                </a:solidFill>
              </a:rPr>
              <a:t>Федерации Федеральному</a:t>
            </a:r>
            <a:r>
              <a:rPr lang="ru-RU" altLang="ru-RU" dirty="0">
                <a:solidFill>
                  <a:schemeClr val="tx1">
                    <a:lumMod val="75000"/>
                    <a:lumOff val="25000"/>
                  </a:schemeClr>
                </a:solidFill>
              </a:rPr>
              <a:t> </a:t>
            </a:r>
            <a:r>
              <a:rPr lang="ru-RU" altLang="ru-RU" sz="1400" dirty="0">
                <a:solidFill>
                  <a:schemeClr val="tx1">
                    <a:lumMod val="75000"/>
                    <a:lumOff val="25000"/>
                  </a:schemeClr>
                </a:solidFill>
              </a:rPr>
              <a:t>Собранию</a:t>
            </a:r>
            <a:r>
              <a:rPr lang="ru-RU" altLang="ru-RU" dirty="0">
                <a:solidFill>
                  <a:schemeClr val="tx1">
                    <a:lumMod val="75000"/>
                    <a:lumOff val="25000"/>
                  </a:schemeClr>
                </a:solidFill>
              </a:rPr>
              <a:t> </a:t>
            </a:r>
          </a:p>
        </p:txBody>
      </p:sp>
      <p:sp>
        <p:nvSpPr>
          <p:cNvPr id="8196" name="Rectangle 3"/>
          <p:cNvSpPr>
            <a:spLocks noChangeArrowheads="1"/>
          </p:cNvSpPr>
          <p:nvPr/>
        </p:nvSpPr>
        <p:spPr bwMode="auto">
          <a:xfrm>
            <a:off x="3924300" y="5516563"/>
            <a:ext cx="358775" cy="914400"/>
          </a:xfrm>
          <a:prstGeom prst="rect">
            <a:avLst/>
          </a:prstGeom>
          <a:solidFill>
            <a:srgbClr val="CCCCFF"/>
          </a:solidFill>
          <a:ln w="9360" cap="sq">
            <a:solidFill>
              <a:srgbClr val="000000"/>
            </a:solidFill>
            <a:miter lim="800000"/>
            <a:headEnd/>
            <a:tailEnd/>
          </a:ln>
        </p:spPr>
        <p:txBody>
          <a:bodyPr wrap="none" anchor="ctr"/>
          <a:lstStyle/>
          <a:p>
            <a:endParaRPr lang="ru-RU" altLang="ru-RU"/>
          </a:p>
        </p:txBody>
      </p:sp>
      <p:sp>
        <p:nvSpPr>
          <p:cNvPr id="8197" name="Rectangle 4"/>
          <p:cNvSpPr>
            <a:spLocks noChangeArrowheads="1"/>
          </p:cNvSpPr>
          <p:nvPr/>
        </p:nvSpPr>
        <p:spPr bwMode="auto">
          <a:xfrm>
            <a:off x="3924300" y="4652963"/>
            <a:ext cx="360363" cy="914400"/>
          </a:xfrm>
          <a:prstGeom prst="rect">
            <a:avLst/>
          </a:prstGeom>
          <a:solidFill>
            <a:srgbClr val="FFCCFF"/>
          </a:solidFill>
          <a:ln w="9360" cap="sq">
            <a:solidFill>
              <a:srgbClr val="000000"/>
            </a:solidFill>
            <a:miter lim="800000"/>
            <a:headEnd/>
            <a:tailEnd/>
          </a:ln>
        </p:spPr>
        <p:txBody>
          <a:bodyPr wrap="none" anchor="ctr"/>
          <a:lstStyle/>
          <a:p>
            <a:endParaRPr lang="ru-RU" altLang="ru-RU"/>
          </a:p>
        </p:txBody>
      </p:sp>
      <p:sp>
        <p:nvSpPr>
          <p:cNvPr id="8198" name="Rectangle 5"/>
          <p:cNvSpPr>
            <a:spLocks noChangeArrowheads="1"/>
          </p:cNvSpPr>
          <p:nvPr/>
        </p:nvSpPr>
        <p:spPr bwMode="auto">
          <a:xfrm>
            <a:off x="3924300" y="3789363"/>
            <a:ext cx="360363" cy="914400"/>
          </a:xfrm>
          <a:prstGeom prst="rect">
            <a:avLst/>
          </a:prstGeom>
          <a:solidFill>
            <a:srgbClr val="FFCC66"/>
          </a:solidFill>
          <a:ln w="9360" cap="sq">
            <a:solidFill>
              <a:srgbClr val="000000"/>
            </a:solidFill>
            <a:miter lim="800000"/>
            <a:headEnd/>
            <a:tailEnd/>
          </a:ln>
        </p:spPr>
        <p:txBody>
          <a:bodyPr wrap="none" anchor="ctr"/>
          <a:lstStyle/>
          <a:p>
            <a:endParaRPr lang="ru-RU" altLang="ru-RU"/>
          </a:p>
        </p:txBody>
      </p:sp>
      <p:sp>
        <p:nvSpPr>
          <p:cNvPr id="8199" name="Rectangle 6"/>
          <p:cNvSpPr>
            <a:spLocks noChangeArrowheads="1"/>
          </p:cNvSpPr>
          <p:nvPr/>
        </p:nvSpPr>
        <p:spPr bwMode="auto">
          <a:xfrm>
            <a:off x="3924300" y="2060575"/>
            <a:ext cx="360363" cy="914400"/>
          </a:xfrm>
          <a:prstGeom prst="rect">
            <a:avLst/>
          </a:prstGeom>
          <a:solidFill>
            <a:srgbClr val="66FF99"/>
          </a:solidFill>
          <a:ln w="9360" cap="sq">
            <a:solidFill>
              <a:srgbClr val="000000"/>
            </a:solidFill>
            <a:miter lim="800000"/>
            <a:headEnd/>
            <a:tailEnd/>
          </a:ln>
        </p:spPr>
        <p:txBody>
          <a:bodyPr wrap="none" anchor="ctr"/>
          <a:lstStyle/>
          <a:p>
            <a:endParaRPr lang="ru-RU" altLang="ru-RU"/>
          </a:p>
        </p:txBody>
      </p:sp>
      <p:sp>
        <p:nvSpPr>
          <p:cNvPr id="8200" name="Rectangle 7"/>
          <p:cNvSpPr>
            <a:spLocks noChangeArrowheads="1"/>
          </p:cNvSpPr>
          <p:nvPr/>
        </p:nvSpPr>
        <p:spPr bwMode="auto">
          <a:xfrm>
            <a:off x="3924300" y="2924175"/>
            <a:ext cx="358775" cy="914400"/>
          </a:xfrm>
          <a:prstGeom prst="rect">
            <a:avLst/>
          </a:prstGeom>
          <a:solidFill>
            <a:srgbClr val="66CCFF"/>
          </a:solidFill>
          <a:ln w="9360" cap="sq">
            <a:solidFill>
              <a:srgbClr val="000000"/>
            </a:solidFill>
            <a:miter lim="800000"/>
            <a:headEnd/>
            <a:tailEnd/>
          </a:ln>
        </p:spPr>
        <p:txBody>
          <a:bodyPr wrap="none" anchor="ctr"/>
          <a:lstStyle/>
          <a:p>
            <a:endParaRPr lang="ru-RU" altLang="ru-RU"/>
          </a:p>
        </p:txBody>
      </p:sp>
      <p:sp>
        <p:nvSpPr>
          <p:cNvPr id="8201" name="Rectangle 8"/>
          <p:cNvSpPr>
            <a:spLocks noChangeArrowheads="1"/>
          </p:cNvSpPr>
          <p:nvPr/>
        </p:nvSpPr>
        <p:spPr bwMode="auto">
          <a:xfrm>
            <a:off x="3924300" y="1196975"/>
            <a:ext cx="360363" cy="914400"/>
          </a:xfrm>
          <a:prstGeom prst="rect">
            <a:avLst/>
          </a:prstGeom>
          <a:solidFill>
            <a:srgbClr val="FFFF99"/>
          </a:solidFill>
          <a:ln w="9360" cap="sq">
            <a:solidFill>
              <a:srgbClr val="000000"/>
            </a:solidFill>
            <a:miter lim="800000"/>
            <a:headEnd/>
            <a:tailEnd/>
          </a:ln>
        </p:spPr>
        <p:txBody>
          <a:bodyPr wrap="none" anchor="ctr"/>
          <a:lstStyle/>
          <a:p>
            <a:endParaRPr lang="ru-RU" altLang="ru-RU"/>
          </a:p>
        </p:txBody>
      </p:sp>
      <p:sp>
        <p:nvSpPr>
          <p:cNvPr id="8202" name="AutoShape 9"/>
          <p:cNvSpPr>
            <a:spLocks noChangeArrowheads="1"/>
          </p:cNvSpPr>
          <p:nvPr/>
        </p:nvSpPr>
        <p:spPr bwMode="auto">
          <a:xfrm>
            <a:off x="407988" y="2670175"/>
            <a:ext cx="3240087" cy="1422400"/>
          </a:xfrm>
          <a:prstGeom prst="round2DiagRect">
            <a:avLst/>
          </a:prstGeom>
          <a:solidFill>
            <a:srgbClr val="FAD7C2"/>
          </a:solidFill>
          <a:ln w="9360" cap="sq">
            <a:solidFill>
              <a:srgbClr val="000000"/>
            </a:solidFill>
            <a:miter lim="800000"/>
            <a:headEnd/>
            <a:tailEnd/>
          </a:ln>
          <a:effectLst>
            <a:outerShdw dist="50760" dir="5400000" algn="ctr" rotWithShape="0">
              <a:srgbClr val="000000">
                <a:alpha val="95003"/>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a:solidFill>
                  <a:schemeClr val="tx1">
                    <a:lumMod val="75000"/>
                    <a:lumOff val="25000"/>
                  </a:schemeClr>
                </a:solidFill>
              </a:rPr>
              <a:t>Основные направления бюджетной</a:t>
            </a:r>
          </a:p>
          <a:p>
            <a:pPr algn="ctr" eaLnBrk="1" hangingPunct="1">
              <a:buClrTx/>
              <a:buFontTx/>
              <a:buNone/>
              <a:defRPr/>
            </a:pPr>
            <a:r>
              <a:rPr lang="ru-RU" altLang="ru-RU" sz="1400" dirty="0">
                <a:solidFill>
                  <a:schemeClr val="tx1">
                    <a:lumMod val="75000"/>
                    <a:lumOff val="25000"/>
                  </a:schemeClr>
                </a:solidFill>
              </a:rPr>
              <a:t> и налоговой политики </a:t>
            </a:r>
          </a:p>
          <a:p>
            <a:pPr algn="ctr" eaLnBrk="1" hangingPunct="1">
              <a:buClrTx/>
              <a:buFontTx/>
              <a:buNone/>
              <a:defRPr/>
            </a:pPr>
            <a:r>
              <a:rPr lang="ru-RU" altLang="ru-RU" sz="1400" dirty="0">
                <a:solidFill>
                  <a:schemeClr val="tx1">
                    <a:lumMod val="75000"/>
                    <a:lumOff val="25000"/>
                  </a:schemeClr>
                </a:solidFill>
              </a:rPr>
              <a:t>муниципального</a:t>
            </a:r>
          </a:p>
          <a:p>
            <a:pPr algn="ctr" eaLnBrk="1" hangingPunct="1">
              <a:buClrTx/>
              <a:buFontTx/>
              <a:buNone/>
              <a:defRPr/>
            </a:pPr>
            <a:r>
              <a:rPr lang="ru-RU" altLang="ru-RU" sz="1400" dirty="0">
                <a:solidFill>
                  <a:schemeClr val="tx1">
                    <a:lumMod val="75000"/>
                    <a:lumOff val="25000"/>
                  </a:schemeClr>
                </a:solidFill>
              </a:rPr>
              <a:t>образования Красносельское </a:t>
            </a:r>
          </a:p>
          <a:p>
            <a:pPr algn="ctr" eaLnBrk="1" hangingPunct="1">
              <a:buClrTx/>
              <a:buFontTx/>
              <a:buNone/>
              <a:defRPr/>
            </a:pPr>
            <a:r>
              <a:rPr lang="ru-RU" altLang="ru-RU" sz="1400" dirty="0">
                <a:solidFill>
                  <a:schemeClr val="tx1">
                    <a:lumMod val="75000"/>
                    <a:lumOff val="25000"/>
                  </a:schemeClr>
                </a:solidFill>
              </a:rPr>
              <a:t>Юрьев-Польского района</a:t>
            </a:r>
          </a:p>
        </p:txBody>
      </p:sp>
      <p:sp>
        <p:nvSpPr>
          <p:cNvPr id="8203" name="AutoShape 10"/>
          <p:cNvSpPr>
            <a:spLocks noChangeArrowheads="1"/>
          </p:cNvSpPr>
          <p:nvPr/>
        </p:nvSpPr>
        <p:spPr bwMode="auto">
          <a:xfrm>
            <a:off x="4679950" y="3335338"/>
            <a:ext cx="3671888" cy="1368425"/>
          </a:xfrm>
          <a:prstGeom prst="round2DiagRect">
            <a:avLst/>
          </a:prstGeom>
          <a:solidFill>
            <a:schemeClr val="accent2">
              <a:lumMod val="60000"/>
              <a:lumOff val="40000"/>
            </a:schemeClr>
          </a:solidFill>
          <a:ln w="9360" cap="sq">
            <a:solidFill>
              <a:srgbClr val="000000"/>
            </a:solidFill>
            <a:miter lim="800000"/>
            <a:headEnd/>
            <a:tailEnd/>
          </a:ln>
          <a:effectLst>
            <a:outerShdw dist="50760" dir="5400000" algn="ctr" rotWithShape="0">
              <a:srgbClr val="000000">
                <a:alpha val="97002"/>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a:solidFill>
                  <a:schemeClr val="tx1">
                    <a:lumMod val="75000"/>
                    <a:lumOff val="25000"/>
                  </a:schemeClr>
                </a:solidFill>
              </a:rPr>
              <a:t>Муниципальные программы</a:t>
            </a:r>
            <a:r>
              <a:rPr lang="ru-RU" altLang="ru-RU" dirty="0">
                <a:solidFill>
                  <a:schemeClr val="tx1">
                    <a:lumMod val="75000"/>
                    <a:lumOff val="25000"/>
                  </a:schemeClr>
                </a:solidFill>
              </a:rPr>
              <a:t> </a:t>
            </a:r>
          </a:p>
        </p:txBody>
      </p:sp>
      <p:sp>
        <p:nvSpPr>
          <p:cNvPr id="8204" name="AutoShape 11"/>
          <p:cNvSpPr>
            <a:spLocks noChangeArrowheads="1"/>
          </p:cNvSpPr>
          <p:nvPr/>
        </p:nvSpPr>
        <p:spPr bwMode="auto">
          <a:xfrm>
            <a:off x="323850" y="4711700"/>
            <a:ext cx="3313113" cy="1366838"/>
          </a:xfrm>
          <a:prstGeom prst="round2DiagRect">
            <a:avLst/>
          </a:prstGeom>
          <a:solidFill>
            <a:schemeClr val="tx2">
              <a:lumMod val="20000"/>
              <a:lumOff val="80000"/>
            </a:schemeClr>
          </a:solidFill>
          <a:ln w="9360" cap="sq">
            <a:solidFill>
              <a:srgbClr val="000000"/>
            </a:solidFill>
            <a:miter lim="800000"/>
            <a:headEnd/>
            <a:tailEnd/>
          </a:ln>
          <a:effectLst>
            <a:outerShdw dist="50760" dir="5400000" algn="ctr" rotWithShape="0">
              <a:srgbClr val="000000">
                <a:alpha val="98000"/>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sz="1200" dirty="0">
              <a:solidFill>
                <a:srgbClr val="000000"/>
              </a:solidFill>
            </a:endParaRPr>
          </a:p>
          <a:p>
            <a:pPr algn="ctr" eaLnBrk="1" hangingPunct="1">
              <a:buClrTx/>
              <a:buFontTx/>
              <a:buNone/>
              <a:defRPr/>
            </a:pPr>
            <a:r>
              <a:rPr lang="ru-RU" altLang="ru-RU" sz="1400" dirty="0">
                <a:solidFill>
                  <a:schemeClr val="tx1">
                    <a:lumMod val="75000"/>
                    <a:lumOff val="25000"/>
                  </a:schemeClr>
                </a:solidFill>
              </a:rPr>
              <a:t>Прогноз социально-экономического </a:t>
            </a:r>
          </a:p>
          <a:p>
            <a:pPr algn="ctr" eaLnBrk="1" hangingPunct="1">
              <a:buClrTx/>
              <a:buFontTx/>
              <a:buNone/>
              <a:defRPr/>
            </a:pPr>
            <a:r>
              <a:rPr lang="ru-RU" altLang="ru-RU" sz="1400" dirty="0">
                <a:solidFill>
                  <a:schemeClr val="tx1">
                    <a:lumMod val="75000"/>
                    <a:lumOff val="25000"/>
                  </a:schemeClr>
                </a:solidFill>
              </a:rPr>
              <a:t>развития муниципального </a:t>
            </a:r>
          </a:p>
          <a:p>
            <a:pPr algn="ctr" eaLnBrk="1" hangingPunct="1">
              <a:buClrTx/>
              <a:buFontTx/>
              <a:buNone/>
              <a:defRPr/>
            </a:pPr>
            <a:r>
              <a:rPr lang="ru-RU" altLang="ru-RU" sz="1400" dirty="0">
                <a:solidFill>
                  <a:schemeClr val="tx1">
                    <a:lumMod val="75000"/>
                    <a:lumOff val="25000"/>
                  </a:schemeClr>
                </a:solidFill>
              </a:rPr>
              <a:t>образования Красносельское </a:t>
            </a:r>
          </a:p>
          <a:p>
            <a:pPr algn="ctr" eaLnBrk="1" hangingPunct="1">
              <a:buClrTx/>
              <a:buFontTx/>
              <a:buNone/>
              <a:defRPr/>
            </a:pPr>
            <a:r>
              <a:rPr lang="ru-RU" altLang="ru-RU" sz="1400" dirty="0">
                <a:solidFill>
                  <a:schemeClr val="tx1">
                    <a:lumMod val="75000"/>
                    <a:lumOff val="25000"/>
                  </a:schemeClr>
                </a:solidFill>
              </a:rPr>
              <a:t>Юрьев-Польского района </a:t>
            </a:r>
          </a:p>
        </p:txBody>
      </p:sp>
      <p:pic>
        <p:nvPicPr>
          <p:cNvPr id="61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213" y="5516563"/>
            <a:ext cx="10795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fill="hold" nodeType="clickEffect">
                                  <p:stCondLst>
                                    <p:cond delay="0"/>
                                  </p:stCondLst>
                                  <p:childTnLst>
                                    <p:set>
                                      <p:cBhvr additive="repl">
                                        <p:cTn id="6" dur="1" fill="hold">
                                          <p:stCondLst>
                                            <p:cond delay="0"/>
                                          </p:stCondLst>
                                        </p:cTn>
                                        <p:tgtEl>
                                          <p:spTgt spid="6156"/>
                                        </p:tgtEl>
                                        <p:attrNameLst>
                                          <p:attrName>style.visibility</p:attrName>
                                        </p:attrNameLst>
                                      </p:cBhvr>
                                      <p:to>
                                        <p:strVal val="visible"/>
                                      </p:to>
                                    </p:set>
                                    <p:animEffect transition="in" filter="fade">
                                      <p:cBhvr additive="repl">
                                        <p:cTn id="7" dur="2000"/>
                                        <p:tgtEl>
                                          <p:spTgt spid="6156"/>
                                        </p:tgtEl>
                                      </p:cBhvr>
                                    </p:animEffect>
                                    <p:anim calcmode="lin" valueType="num">
                                      <p:cBhvr additive="repl">
                                        <p:cTn id="8" dur="2000" fill="hold"/>
                                        <p:tgtEl>
                                          <p:spTgt spid="6156"/>
                                        </p:tgtEl>
                                        <p:attrNameLst>
                                          <p:attrName>ppt_w</p:attrName>
                                        </p:attrNameLst>
                                      </p:cBhvr>
                                      <p:tavLst>
                                        <p:tav tm="0" fmla="#ppt_w*sin(2.5*pi*$)">
                                          <p:val>
                                            <p:fltVal val="0"/>
                                          </p:val>
                                        </p:tav>
                                        <p:tav tm="100000">
                                          <p:val>
                                            <p:fltVal val="1"/>
                                          </p:val>
                                        </p:tav>
                                      </p:tavLst>
                                    </p:anim>
                                    <p:anim calcmode="lin" valueType="num">
                                      <p:cBhvr additive="repl">
                                        <p:cTn id="9" dur="2000" fill="hold"/>
                                        <p:tgtEl>
                                          <p:spTgt spid="6156"/>
                                        </p:tgtEl>
                                        <p:attrNameLst>
                                          <p:attrName>ppt_h</p:attrName>
                                        </p:attrNameLst>
                                      </p:cBhvr>
                                      <p:tavLst>
                                        <p:tav tm="10000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457200" y="1304925"/>
            <a:ext cx="8229600" cy="147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9pPr>
          </a:lstStyle>
          <a:p>
            <a:pPr algn="just" eaLnBrk="1" hangingPunct="1">
              <a:spcBef>
                <a:spcPts val="400"/>
              </a:spcBef>
              <a:spcAft>
                <a:spcPct val="0"/>
              </a:spcAft>
              <a:buClrTx/>
              <a:buSzPct val="100000"/>
              <a:buFontTx/>
              <a:buNone/>
            </a:pPr>
            <a:r>
              <a:rPr lang="ru-RU" altLang="ru-RU" sz="1600" b="1" dirty="0">
                <a:solidFill>
                  <a:schemeClr val="bg2">
                    <a:lumMod val="50000"/>
                  </a:schemeClr>
                </a:solidFill>
                <a:latin typeface="Candara" pitchFamily="32" charset="0"/>
              </a:rPr>
              <a:t>      Муниципальная программа - 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муниципального образования</a:t>
            </a:r>
          </a:p>
        </p:txBody>
      </p:sp>
      <p:sp>
        <p:nvSpPr>
          <p:cNvPr id="53251" name="Text Box 2"/>
          <p:cNvSpPr txBox="1">
            <a:spLocks noChangeArrowheads="1"/>
          </p:cNvSpPr>
          <p:nvPr/>
        </p:nvSpPr>
        <p:spPr bwMode="auto">
          <a:xfrm>
            <a:off x="457200" y="225425"/>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rPr>
              <a:t>ПРОГРАММНЫЕ И НЕПРОГРАММНЫЕ РАСХОДЫ МУНИЦИПАЛЬНОГО ОБРАЗОВАНИЯ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rPr>
              <a:t>КРАСНОСЕЛЬСКОЕ</a:t>
            </a:r>
          </a:p>
        </p:txBody>
      </p:sp>
      <p:pic>
        <p:nvPicPr>
          <p:cNvPr id="2" name="Рисунок 1">
            <a:extLst>
              <a:ext uri="{FF2B5EF4-FFF2-40B4-BE49-F238E27FC236}">
                <a16:creationId xmlns:a16="http://schemas.microsoft.com/office/drawing/2014/main" id="{8C8BDCC6-9CDD-41A5-9927-D1681A8611CC}"/>
              </a:ext>
            </a:extLst>
          </p:cNvPr>
          <p:cNvPicPr>
            <a:picLocks noChangeAspect="1"/>
          </p:cNvPicPr>
          <p:nvPr/>
        </p:nvPicPr>
        <p:blipFill>
          <a:blip r:embed="rId3"/>
          <a:stretch>
            <a:fillRect/>
          </a:stretch>
        </p:blipFill>
        <p:spPr>
          <a:xfrm>
            <a:off x="1055640" y="2636912"/>
            <a:ext cx="2818657" cy="1287001"/>
          </a:xfrm>
          <a:prstGeom prst="rect">
            <a:avLst/>
          </a:prstGeom>
        </p:spPr>
      </p:pic>
      <p:pic>
        <p:nvPicPr>
          <p:cNvPr id="3" name="Рисунок 2">
            <a:extLst>
              <a:ext uri="{FF2B5EF4-FFF2-40B4-BE49-F238E27FC236}">
                <a16:creationId xmlns:a16="http://schemas.microsoft.com/office/drawing/2014/main" id="{9D22A142-2D3B-4401-AFC4-2908FB767F51}"/>
              </a:ext>
            </a:extLst>
          </p:cNvPr>
          <p:cNvPicPr>
            <a:picLocks noChangeAspect="1"/>
          </p:cNvPicPr>
          <p:nvPr/>
        </p:nvPicPr>
        <p:blipFill>
          <a:blip r:embed="rId4"/>
          <a:stretch>
            <a:fillRect/>
          </a:stretch>
        </p:blipFill>
        <p:spPr>
          <a:xfrm>
            <a:off x="5724128" y="2636911"/>
            <a:ext cx="2566638" cy="1347159"/>
          </a:xfrm>
          <a:prstGeom prst="rect">
            <a:avLst/>
          </a:prstGeom>
        </p:spPr>
      </p:pic>
      <p:pic>
        <p:nvPicPr>
          <p:cNvPr id="5" name="Рисунок 4">
            <a:extLst>
              <a:ext uri="{FF2B5EF4-FFF2-40B4-BE49-F238E27FC236}">
                <a16:creationId xmlns:a16="http://schemas.microsoft.com/office/drawing/2014/main" id="{89E6E62C-152F-4102-81C5-6368B83B9457}"/>
              </a:ext>
            </a:extLst>
          </p:cNvPr>
          <p:cNvPicPr>
            <a:picLocks noChangeAspect="1"/>
          </p:cNvPicPr>
          <p:nvPr/>
        </p:nvPicPr>
        <p:blipFill>
          <a:blip r:embed="rId5"/>
          <a:stretch>
            <a:fillRect/>
          </a:stretch>
        </p:blipFill>
        <p:spPr>
          <a:xfrm>
            <a:off x="5828219" y="4112915"/>
            <a:ext cx="2444708" cy="2444708"/>
          </a:xfrm>
          <a:prstGeom prst="rect">
            <a:avLst/>
          </a:prstGeom>
        </p:spPr>
      </p:pic>
      <p:pic>
        <p:nvPicPr>
          <p:cNvPr id="6" name="Рисунок 5">
            <a:extLst>
              <a:ext uri="{FF2B5EF4-FFF2-40B4-BE49-F238E27FC236}">
                <a16:creationId xmlns:a16="http://schemas.microsoft.com/office/drawing/2014/main" id="{E9275DAC-DB44-4165-BD36-AE7D2DD242FC}"/>
              </a:ext>
            </a:extLst>
          </p:cNvPr>
          <p:cNvPicPr>
            <a:picLocks noChangeAspect="1"/>
          </p:cNvPicPr>
          <p:nvPr/>
        </p:nvPicPr>
        <p:blipFill>
          <a:blip r:embed="rId6"/>
          <a:stretch>
            <a:fillRect/>
          </a:stretch>
        </p:blipFill>
        <p:spPr>
          <a:xfrm>
            <a:off x="1239566" y="4095076"/>
            <a:ext cx="2450804" cy="2444708"/>
          </a:xfrm>
          <a:prstGeom prst="rect">
            <a:avLst/>
          </a:prstGeom>
        </p:spPr>
      </p:pic>
    </p:spTree>
    <p:extLst>
      <p:ext uri="{BB962C8B-B14F-4D97-AF65-F5344CB8AC3E}">
        <p14:creationId xmlns:p14="http://schemas.microsoft.com/office/powerpoint/2010/main" val="23344881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68313" y="114300"/>
            <a:ext cx="80502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b="1" dirty="0">
                <a:solidFill>
                  <a:srgbClr val="7030A0"/>
                </a:solidFill>
                <a:latin typeface="Arial" panose="020B0604020202020204" pitchFamily="34" charset="0"/>
                <a:cs typeface="Arial" panose="020B0604020202020204" pitchFamily="34" charset="0"/>
              </a:rPr>
              <a:t>      </a:t>
            </a:r>
            <a:r>
              <a:rPr lang="ru-RU" altLang="ru-RU" sz="2400" dirty="0">
                <a:solidFill>
                  <a:srgbClr val="7030A0"/>
                </a:solidFill>
                <a:latin typeface="Arial" panose="020B0604020202020204" pitchFamily="34" charset="0"/>
                <a:cs typeface="Arial" panose="020B0604020202020204" pitchFamily="34" charset="0"/>
              </a:rPr>
              <a:t>Программный бюджет на 2022 год</a:t>
            </a:r>
          </a:p>
        </p:txBody>
      </p:sp>
      <p:sp>
        <p:nvSpPr>
          <p:cNvPr id="54275" name="Text Box 2"/>
          <p:cNvSpPr txBox="1">
            <a:spLocks noChangeArrowheads="1"/>
          </p:cNvSpPr>
          <p:nvPr/>
        </p:nvSpPr>
        <p:spPr bwMode="auto">
          <a:xfrm>
            <a:off x="0" y="981075"/>
            <a:ext cx="8229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9pPr>
          </a:lstStyle>
          <a:p>
            <a:pPr eaLnBrk="1" hangingPunct="1">
              <a:spcBef>
                <a:spcPts val="400"/>
              </a:spcBef>
              <a:spcAft>
                <a:spcPct val="0"/>
              </a:spcAft>
              <a:buClrTx/>
              <a:buSzPct val="100000"/>
              <a:buFontTx/>
              <a:buNone/>
            </a:pPr>
            <a:r>
              <a:rPr lang="ru-RU" altLang="ru-RU" sz="1600" dirty="0">
                <a:solidFill>
                  <a:srgbClr val="073E87"/>
                </a:solidFill>
                <a:latin typeface="Candara" pitchFamily="32" charset="0"/>
              </a:rPr>
              <a:t>	</a:t>
            </a:r>
          </a:p>
        </p:txBody>
      </p:sp>
      <p:graphicFrame>
        <p:nvGraphicFramePr>
          <p:cNvPr id="52227" name="Group 3"/>
          <p:cNvGraphicFramePr>
            <a:graphicFrameLocks noGrp="1"/>
          </p:cNvGraphicFramePr>
          <p:nvPr>
            <p:extLst>
              <p:ext uri="{D42A27DB-BD31-4B8C-83A1-F6EECF244321}">
                <p14:modId xmlns:p14="http://schemas.microsoft.com/office/powerpoint/2010/main" val="601443689"/>
              </p:ext>
            </p:extLst>
          </p:nvPr>
        </p:nvGraphicFramePr>
        <p:xfrm>
          <a:off x="539750" y="692150"/>
          <a:ext cx="8145463" cy="6022060"/>
        </p:xfrm>
        <a:graphic>
          <a:graphicData uri="http://schemas.openxmlformats.org/drawingml/2006/table">
            <a:tbl>
              <a:tblPr/>
              <a:tblGrid>
                <a:gridCol w="5480050">
                  <a:extLst>
                    <a:ext uri="{9D8B030D-6E8A-4147-A177-3AD203B41FA5}">
                      <a16:colId xmlns:a16="http://schemas.microsoft.com/office/drawing/2014/main" val="20000"/>
                    </a:ext>
                  </a:extLst>
                </a:gridCol>
                <a:gridCol w="2665413">
                  <a:extLst>
                    <a:ext uri="{9D8B030D-6E8A-4147-A177-3AD203B41FA5}">
                      <a16:colId xmlns:a16="http://schemas.microsoft.com/office/drawing/2014/main" val="20001"/>
                    </a:ext>
                  </a:extLst>
                </a:gridCol>
              </a:tblGrid>
              <a:tr h="432594">
                <a:tc rowSpan="2">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                  Наименование показателя</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1000"/>
                        </a:lnSpc>
                        <a:spcBef>
                          <a:spcPts val="7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600" b="0" i="0" u="none" strike="noStrike" cap="none" normalizeH="0" baseline="0" dirty="0">
                          <a:ln>
                            <a:noFill/>
                          </a:ln>
                          <a:solidFill>
                            <a:schemeClr val="tx1">
                              <a:lumMod val="75000"/>
                              <a:lumOff val="25000"/>
                            </a:schemeClr>
                          </a:solidFill>
                          <a:effectLst/>
                          <a:latin typeface="Tahoma" pitchFamily="32" charset="0"/>
                          <a:cs typeface="Arial Unicode MS" pitchFamily="32" charset="0"/>
                        </a:rPr>
                        <a:t>2022 год</a:t>
                      </a:r>
                    </a:p>
                  </a:txBody>
                  <a:tcPr marL="90000" marR="90000" marT="45719"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0221">
                <a:tc vMerge="1">
                  <a:txBody>
                    <a:bodyPr/>
                    <a:lstStyle/>
                    <a:p>
                      <a:endParaRPr lang="ru-RU"/>
                    </a:p>
                  </a:txBody>
                  <a:tcPr/>
                </a:tc>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                    Сумма (тыс. руб.)</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606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Расходы  на реализацию муниципальных программ</a:t>
                      </a:r>
                    </a:p>
                  </a:txBody>
                  <a:tcPr marL="90000" marR="90000" marT="150525" marB="4571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22168,0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2"/>
                  </a:ext>
                </a:extLst>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Муниципальная программа " Профилактика, локализация и ликвидация последствий чрезвычайных ситуаций на территории муниципального образования Красносельское Юрьев-Польского района на 2021-2023 годы" </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828,0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Муниципальная программа "Содержание, реконструкция и ремонт жилищного фонда, расположенного на территории муниципального образования Красносельское на 2022-2024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1300,0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93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культуры и туризма муниципального образования Красносельское Юрьев-Польского района"</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12894,1</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4510">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Муниципальная программа "Благоустройство населенных пунктов муниципального образования Красносельское  на 2021-2023 годы" </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4795,0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Муниципальная программа "Возведение, сохранение и реконструкция военно-мемориальных объектов на территории муниципального образования Красносельское Юрьев-Польского района на 2021-2025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280,0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3799925"/>
                  </a:ext>
                </a:extLst>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физической культуры и  спорта  на территории муниципального образования Красносельское на 2021-2025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255,0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8813897"/>
                  </a:ext>
                </a:extLst>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Муниципальная программа "Содействие развитию малого и среднего предпринимательства в муниципальном образовании Красносельское Юрьев-Польского района на 2021-2025 годы" </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1,0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1119916"/>
                  </a:ext>
                </a:extLst>
              </a:tr>
              <a:tr h="363297">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Муниципальная программа "Борьба с борщевиком Сосновского на территории муниципального образования Красносельское Юрьев-Польского района на 2018-2022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547,4</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68313" y="114300"/>
            <a:ext cx="80502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b="1" dirty="0">
                <a:solidFill>
                  <a:srgbClr val="7030A0"/>
                </a:solidFill>
                <a:latin typeface="Arial" panose="020B0604020202020204" pitchFamily="34" charset="0"/>
                <a:cs typeface="Arial" panose="020B0604020202020204" pitchFamily="34" charset="0"/>
              </a:rPr>
              <a:t>      </a:t>
            </a:r>
            <a:endParaRPr lang="ru-RU" altLang="ru-RU" sz="2400" dirty="0">
              <a:solidFill>
                <a:srgbClr val="7030A0"/>
              </a:solidFill>
              <a:latin typeface="Arial" panose="020B0604020202020204" pitchFamily="34" charset="0"/>
              <a:cs typeface="Arial" panose="020B0604020202020204" pitchFamily="34" charset="0"/>
            </a:endParaRPr>
          </a:p>
        </p:txBody>
      </p:sp>
      <p:sp>
        <p:nvSpPr>
          <p:cNvPr id="54275" name="Text Box 2"/>
          <p:cNvSpPr txBox="1">
            <a:spLocks noChangeArrowheads="1"/>
          </p:cNvSpPr>
          <p:nvPr/>
        </p:nvSpPr>
        <p:spPr bwMode="auto">
          <a:xfrm>
            <a:off x="0" y="981075"/>
            <a:ext cx="8229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906463" algn="l"/>
                <a:tab pos="1820863" algn="l"/>
                <a:tab pos="2735263" algn="l"/>
                <a:tab pos="3649663" algn="l"/>
                <a:tab pos="4564063" algn="l"/>
                <a:tab pos="5478463" algn="l"/>
                <a:tab pos="6392863" algn="l"/>
                <a:tab pos="7307263" algn="l"/>
                <a:tab pos="8221663" algn="l"/>
                <a:tab pos="9136063" algn="l"/>
                <a:tab pos="10050463" algn="l"/>
                <a:tab pos="10331450" algn="l"/>
                <a:tab pos="10775950" algn="l"/>
                <a:tab pos="10777538" algn="l"/>
                <a:tab pos="10779125" algn="l"/>
                <a:tab pos="10780713" algn="l"/>
              </a:tabLst>
              <a:defRPr sz="1400">
                <a:solidFill>
                  <a:srgbClr val="404040"/>
                </a:solidFill>
                <a:latin typeface="Trebuchet MS" pitchFamily="34" charset="0"/>
              </a:defRPr>
            </a:lvl9pPr>
          </a:lstStyle>
          <a:p>
            <a:pPr eaLnBrk="1" hangingPunct="1">
              <a:spcBef>
                <a:spcPts val="400"/>
              </a:spcBef>
              <a:spcAft>
                <a:spcPct val="0"/>
              </a:spcAft>
              <a:buClrTx/>
              <a:buSzPct val="100000"/>
              <a:buFontTx/>
              <a:buNone/>
            </a:pPr>
            <a:r>
              <a:rPr lang="ru-RU" altLang="ru-RU" sz="1600" dirty="0">
                <a:solidFill>
                  <a:srgbClr val="073E87"/>
                </a:solidFill>
                <a:latin typeface="Candara" pitchFamily="32" charset="0"/>
              </a:rPr>
              <a:t>	</a:t>
            </a:r>
          </a:p>
        </p:txBody>
      </p:sp>
      <p:graphicFrame>
        <p:nvGraphicFramePr>
          <p:cNvPr id="52227" name="Group 3"/>
          <p:cNvGraphicFramePr>
            <a:graphicFrameLocks noGrp="1"/>
          </p:cNvGraphicFramePr>
          <p:nvPr>
            <p:extLst>
              <p:ext uri="{D42A27DB-BD31-4B8C-83A1-F6EECF244321}">
                <p14:modId xmlns:p14="http://schemas.microsoft.com/office/powerpoint/2010/main" val="545057055"/>
              </p:ext>
            </p:extLst>
          </p:nvPr>
        </p:nvGraphicFramePr>
        <p:xfrm>
          <a:off x="539750" y="692150"/>
          <a:ext cx="8145463" cy="2800090"/>
        </p:xfrm>
        <a:graphic>
          <a:graphicData uri="http://schemas.openxmlformats.org/drawingml/2006/table">
            <a:tbl>
              <a:tblPr/>
              <a:tblGrid>
                <a:gridCol w="5480050">
                  <a:extLst>
                    <a:ext uri="{9D8B030D-6E8A-4147-A177-3AD203B41FA5}">
                      <a16:colId xmlns:a16="http://schemas.microsoft.com/office/drawing/2014/main" val="20000"/>
                    </a:ext>
                  </a:extLst>
                </a:gridCol>
                <a:gridCol w="2665413">
                  <a:extLst>
                    <a:ext uri="{9D8B030D-6E8A-4147-A177-3AD203B41FA5}">
                      <a16:colId xmlns:a16="http://schemas.microsoft.com/office/drawing/2014/main" val="20001"/>
                    </a:ext>
                  </a:extLst>
                </a:gridCol>
              </a:tblGrid>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Муниципальная программа "Комплексное развитие сельских территорий муниципального образования Красносельское Юрьев-Польского района на 2020-2022 годы и на период до 2025 года"</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1066,5</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Муниципальная программа "Развитие и поддержка территориального общественного самоуправления (ТОС) на территории муниципального образования Красносельское Юрьев-Польского района на 2020-2022 годы"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1,0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933">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Муниципальная программа "Обеспечение содержания мест захоронения на территории муниципального образования Красносельское Юрьев-Польского района в 2021-2023 годах"</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200,0</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2289">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Непрограммные расходы</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14728,6</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5288">
                <a:tc>
                  <a:txBody>
                    <a:bodyPr/>
                    <a:lstStyle/>
                    <a:p>
                      <a:pPr marL="0" marR="0" lvl="0" indent="0" algn="l"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Всего расходов</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78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a:ln>
                            <a:noFill/>
                          </a:ln>
                          <a:solidFill>
                            <a:schemeClr val="tx1">
                              <a:lumMod val="75000"/>
                              <a:lumOff val="25000"/>
                            </a:schemeClr>
                          </a:solidFill>
                          <a:effectLst/>
                          <a:latin typeface="Times New Roman" pitchFamily="16" charset="0"/>
                          <a:cs typeface="Times New Roman" pitchFamily="16" charset="0"/>
                        </a:rPr>
                        <a:t>36896,6</a:t>
                      </a:r>
                    </a:p>
                  </a:txBody>
                  <a:tcPr marL="90000" marR="90000" marT="150525" marB="45719"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3799925"/>
                  </a:ext>
                </a:extLst>
              </a:tr>
            </a:tbl>
          </a:graphicData>
        </a:graphic>
      </p:graphicFrame>
    </p:spTree>
    <p:extLst>
      <p:ext uri="{BB962C8B-B14F-4D97-AF65-F5344CB8AC3E}">
        <p14:creationId xmlns:p14="http://schemas.microsoft.com/office/powerpoint/2010/main" val="28543508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79388" y="1125538"/>
            <a:ext cx="8640762"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000" dirty="0">
                <a:solidFill>
                  <a:srgbClr val="FF5050"/>
                </a:solidFill>
                <a:latin typeface="Candara" pitchFamily="32" charset="0"/>
              </a:rPr>
              <a:t>                                                </a:t>
            </a:r>
          </a:p>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Цель программы</a:t>
            </a:r>
          </a:p>
          <a:p>
            <a:pPr algn="just" eaLnBrk="1" hangingPunct="1">
              <a:spcBef>
                <a:spcPts val="500"/>
              </a:spcBef>
              <a:spcAft>
                <a:spcPct val="0"/>
              </a:spcAft>
              <a:buClrTx/>
              <a:buSzPct val="100000"/>
              <a:buFontTx/>
              <a:buNone/>
            </a:pPr>
            <a:r>
              <a:rPr lang="ru-RU" sz="2000" dirty="0">
                <a:latin typeface="Times New Roman" panose="02020603050405020304" pitchFamily="18" charset="0"/>
                <a:cs typeface="Times New Roman" panose="02020603050405020304" pitchFamily="18" charset="0"/>
              </a:rPr>
              <a:t>          Реализация государственной политики в области пожарной безопасности, укрепление материальной базы направленной на снижение риска пожаров, успешное ведение обнаружения и ликвидация </a:t>
            </a:r>
            <a:r>
              <a:rPr lang="ru-RU" sz="2000" dirty="0" err="1">
                <a:latin typeface="Times New Roman" panose="02020603050405020304" pitchFamily="18" charset="0"/>
                <a:cs typeface="Times New Roman" panose="02020603050405020304" pitchFamily="18" charset="0"/>
              </a:rPr>
              <a:t>лесоторфяных</a:t>
            </a:r>
            <a:r>
              <a:rPr lang="ru-RU" sz="2000" dirty="0">
                <a:latin typeface="Times New Roman" panose="02020603050405020304" pitchFamily="18" charset="0"/>
                <a:cs typeface="Times New Roman" panose="02020603050405020304" pitchFamily="18" charset="0"/>
              </a:rPr>
              <a:t> очагов, пожаров в населенных пунктах, уменьшение числа погибших и пострадавших от них людей и наносимого ими материального ущерба, а также организация формирований сил и средств на территории муниципального образования для успешной ликвидации пожаров.</a:t>
            </a:r>
            <a:endParaRPr lang="ru-RU" altLang="ru-RU" sz="2000" dirty="0">
              <a:solidFill>
                <a:srgbClr val="073E87"/>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828,0 тыс. рублей</a:t>
            </a: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56323" name="Text Box 2"/>
          <p:cNvSpPr txBox="1">
            <a:spLocks noChangeArrowheads="1"/>
          </p:cNvSpPr>
          <p:nvPr/>
        </p:nvSpPr>
        <p:spPr bwMode="auto">
          <a:xfrm>
            <a:off x="457200" y="260350"/>
            <a:ext cx="8507412" cy="122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"Профилактика, локализация и ликвидация последствий чрезвычайных ситуаций на территории муниципального образования Красносельское Юрьев-Польского района на 2021-2023 годы" </a:t>
            </a:r>
          </a:p>
        </p:txBody>
      </p:sp>
      <p:pic>
        <p:nvPicPr>
          <p:cNvPr id="2" name="Рисунок 1"/>
          <p:cNvPicPr>
            <a:picLocks noChangeAspect="1"/>
          </p:cNvPicPr>
          <p:nvPr/>
        </p:nvPicPr>
        <p:blipFill>
          <a:blip r:embed="rId3"/>
          <a:stretch>
            <a:fillRect/>
          </a:stretch>
        </p:blipFill>
        <p:spPr>
          <a:xfrm>
            <a:off x="5940152" y="4437112"/>
            <a:ext cx="3203848" cy="242088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79388" y="1125538"/>
            <a:ext cx="8640762"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000" dirty="0">
                <a:solidFill>
                  <a:srgbClr val="FF5050"/>
                </a:solidFill>
                <a:latin typeface="Candara" pitchFamily="32" charset="0"/>
              </a:rPr>
              <a:t>                                                </a:t>
            </a:r>
          </a:p>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Цель программы</a:t>
            </a:r>
          </a:p>
          <a:p>
            <a:pPr algn="just" eaLnBrk="1" hangingPunct="1">
              <a:spcBef>
                <a:spcPts val="500"/>
              </a:spcBef>
              <a:spcAft>
                <a:spcPct val="0"/>
              </a:spcAft>
              <a:buClrTx/>
              <a:buSzPct val="100000"/>
              <a:buFontTx/>
              <a:buNone/>
            </a:pPr>
            <a:r>
              <a:rPr lang="ru-RU" sz="2000" dirty="0">
                <a:latin typeface="Times New Roman" panose="02020603050405020304" pitchFamily="18" charset="0"/>
                <a:cs typeface="Times New Roman" panose="02020603050405020304" pitchFamily="18" charset="0"/>
              </a:rPr>
              <a:t>Основной целью Программы является обеспечение сохранности жилищного фонда и улучшение комфортности проживания в них граждан. </a:t>
            </a:r>
          </a:p>
          <a:p>
            <a:pPr algn="just" eaLnBrk="1" hangingPunct="1">
              <a:spcBef>
                <a:spcPts val="500"/>
              </a:spcBef>
              <a:spcAft>
                <a:spcPct val="0"/>
              </a:spcAft>
              <a:buClrTx/>
              <a:buSzPct val="100000"/>
              <a:buFontTx/>
              <a:buNone/>
            </a:pPr>
            <a:r>
              <a:rPr lang="ru-RU" sz="2000" dirty="0">
                <a:latin typeface="Times New Roman" panose="02020603050405020304" pitchFamily="18" charset="0"/>
                <a:cs typeface="Times New Roman" panose="02020603050405020304" pitchFamily="18" charset="0"/>
              </a:rPr>
              <a:t>Основными задачами Программы являются:</a:t>
            </a:r>
          </a:p>
          <a:p>
            <a:pPr algn="just" eaLnBrk="1" hangingPunct="1">
              <a:spcBef>
                <a:spcPts val="500"/>
              </a:spcBef>
              <a:spcAft>
                <a:spcPct val="0"/>
              </a:spcAft>
              <a:buClrTx/>
              <a:buSzPct val="100000"/>
              <a:buFontTx/>
              <a:buNone/>
            </a:pPr>
            <a:r>
              <a:rPr lang="ru-RU" sz="2000" dirty="0">
                <a:latin typeface="Times New Roman" panose="02020603050405020304" pitchFamily="18" charset="0"/>
                <a:cs typeface="Times New Roman" panose="02020603050405020304" pitchFamily="18" charset="0"/>
              </a:rPr>
              <a:t>- приведение состояния жилищного фонда в соответствие с требованиями нормативно-технических документов;</a:t>
            </a:r>
          </a:p>
          <a:p>
            <a:pPr algn="just" eaLnBrk="1" hangingPunct="1">
              <a:spcBef>
                <a:spcPts val="500"/>
              </a:spcBef>
              <a:spcAft>
                <a:spcPct val="0"/>
              </a:spcAft>
              <a:buClrTx/>
              <a:buSzPct val="100000"/>
              <a:buFontTx/>
              <a:buNone/>
            </a:pPr>
            <a:r>
              <a:rPr lang="ru-RU" sz="2000" dirty="0">
                <a:latin typeface="Times New Roman" panose="02020603050405020304" pitchFamily="18" charset="0"/>
                <a:cs typeface="Times New Roman" panose="02020603050405020304" pitchFamily="18" charset="0"/>
              </a:rPr>
              <a:t>- улучшение качества предоставления жилищно-коммунальных услуг.</a:t>
            </a: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spcBef>
                <a:spcPts val="500"/>
              </a:spcBef>
              <a:spcAft>
                <a:spcPct val="0"/>
              </a:spcAft>
              <a:buClrTx/>
              <a:buSzPct val="100000"/>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1300,0 тыс. рублей</a:t>
            </a:r>
          </a:p>
          <a:p>
            <a:pPr eaLnBrk="1" hangingPunct="1">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56323" name="Text Box 2"/>
          <p:cNvSpPr txBox="1">
            <a:spLocks noChangeArrowheads="1"/>
          </p:cNvSpPr>
          <p:nvPr/>
        </p:nvSpPr>
        <p:spPr bwMode="auto">
          <a:xfrm>
            <a:off x="457200" y="260350"/>
            <a:ext cx="8507412" cy="122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"Содержание, реконструкция и ремонт жилищного фонда, расположенного на территории муниципального образования Красносельское на 2022-2024 годы"</a:t>
            </a:r>
          </a:p>
        </p:txBody>
      </p:sp>
      <p:pic>
        <p:nvPicPr>
          <p:cNvPr id="4" name="Рисунок 3">
            <a:extLst>
              <a:ext uri="{FF2B5EF4-FFF2-40B4-BE49-F238E27FC236}">
                <a16:creationId xmlns:a16="http://schemas.microsoft.com/office/drawing/2014/main" id="{6C5C5A3E-70CC-4D83-B232-B2D93E77DD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4221088"/>
            <a:ext cx="3456061" cy="2376562"/>
          </a:xfrm>
          <a:prstGeom prst="rect">
            <a:avLst/>
          </a:prstGeom>
        </p:spPr>
      </p:pic>
    </p:spTree>
    <p:extLst>
      <p:ext uri="{BB962C8B-B14F-4D97-AF65-F5344CB8AC3E}">
        <p14:creationId xmlns:p14="http://schemas.microsoft.com/office/powerpoint/2010/main" val="6978738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305595" y="1052513"/>
            <a:ext cx="8435975"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000" dirty="0">
                <a:solidFill>
                  <a:srgbClr val="FF5050"/>
                </a:solidFill>
                <a:latin typeface="Candara" pitchFamily="32" charset="0"/>
              </a:rPr>
              <a:t>                                             </a:t>
            </a:r>
            <a:r>
              <a:rPr lang="ru-RU" altLang="ru-RU" sz="2800" dirty="0">
                <a:solidFill>
                  <a:srgbClr val="FF5050"/>
                </a:solidFill>
                <a:latin typeface="Candara" pitchFamily="32" charset="0"/>
              </a:rPr>
              <a:t>Цель программы </a:t>
            </a: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r>
              <a:rPr lang="ru-RU" sz="1400" dirty="0"/>
              <a:t>Реализация стратегической роли культуры как духовно-нравственного основания для формирования гармонично развитой личности.</a:t>
            </a:r>
          </a:p>
          <a:p>
            <a:r>
              <a:rPr lang="ru-RU" sz="1400" dirty="0"/>
              <a:t> Укрепление единства российской нации, проживающей на территории муниципального образования Красносельское Юрьев-Польского района</a:t>
            </a:r>
            <a:endParaRPr lang="ru-RU" altLang="ru-RU" sz="14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3706D"/>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3706D"/>
              </a:solidFill>
              <a:latin typeface="Candara" pitchFamily="32" charset="0"/>
            </a:endParaRPr>
          </a:p>
          <a:p>
            <a:pPr eaLnBrk="1" hangingPunct="1">
              <a:lnSpc>
                <a:spcPct val="90000"/>
              </a:lnSpc>
              <a:spcBef>
                <a:spcPts val="500"/>
              </a:spcBef>
              <a:spcAft>
                <a:spcPct val="0"/>
              </a:spcAft>
              <a:buClrTx/>
              <a:buSzPct val="100000"/>
              <a:buFontTx/>
              <a:buNone/>
            </a:pPr>
            <a:r>
              <a:rPr lang="ru-RU" altLang="ru-RU" sz="2000" dirty="0">
                <a:solidFill>
                  <a:srgbClr val="03706D"/>
                </a:solidFill>
                <a:latin typeface="Times New Roman" panose="02020603050405020304" pitchFamily="18" charset="0"/>
                <a:cs typeface="Times New Roman" panose="02020603050405020304" pitchFamily="18" charset="0"/>
              </a:rPr>
              <a:t>Расходы на реализацию 12894,1  тыс. рублей</a:t>
            </a:r>
          </a:p>
          <a:p>
            <a:pPr eaLnBrk="1" hangingPunct="1">
              <a:lnSpc>
                <a:spcPct val="90000"/>
              </a:lnSpc>
              <a:spcBef>
                <a:spcPts val="500"/>
              </a:spcBef>
              <a:spcAft>
                <a:spcPct val="0"/>
              </a:spcAft>
              <a:buClrTx/>
              <a:buSzPct val="100000"/>
              <a:buFontTx/>
              <a:buNone/>
            </a:pPr>
            <a:endParaRPr lang="ru-RU" altLang="ru-RU" sz="2000" dirty="0">
              <a:solidFill>
                <a:srgbClr val="03706D"/>
              </a:solidFill>
              <a:latin typeface="Times New Roman" panose="02020603050405020304" pitchFamily="18" charset="0"/>
              <a:cs typeface="Times New Roman" panose="02020603050405020304" pitchFamily="18" charset="0"/>
            </a:endParaRPr>
          </a:p>
        </p:txBody>
      </p:sp>
      <p:sp>
        <p:nvSpPr>
          <p:cNvPr id="60419" name="Text Box 2"/>
          <p:cNvSpPr txBox="1">
            <a:spLocks noChangeArrowheads="1"/>
          </p:cNvSpPr>
          <p:nvPr/>
        </p:nvSpPr>
        <p:spPr bwMode="auto">
          <a:xfrm>
            <a:off x="323850" y="188913"/>
            <a:ext cx="85693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Муниципальная программа «Развитие культуры и туризма муниципального образования Красносельское Юрьев-Польского района"</a:t>
            </a:r>
          </a:p>
        </p:txBody>
      </p:sp>
      <p:pic>
        <p:nvPicPr>
          <p:cNvPr id="5" name="Рисунок 4">
            <a:extLst>
              <a:ext uri="{FF2B5EF4-FFF2-40B4-BE49-F238E27FC236}">
                <a16:creationId xmlns:a16="http://schemas.microsoft.com/office/drawing/2014/main" id="{57F078A7-ACC7-43A9-8688-56E30CE17EB4}"/>
              </a:ext>
            </a:extLst>
          </p:cNvPr>
          <p:cNvPicPr>
            <a:picLocks noChangeAspect="1"/>
          </p:cNvPicPr>
          <p:nvPr/>
        </p:nvPicPr>
        <p:blipFill>
          <a:blip r:embed="rId3"/>
          <a:stretch>
            <a:fillRect/>
          </a:stretch>
        </p:blipFill>
        <p:spPr>
          <a:xfrm>
            <a:off x="4572000" y="2780928"/>
            <a:ext cx="4032448" cy="3024559"/>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457200" y="1112838"/>
            <a:ext cx="8363272" cy="562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lnSpc>
                <a:spcPct val="90000"/>
              </a:lnSpc>
              <a:spcBef>
                <a:spcPts val="700"/>
              </a:spcBef>
              <a:spcAft>
                <a:spcPct val="0"/>
              </a:spcAft>
              <a:buClrTx/>
              <a:buSzPct val="100000"/>
              <a:buFontTx/>
              <a:buNone/>
            </a:pPr>
            <a:r>
              <a:rPr lang="ru-RU" altLang="ru-RU" sz="2000" dirty="0">
                <a:solidFill>
                  <a:srgbClr val="FF5050"/>
                </a:solidFill>
                <a:latin typeface="Candara" pitchFamily="32" charset="0"/>
              </a:rPr>
              <a:t>                                        </a:t>
            </a:r>
            <a:r>
              <a:rPr lang="ru-RU" altLang="ru-RU" sz="2800" dirty="0">
                <a:solidFill>
                  <a:srgbClr val="FF5050"/>
                </a:solidFill>
                <a:latin typeface="Candara" pitchFamily="32" charset="0"/>
              </a:rPr>
              <a:t>Цели программы</a:t>
            </a:r>
          </a:p>
          <a:p>
            <a:pPr marL="0" indent="7938" algn="just" eaLnBrk="1" hangingPunct="1">
              <a:lnSpc>
                <a:spcPct val="90000"/>
              </a:lnSpc>
              <a:spcBef>
                <a:spcPts val="500"/>
              </a:spcBef>
              <a:spcAft>
                <a:spcPct val="0"/>
              </a:spcAft>
              <a:buClrTx/>
              <a:buSzPct val="100000"/>
              <a:buNone/>
              <a:tabLst>
                <a:tab pos="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ru-RU" altLang="ru-RU" sz="1400" dirty="0">
                <a:solidFill>
                  <a:schemeClr val="tx1"/>
                </a:solidFill>
                <a:latin typeface="Times New Roman" panose="02020603050405020304" pitchFamily="18" charset="0"/>
                <a:cs typeface="Times New Roman" panose="02020603050405020304" pitchFamily="18" charset="0"/>
              </a:rPr>
              <a:t>Целью Программы является: совершенствование системы комплексного благоустройства  населенных пунктов муниципального образования Красносельское, создание комфортных условий для проживания населения.</a:t>
            </a:r>
          </a:p>
          <a:p>
            <a:pPr algn="just" eaLnBrk="1" hangingPunct="1">
              <a:lnSpc>
                <a:spcPct val="90000"/>
              </a:lnSpc>
              <a:spcBef>
                <a:spcPts val="500"/>
              </a:spcBef>
              <a:spcAft>
                <a:spcPct val="0"/>
              </a:spcAft>
              <a:buClrTx/>
              <a:buSzPct val="100000"/>
              <a:buNone/>
            </a:pPr>
            <a:r>
              <a:rPr lang="ru-RU" altLang="ru-RU" sz="1400" dirty="0">
                <a:solidFill>
                  <a:schemeClr val="tx1"/>
                </a:solidFill>
                <a:latin typeface="Times New Roman" panose="02020603050405020304" pitchFamily="18" charset="0"/>
                <a:cs typeface="Times New Roman" panose="02020603050405020304" pitchFamily="18" charset="0"/>
              </a:rPr>
              <a:t>Основные задачи программы: </a:t>
            </a:r>
          </a:p>
          <a:p>
            <a:pPr algn="just" eaLnBrk="1" hangingPunct="1">
              <a:lnSpc>
                <a:spcPct val="90000"/>
              </a:lnSpc>
              <a:spcBef>
                <a:spcPts val="500"/>
              </a:spcBef>
              <a:spcAft>
                <a:spcPct val="0"/>
              </a:spcAft>
              <a:buClrTx/>
              <a:buSzPct val="100000"/>
              <a:buNone/>
            </a:pPr>
            <a:r>
              <a:rPr lang="ru-RU" altLang="ru-RU" sz="1400" dirty="0">
                <a:solidFill>
                  <a:schemeClr val="tx1"/>
                </a:solidFill>
                <a:latin typeface="Times New Roman" panose="02020603050405020304" pitchFamily="18" charset="0"/>
                <a:cs typeface="Times New Roman" panose="02020603050405020304" pitchFamily="18" charset="0"/>
              </a:rPr>
              <a:t>1.Осуществление  работ по  строительству и реконструкции объектов благоустройства, расположенных на территории  муниципального образования Красносельское.</a:t>
            </a:r>
          </a:p>
          <a:p>
            <a:pPr algn="just" eaLnBrk="1" hangingPunct="1">
              <a:lnSpc>
                <a:spcPct val="90000"/>
              </a:lnSpc>
              <a:spcBef>
                <a:spcPts val="500"/>
              </a:spcBef>
              <a:spcAft>
                <a:spcPct val="0"/>
              </a:spcAft>
              <a:buClrTx/>
              <a:buSzPct val="100000"/>
              <a:buNone/>
            </a:pPr>
            <a:r>
              <a:rPr lang="ru-RU" altLang="ru-RU" sz="1400" dirty="0">
                <a:solidFill>
                  <a:schemeClr val="tx1"/>
                </a:solidFill>
                <a:latin typeface="Times New Roman" panose="02020603050405020304" pitchFamily="18" charset="0"/>
                <a:cs typeface="Times New Roman" panose="02020603050405020304" pitchFamily="18" charset="0"/>
              </a:rPr>
              <a:t>2. Приведение в качественное состояние благоустройства населенных пунктов.</a:t>
            </a:r>
            <a:endParaRPr lang="ru-RU" altLang="ru-RU" sz="1400" dirty="0">
              <a:solidFill>
                <a:srgbClr val="03706D"/>
              </a:solidFill>
              <a:latin typeface="Times New Roman" panose="02020603050405020304" pitchFamily="18" charset="0"/>
              <a:cs typeface="Times New Roman" panose="02020603050405020304" pitchFamily="18" charset="0"/>
            </a:endParaRPr>
          </a:p>
          <a:p>
            <a:pPr eaLnBrk="1" hangingPunct="1">
              <a:lnSpc>
                <a:spcPct val="90000"/>
              </a:lnSpc>
              <a:spcBef>
                <a:spcPts val="500"/>
              </a:spcBef>
              <a:spcAft>
                <a:spcPct val="0"/>
              </a:spcAft>
              <a:buClrTx/>
              <a:buSzPct val="100000"/>
              <a:buNone/>
            </a:pPr>
            <a:endParaRPr lang="ru-RU" altLang="ru-RU" sz="1400" dirty="0">
              <a:solidFill>
                <a:srgbClr val="03706D"/>
              </a:solidFill>
              <a:latin typeface="Times New Roman" panose="02020603050405020304" pitchFamily="18" charset="0"/>
              <a:cs typeface="Times New Roman" panose="02020603050405020304" pitchFamily="18" charset="0"/>
            </a:endParaRPr>
          </a:p>
          <a:p>
            <a:pPr eaLnBrk="1" hangingPunct="1">
              <a:lnSpc>
                <a:spcPct val="90000"/>
              </a:lnSpc>
              <a:spcBef>
                <a:spcPts val="500"/>
              </a:spcBef>
              <a:spcAft>
                <a:spcPct val="0"/>
              </a:spcAft>
              <a:buClrTx/>
              <a:buSzPct val="100000"/>
              <a:buNone/>
            </a:pPr>
            <a:endParaRPr lang="ru-RU" altLang="ru-RU" sz="1400" dirty="0">
              <a:solidFill>
                <a:srgbClr val="03706D"/>
              </a:solidFill>
              <a:latin typeface="Times New Roman" panose="02020603050405020304" pitchFamily="18" charset="0"/>
              <a:cs typeface="Times New Roman" panose="02020603050405020304" pitchFamily="18" charset="0"/>
            </a:endParaRPr>
          </a:p>
          <a:p>
            <a:pPr eaLnBrk="1" hangingPunct="1">
              <a:lnSpc>
                <a:spcPct val="90000"/>
              </a:lnSpc>
              <a:spcBef>
                <a:spcPts val="500"/>
              </a:spcBef>
              <a:spcAft>
                <a:spcPct val="0"/>
              </a:spcAft>
              <a:buClrTx/>
              <a:buSzPct val="100000"/>
              <a:buNone/>
            </a:pPr>
            <a:endParaRPr lang="ru-RU" altLang="ru-RU" sz="1400" dirty="0">
              <a:solidFill>
                <a:srgbClr val="03706D"/>
              </a:solidFill>
              <a:latin typeface="Times New Roman" panose="02020603050405020304" pitchFamily="18" charset="0"/>
              <a:cs typeface="Times New Roman" panose="02020603050405020304" pitchFamily="18" charset="0"/>
            </a:endParaRPr>
          </a:p>
          <a:p>
            <a:pPr eaLnBrk="1" hangingPunct="1">
              <a:lnSpc>
                <a:spcPct val="90000"/>
              </a:lnSpc>
              <a:spcBef>
                <a:spcPts val="500"/>
              </a:spcBef>
              <a:spcAft>
                <a:spcPct val="0"/>
              </a:spcAft>
              <a:buClrTx/>
              <a:buSzPct val="100000"/>
              <a:buNone/>
            </a:pPr>
            <a:r>
              <a:rPr lang="ru-RU" altLang="ru-RU" sz="1400" dirty="0">
                <a:solidFill>
                  <a:schemeClr val="tx1"/>
                </a:solidFill>
                <a:latin typeface="Times New Roman" panose="02020603050405020304" pitchFamily="18" charset="0"/>
                <a:cs typeface="Times New Roman" panose="02020603050405020304" pitchFamily="18" charset="0"/>
              </a:rPr>
              <a:t>Расходы на реализацию 4795,0 тыс. рублей</a:t>
            </a:r>
          </a:p>
          <a:p>
            <a:pPr eaLnBrk="1" hangingPunct="1">
              <a:lnSpc>
                <a:spcPct val="90000"/>
              </a:lnSpc>
              <a:spcBef>
                <a:spcPts val="500"/>
              </a:spcBef>
              <a:spcAft>
                <a:spcPct val="0"/>
              </a:spcAft>
              <a:buClrTx/>
              <a:buSzPct val="100000"/>
              <a:buFontTx/>
              <a:buNone/>
            </a:pPr>
            <a:endParaRPr lang="ru-RU" altLang="ru-RU" sz="14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a:p>
            <a:pPr eaLnBrk="1" hangingPunct="1">
              <a:lnSpc>
                <a:spcPct val="90000"/>
              </a:lnSpc>
              <a:spcBef>
                <a:spcPts val="500"/>
              </a:spcBef>
              <a:spcAft>
                <a:spcPct val="0"/>
              </a:spcAft>
              <a:buClrTx/>
              <a:buSzPct val="100000"/>
              <a:buFontTx/>
              <a:buNone/>
            </a:pPr>
            <a:endParaRPr lang="ru-RU" altLang="ru-RU" sz="2000" dirty="0">
              <a:solidFill>
                <a:srgbClr val="073E87"/>
              </a:solidFill>
              <a:latin typeface="Candara" pitchFamily="32" charset="0"/>
            </a:endParaRPr>
          </a:p>
        </p:txBody>
      </p:sp>
      <p:sp>
        <p:nvSpPr>
          <p:cNvPr id="58371" name="Text Box 2"/>
          <p:cNvSpPr txBox="1">
            <a:spLocks noChangeArrowheads="1"/>
          </p:cNvSpPr>
          <p:nvPr/>
        </p:nvSpPr>
        <p:spPr bwMode="auto">
          <a:xfrm>
            <a:off x="457200" y="247650"/>
            <a:ext cx="8229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Candara" pitchFamily="32" charset="0"/>
              </a:rPr>
              <a:t>Муниципальная программа "Благоустройство населенных пунктов муниципального образования Красносельское  на 2021-2023 годы" </a:t>
            </a:r>
          </a:p>
        </p:txBody>
      </p:sp>
      <p:pic>
        <p:nvPicPr>
          <p:cNvPr id="4" name="Рисунок 3">
            <a:extLst>
              <a:ext uri="{FF2B5EF4-FFF2-40B4-BE49-F238E27FC236}">
                <a16:creationId xmlns:a16="http://schemas.microsoft.com/office/drawing/2014/main" id="{B88EA6DB-FD36-4161-9E15-A30E2E60A503}"/>
              </a:ext>
            </a:extLst>
          </p:cNvPr>
          <p:cNvPicPr>
            <a:picLocks noChangeAspect="1"/>
          </p:cNvPicPr>
          <p:nvPr/>
        </p:nvPicPr>
        <p:blipFill>
          <a:blip r:embed="rId3"/>
          <a:stretch>
            <a:fillRect/>
          </a:stretch>
        </p:blipFill>
        <p:spPr>
          <a:xfrm>
            <a:off x="4139952" y="3429000"/>
            <a:ext cx="4242048" cy="3024336"/>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79387" y="1340768"/>
            <a:ext cx="8713787"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Цели программы</a:t>
            </a:r>
          </a:p>
          <a:p>
            <a:pPr algn="ctr" eaLnBrk="1" hangingPunct="1">
              <a:spcBef>
                <a:spcPts val="700"/>
              </a:spcBef>
              <a:spcAft>
                <a:spcPct val="0"/>
              </a:spcAft>
              <a:buClrTx/>
              <a:buSzPct val="100000"/>
              <a:buFontTx/>
              <a:buNone/>
            </a:pPr>
            <a:r>
              <a:rPr lang="ru-RU" altLang="ru-RU" sz="2800" dirty="0">
                <a:solidFill>
                  <a:srgbClr val="073E87"/>
                </a:solidFill>
                <a:latin typeface="Candara" pitchFamily="32" charset="0"/>
              </a:rPr>
              <a:t> </a:t>
            </a:r>
          </a:p>
          <a:p>
            <a:pPr marL="7937" indent="0" algn="just">
              <a:buNone/>
            </a:pPr>
            <a:r>
              <a:rPr lang="ru-RU" sz="1400" dirty="0"/>
              <a:t>- комплексное решение проблем, связанных с проведением работ по благоустройству, косметическому ремонту и  содержанию памятников  и обелисков Великой Отечественной войны, расположенных на территории муниципального образования Красносельское Юрьев-Польского района;</a:t>
            </a:r>
          </a:p>
          <a:p>
            <a:pPr marL="7937" indent="0" algn="just">
              <a:buNone/>
            </a:pPr>
            <a:r>
              <a:rPr lang="ru-RU" sz="1400" dirty="0"/>
              <a:t>- строительство памятников в населенных пунктах;</a:t>
            </a:r>
          </a:p>
          <a:p>
            <a:pPr marL="7937" indent="0" algn="just">
              <a:buNone/>
            </a:pPr>
            <a:r>
              <a:rPr lang="ru-RU" sz="1400" dirty="0"/>
              <a:t>- реконструкция и капитальный ремонт памятников и обелисков.</a:t>
            </a:r>
          </a:p>
          <a:p>
            <a:pPr marL="7937" indent="0" algn="just" eaLnBrk="1" hangingPunct="1">
              <a:spcBef>
                <a:spcPts val="450"/>
              </a:spcBef>
              <a:spcAft>
                <a:spcPct val="0"/>
              </a:spcAft>
              <a:buClrTx/>
              <a:buSzPct val="100000"/>
              <a:buNone/>
            </a:pPr>
            <a:endParaRPr lang="ru-RU" altLang="ru-RU" sz="1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None/>
            </a:pPr>
            <a:r>
              <a:rPr lang="ru-RU" altLang="ru-RU" sz="1400" b="1" dirty="0">
                <a:solidFill>
                  <a:schemeClr val="tx1"/>
                </a:solidFill>
                <a:latin typeface="+mn-lt"/>
                <a:cs typeface="Times New Roman" panose="02020603050405020304" pitchFamily="18" charset="0"/>
              </a:rPr>
              <a:t>Расходы на реализацию 280,0 тыс. рублей</a:t>
            </a:r>
          </a:p>
          <a:p>
            <a:pPr eaLnBrk="1" hangingPunct="1">
              <a:spcBef>
                <a:spcPts val="500"/>
              </a:spcBef>
              <a:spcAft>
                <a:spcPct val="0"/>
              </a:spcAft>
              <a:buClrTx/>
              <a:buSzPct val="100000"/>
              <a:buFontTx/>
              <a:buNone/>
            </a:pPr>
            <a:endParaRPr lang="ru-RU" altLang="ru-RU" sz="2800" dirty="0">
              <a:solidFill>
                <a:srgbClr val="073E87"/>
              </a:solidFill>
              <a:latin typeface="Times New Roman" panose="02020603050405020304" pitchFamily="18" charset="0"/>
              <a:cs typeface="Times New Roman" panose="02020603050405020304" pitchFamily="18" charset="0"/>
            </a:endParaRPr>
          </a:p>
        </p:txBody>
      </p:sp>
      <p:sp>
        <p:nvSpPr>
          <p:cNvPr id="59395" name="Text Box 2"/>
          <p:cNvSpPr txBox="1">
            <a:spLocks noChangeArrowheads="1"/>
          </p:cNvSpPr>
          <p:nvPr/>
        </p:nvSpPr>
        <p:spPr bwMode="auto">
          <a:xfrm>
            <a:off x="323528" y="188913"/>
            <a:ext cx="8569646" cy="11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5D2466"/>
                </a:solidFill>
                <a:latin typeface="Candara" pitchFamily="32" charset="0"/>
              </a:rPr>
              <a:t>Муниципальная программа "Возведение, сохранение и реконструкция военно-мемориальных объектов на территории муниципального образования Красносельское Юрьев-Польского района на 2021-2025 годы»</a:t>
            </a:r>
          </a:p>
        </p:txBody>
      </p:sp>
      <p:pic>
        <p:nvPicPr>
          <p:cNvPr id="3" name="Рисунок 2">
            <a:extLst>
              <a:ext uri="{FF2B5EF4-FFF2-40B4-BE49-F238E27FC236}">
                <a16:creationId xmlns:a16="http://schemas.microsoft.com/office/drawing/2014/main" id="{ACB4D390-14FF-4969-9420-11070606646A}"/>
              </a:ext>
            </a:extLst>
          </p:cNvPr>
          <p:cNvPicPr>
            <a:picLocks noChangeAspect="1"/>
          </p:cNvPicPr>
          <p:nvPr/>
        </p:nvPicPr>
        <p:blipFill>
          <a:blip r:embed="rId3"/>
          <a:stretch>
            <a:fillRect/>
          </a:stretch>
        </p:blipFill>
        <p:spPr>
          <a:xfrm>
            <a:off x="4499992" y="3861048"/>
            <a:ext cx="4176464" cy="2736304"/>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219423" y="1418471"/>
            <a:ext cx="8713787"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Цели программы</a:t>
            </a:r>
          </a:p>
          <a:p>
            <a:pPr marL="0" indent="7938" eaLnBrk="1" hangingPunct="1">
              <a:spcBef>
                <a:spcPts val="700"/>
              </a:spcBef>
              <a:spcAft>
                <a:spcPct val="0"/>
              </a:spcAft>
              <a:buClrTx/>
              <a:buSzPct val="100000"/>
              <a:buFontTx/>
              <a:buNone/>
              <a:tabLst>
                <a:tab pos="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ru-RU" sz="1400" b="1" dirty="0">
                <a:latin typeface="Times New Roman" panose="02020603050405020304" pitchFamily="18" charset="0"/>
                <a:cs typeface="Times New Roman" panose="02020603050405020304" pitchFamily="18" charset="0"/>
              </a:rPr>
              <a:t>Целью</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Программы</a:t>
            </a:r>
            <a:r>
              <a:rPr lang="ru-RU" sz="1400" dirty="0">
                <a:latin typeface="Times New Roman" panose="02020603050405020304" pitchFamily="18" charset="0"/>
                <a:cs typeface="Times New Roman" panose="02020603050405020304" pitchFamily="18" charset="0"/>
              </a:rPr>
              <a:t> является создание условий для развития на территории муниципального образования  массовой физической культуры и спорта, совершенствование работы по подготовке спортивного резерва.          </a:t>
            </a:r>
            <a:br>
              <a:rPr lang="ru-RU" sz="1400"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Основные задачи программы: </a:t>
            </a:r>
            <a:r>
              <a:rPr lang="ru-RU" sz="1400" dirty="0">
                <a:latin typeface="Times New Roman" panose="02020603050405020304" pitchFamily="18" charset="0"/>
                <a:cs typeface="Times New Roman" panose="02020603050405020304" pitchFamily="18" charset="0"/>
              </a:rPr>
              <a:t>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1. Создание условий для увеличения количества систематически занимающихся физической культурой и спортом жителей муниципального образования.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2. Проведение массовых  физкультурно-оздоровительных мероприятий, способных удовлетворить интересы и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потребности различных слоев населения.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3. Обеспечение здорового досуга населения.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4. Укрепление материально-спортивной базы для занятий физической культурой и спортом.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5. Совершенствование спортивного мастерства.     </a:t>
            </a:r>
          </a:p>
          <a:p>
            <a:pPr marL="7937" indent="0">
              <a:buNone/>
            </a:pPr>
            <a:r>
              <a:rPr lang="ru-RU" sz="1400" dirty="0">
                <a:latin typeface="Times New Roman" panose="02020603050405020304" pitchFamily="18" charset="0"/>
                <a:cs typeface="Times New Roman" panose="02020603050405020304" pitchFamily="18" charset="0"/>
              </a:rPr>
              <a:t> </a:t>
            </a:r>
            <a:endParaRPr lang="ru-RU" altLang="ru-RU" sz="1400" dirty="0">
              <a:solidFill>
                <a:srgbClr val="073E87"/>
              </a:solidFill>
              <a:latin typeface="Times New Roman" panose="02020603050405020304" pitchFamily="18" charset="0"/>
              <a:cs typeface="Times New Roman" panose="02020603050405020304" pitchFamily="18" charset="0"/>
            </a:endParaRPr>
          </a:p>
          <a:p>
            <a:pPr eaLnBrk="1" hangingPunct="1">
              <a:spcBef>
                <a:spcPts val="700"/>
              </a:spcBef>
              <a:spcAft>
                <a:spcPct val="0"/>
              </a:spcAft>
              <a:buClrTx/>
              <a:buSzPct val="100000"/>
              <a:buFontTx/>
              <a:buNone/>
            </a:pPr>
            <a:endParaRPr lang="ru-RU" altLang="ru-RU" sz="2800" dirty="0">
              <a:solidFill>
                <a:srgbClr val="073E87"/>
              </a:solidFill>
              <a:latin typeface="Candara" pitchFamily="32" charset="0"/>
            </a:endParaRPr>
          </a:p>
          <a:p>
            <a:pPr eaLnBrk="1" hangingPunct="1">
              <a:spcBef>
                <a:spcPts val="500"/>
              </a:spcBef>
              <a:spcAft>
                <a:spcPct val="0"/>
              </a:spcAft>
              <a:buClrTx/>
              <a:buSzPct val="100000"/>
              <a:buNone/>
            </a:pPr>
            <a:r>
              <a:rPr lang="ru-RU" altLang="ru-RU" sz="1400" b="1" dirty="0">
                <a:solidFill>
                  <a:schemeClr val="tx1"/>
                </a:solidFill>
                <a:latin typeface="+mn-lt"/>
                <a:cs typeface="Times New Roman" panose="02020603050405020304" pitchFamily="18" charset="0"/>
              </a:rPr>
              <a:t>Расходы на реализацию 255,0 тыс. рублей</a:t>
            </a:r>
          </a:p>
          <a:p>
            <a:pPr eaLnBrk="1" hangingPunct="1">
              <a:spcBef>
                <a:spcPts val="500"/>
              </a:spcBef>
              <a:spcAft>
                <a:spcPct val="0"/>
              </a:spcAft>
              <a:buClrTx/>
              <a:buSzPct val="100000"/>
              <a:buFontTx/>
              <a:buNone/>
            </a:pPr>
            <a:endParaRPr lang="ru-RU" altLang="ru-RU" sz="2800" dirty="0">
              <a:solidFill>
                <a:srgbClr val="073E87"/>
              </a:solidFill>
              <a:latin typeface="Times New Roman" panose="02020603050405020304" pitchFamily="18" charset="0"/>
              <a:cs typeface="Times New Roman" panose="02020603050405020304" pitchFamily="18" charset="0"/>
            </a:endParaRPr>
          </a:p>
        </p:txBody>
      </p:sp>
      <p:sp>
        <p:nvSpPr>
          <p:cNvPr id="59395" name="Text Box 2"/>
          <p:cNvSpPr txBox="1">
            <a:spLocks noChangeArrowheads="1"/>
          </p:cNvSpPr>
          <p:nvPr/>
        </p:nvSpPr>
        <p:spPr bwMode="auto">
          <a:xfrm>
            <a:off x="1" y="188913"/>
            <a:ext cx="8964612" cy="11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5D2466"/>
                </a:solidFill>
                <a:latin typeface="Candara" pitchFamily="32" charset="0"/>
              </a:rPr>
              <a:t>Муниципальная программа «Развитие физической культуры и  спорта  на территории муниципального образования Красносельское на 2021-2025 годы»</a:t>
            </a:r>
          </a:p>
        </p:txBody>
      </p:sp>
      <p:pic>
        <p:nvPicPr>
          <p:cNvPr id="2" name="Рисунок 1">
            <a:extLst>
              <a:ext uri="{FF2B5EF4-FFF2-40B4-BE49-F238E27FC236}">
                <a16:creationId xmlns:a16="http://schemas.microsoft.com/office/drawing/2014/main" id="{FB1657D5-698A-4DA4-8359-D528BF2CBFCE}"/>
              </a:ext>
            </a:extLst>
          </p:cNvPr>
          <p:cNvPicPr>
            <a:picLocks noChangeAspect="1"/>
          </p:cNvPicPr>
          <p:nvPr/>
        </p:nvPicPr>
        <p:blipFill>
          <a:blip r:embed="rId3"/>
          <a:stretch>
            <a:fillRect/>
          </a:stretch>
        </p:blipFill>
        <p:spPr>
          <a:xfrm>
            <a:off x="5260802" y="4474855"/>
            <a:ext cx="3672408" cy="2084207"/>
          </a:xfrm>
          <a:prstGeom prst="rect">
            <a:avLst/>
          </a:prstGeom>
        </p:spPr>
      </p:pic>
    </p:spTree>
    <p:extLst>
      <p:ext uri="{BB962C8B-B14F-4D97-AF65-F5344CB8AC3E}">
        <p14:creationId xmlns:p14="http://schemas.microsoft.com/office/powerpoint/2010/main" val="18799144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219423" y="1418471"/>
            <a:ext cx="8713787"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Цели программы</a:t>
            </a:r>
          </a:p>
          <a:p>
            <a:pPr marL="0" indent="7938" eaLnBrk="1" hangingPunct="1">
              <a:spcBef>
                <a:spcPts val="700"/>
              </a:spcBef>
              <a:spcAft>
                <a:spcPct val="0"/>
              </a:spcAft>
              <a:buClrTx/>
              <a:buSzPct val="100000"/>
              <a:buFontTx/>
              <a:buNone/>
              <a:tabLst>
                <a:tab pos="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Содействие развитию субъектов малого и среднего предпринимательства (далее - предпринимательство), обеспечение благоприятных условий для развития субъектов малого и среднего предпринимательства на территории муниципального образования Красносельское и повышение  роли  малого предпринимательства в экономике на территории муниципального образования Красносельское Юрьев-Польского района. </a:t>
            </a:r>
          </a:p>
          <a:p>
            <a:pPr marL="0" indent="7938" eaLnBrk="1" hangingPunct="1">
              <a:spcBef>
                <a:spcPts val="700"/>
              </a:spcBef>
              <a:spcAft>
                <a:spcPct val="0"/>
              </a:spcAft>
              <a:buClrTx/>
              <a:buSzPct val="100000"/>
              <a:buFontTx/>
              <a:buNone/>
              <a:tabLst>
                <a:tab pos="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endParaRPr lang="ru-RU" altLang="ru-RU" sz="2000" dirty="0">
              <a:solidFill>
                <a:srgbClr val="073E87"/>
              </a:solidFill>
              <a:latin typeface="Times New Roman" panose="02020603050405020304" pitchFamily="18" charset="0"/>
              <a:cs typeface="Times New Roman" panose="02020603050405020304" pitchFamily="18" charset="0"/>
            </a:endParaRPr>
          </a:p>
          <a:p>
            <a:pPr marL="0" indent="7938" eaLnBrk="1" hangingPunct="1">
              <a:spcBef>
                <a:spcPts val="700"/>
              </a:spcBef>
              <a:spcAft>
                <a:spcPct val="0"/>
              </a:spcAft>
              <a:buClrTx/>
              <a:buSzPct val="100000"/>
              <a:buFontTx/>
              <a:buNone/>
              <a:tabLst>
                <a:tab pos="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endParaRPr lang="ru-RU" altLang="ru-RU" sz="2000" dirty="0">
              <a:solidFill>
                <a:srgbClr val="073E87"/>
              </a:solidFill>
              <a:latin typeface="Times New Roman" panose="02020603050405020304" pitchFamily="18" charset="0"/>
              <a:cs typeface="Times New Roman" panose="02020603050405020304" pitchFamily="18" charset="0"/>
            </a:endParaRPr>
          </a:p>
          <a:p>
            <a:pPr marL="0" indent="7938" eaLnBrk="1" hangingPunct="1">
              <a:spcBef>
                <a:spcPts val="700"/>
              </a:spcBef>
              <a:spcAft>
                <a:spcPct val="0"/>
              </a:spcAft>
              <a:buClrTx/>
              <a:buSzPct val="100000"/>
              <a:buFontTx/>
              <a:buNone/>
              <a:tabLst>
                <a:tab pos="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endParaRPr lang="ru-RU" altLang="ru-RU" sz="2000" dirty="0">
              <a:solidFill>
                <a:srgbClr val="073E87"/>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r>
              <a:rPr lang="ru-RU" altLang="ru-RU" sz="2000" b="1" dirty="0">
                <a:solidFill>
                  <a:schemeClr val="tx1"/>
                </a:solidFill>
                <a:latin typeface="Times New Roman" panose="02020603050405020304" pitchFamily="18" charset="0"/>
                <a:cs typeface="Times New Roman" panose="02020603050405020304" pitchFamily="18" charset="0"/>
              </a:rPr>
              <a:t>Расходы на реализацию 1,0 тыс. рублей</a:t>
            </a:r>
          </a:p>
          <a:p>
            <a:pPr eaLnBrk="1" hangingPunct="1">
              <a:spcBef>
                <a:spcPts val="500"/>
              </a:spcBef>
              <a:spcAft>
                <a:spcPct val="0"/>
              </a:spcAft>
              <a:buClrTx/>
              <a:buSzPct val="100000"/>
              <a:buFontTx/>
              <a:buNone/>
            </a:pPr>
            <a:endParaRPr lang="ru-RU" altLang="ru-RU" sz="2800" dirty="0">
              <a:solidFill>
                <a:srgbClr val="073E87"/>
              </a:solidFill>
              <a:latin typeface="Times New Roman" panose="02020603050405020304" pitchFamily="18" charset="0"/>
              <a:cs typeface="Times New Roman" panose="02020603050405020304" pitchFamily="18" charset="0"/>
            </a:endParaRPr>
          </a:p>
        </p:txBody>
      </p:sp>
      <p:sp>
        <p:nvSpPr>
          <p:cNvPr id="59395" name="Text Box 2"/>
          <p:cNvSpPr txBox="1">
            <a:spLocks noChangeArrowheads="1"/>
          </p:cNvSpPr>
          <p:nvPr/>
        </p:nvSpPr>
        <p:spPr bwMode="auto">
          <a:xfrm>
            <a:off x="219423" y="188913"/>
            <a:ext cx="8745190" cy="11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5D2466"/>
                </a:solidFill>
                <a:latin typeface="Candara" pitchFamily="32" charset="0"/>
              </a:rPr>
              <a:t>Муниципальная программа "Содействие развитию малого и среднего предпринимательства в муниципальном образовании Красносельское Юрьев-Польского района на 2021-2025 годы"</a:t>
            </a:r>
          </a:p>
        </p:txBody>
      </p:sp>
      <p:pic>
        <p:nvPicPr>
          <p:cNvPr id="3" name="Рисунок 2">
            <a:extLst>
              <a:ext uri="{FF2B5EF4-FFF2-40B4-BE49-F238E27FC236}">
                <a16:creationId xmlns:a16="http://schemas.microsoft.com/office/drawing/2014/main" id="{ED31B61A-490D-48E8-B499-0D03CC128C81}"/>
              </a:ext>
            </a:extLst>
          </p:cNvPr>
          <p:cNvPicPr>
            <a:picLocks noChangeAspect="1"/>
          </p:cNvPicPr>
          <p:nvPr/>
        </p:nvPicPr>
        <p:blipFill>
          <a:blip r:embed="rId3"/>
          <a:stretch>
            <a:fillRect/>
          </a:stretch>
        </p:blipFill>
        <p:spPr>
          <a:xfrm>
            <a:off x="4874430" y="3861048"/>
            <a:ext cx="4032448" cy="2664296"/>
          </a:xfrm>
          <a:prstGeom prst="rect">
            <a:avLst/>
          </a:prstGeom>
        </p:spPr>
      </p:pic>
    </p:spTree>
    <p:extLst>
      <p:ext uri="{BB962C8B-B14F-4D97-AF65-F5344CB8AC3E}">
        <p14:creationId xmlns:p14="http://schemas.microsoft.com/office/powerpoint/2010/main" val="31281152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400050" y="1125538"/>
            <a:ext cx="82296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400"/>
              </a:spcBef>
              <a:spcAft>
                <a:spcPct val="0"/>
              </a:spcAft>
              <a:buClrTx/>
              <a:buSzPct val="100000"/>
              <a:buFontTx/>
              <a:buNone/>
            </a:pPr>
            <a:endParaRPr lang="ru-RU" altLang="ru-RU" sz="1600">
              <a:solidFill>
                <a:srgbClr val="073E87"/>
              </a:solidFill>
              <a:latin typeface="Candara" pitchFamily="32" charset="0"/>
            </a:endParaRPr>
          </a:p>
          <a:p>
            <a:pPr eaLnBrk="1" hangingPunct="1">
              <a:spcBef>
                <a:spcPts val="400"/>
              </a:spcBef>
              <a:spcAft>
                <a:spcPct val="0"/>
              </a:spcAft>
              <a:buClrTx/>
              <a:buSzPct val="100000"/>
              <a:buFontTx/>
              <a:buNone/>
            </a:pPr>
            <a:r>
              <a:rPr lang="ru-RU" altLang="ru-RU" sz="1600">
                <a:solidFill>
                  <a:srgbClr val="073E87"/>
                </a:solidFill>
                <a:latin typeface="Candara" pitchFamily="32" charset="0"/>
              </a:rPr>
              <a:t>                                   </a:t>
            </a:r>
          </a:p>
        </p:txBody>
      </p:sp>
      <p:sp>
        <p:nvSpPr>
          <p:cNvPr id="9219" name="Text Box 2"/>
          <p:cNvSpPr txBox="1">
            <a:spLocks noChangeArrowheads="1"/>
          </p:cNvSpPr>
          <p:nvPr/>
        </p:nvSpPr>
        <p:spPr bwMode="auto">
          <a:xfrm>
            <a:off x="901700" y="366713"/>
            <a:ext cx="73564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Какие этапы проходит бюджет?</a:t>
            </a:r>
          </a:p>
        </p:txBody>
      </p:sp>
      <p:sp>
        <p:nvSpPr>
          <p:cNvPr id="9220" name="AutoShape 3"/>
          <p:cNvSpPr>
            <a:spLocks noChangeArrowheads="1"/>
          </p:cNvSpPr>
          <p:nvPr/>
        </p:nvSpPr>
        <p:spPr bwMode="auto">
          <a:xfrm>
            <a:off x="457200" y="1916832"/>
            <a:ext cx="6131024" cy="576585"/>
          </a:xfrm>
          <a:prstGeom prst="round2DiagRect">
            <a:avLst/>
          </a:prstGeom>
          <a:solidFill>
            <a:srgbClr val="C7F797"/>
          </a:solidFill>
          <a:ln w="38160" cap="sq">
            <a:solidFill>
              <a:schemeClr val="tx1">
                <a:lumMod val="50000"/>
                <a:lumOff val="50000"/>
              </a:schemeClr>
            </a:solidFill>
            <a:miter lim="800000"/>
            <a:headEnd/>
            <a:tailEnd/>
          </a:ln>
          <a:scene3d>
            <a:camera prst="orthographicFront"/>
            <a:lightRig rig="chilly" dir="t"/>
          </a:scene3d>
          <a:sp3d prstMaterial="translucentPowder"/>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a:solidFill>
                  <a:srgbClr val="000000"/>
                </a:solidFill>
              </a:rPr>
              <a:t>Составление проекта бюджета(планирование)</a:t>
            </a:r>
          </a:p>
        </p:txBody>
      </p:sp>
      <p:sp>
        <p:nvSpPr>
          <p:cNvPr id="9221" name="AutoShape 4"/>
          <p:cNvSpPr>
            <a:spLocks noChangeArrowheads="1"/>
          </p:cNvSpPr>
          <p:nvPr/>
        </p:nvSpPr>
        <p:spPr bwMode="auto">
          <a:xfrm>
            <a:off x="423863" y="3011488"/>
            <a:ext cx="5688012" cy="677862"/>
          </a:xfrm>
          <a:prstGeom prst="round2DiagRect">
            <a:avLst/>
          </a:prstGeom>
          <a:solidFill>
            <a:srgbClr val="C7F797"/>
          </a:solidFill>
          <a:ln w="38160" cap="sq">
            <a:solidFill>
              <a:schemeClr val="tx1">
                <a:lumMod val="50000"/>
                <a:lumOff val="50000"/>
              </a:schemeClr>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a:solidFill>
                  <a:srgbClr val="000000"/>
                </a:solidFill>
              </a:rPr>
              <a:t>Рассмотрение и утверждение бюджета</a:t>
            </a:r>
          </a:p>
        </p:txBody>
      </p:sp>
      <p:sp>
        <p:nvSpPr>
          <p:cNvPr id="9222" name="AutoShape 5"/>
          <p:cNvSpPr>
            <a:spLocks noChangeArrowheads="1"/>
          </p:cNvSpPr>
          <p:nvPr/>
        </p:nvSpPr>
        <p:spPr bwMode="auto">
          <a:xfrm>
            <a:off x="406400" y="4213225"/>
            <a:ext cx="5688013" cy="722313"/>
          </a:xfrm>
          <a:prstGeom prst="round2DiagRect">
            <a:avLst/>
          </a:prstGeom>
          <a:solidFill>
            <a:srgbClr val="C7F797"/>
          </a:solidFill>
          <a:ln w="38160" cap="sq">
            <a:solidFill>
              <a:schemeClr val="tx1">
                <a:lumMod val="50000"/>
                <a:lumOff val="50000"/>
              </a:schemeClr>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a:solidFill>
                  <a:srgbClr val="000000"/>
                </a:solidFill>
              </a:rPr>
              <a:t>Исполнение бюджета</a:t>
            </a:r>
          </a:p>
        </p:txBody>
      </p:sp>
      <p:sp>
        <p:nvSpPr>
          <p:cNvPr id="9223" name="AutoShape 6"/>
          <p:cNvSpPr>
            <a:spLocks noChangeArrowheads="1"/>
          </p:cNvSpPr>
          <p:nvPr/>
        </p:nvSpPr>
        <p:spPr bwMode="auto">
          <a:xfrm>
            <a:off x="457200" y="5387975"/>
            <a:ext cx="5961063" cy="690563"/>
          </a:xfrm>
          <a:prstGeom prst="round2DiagRect">
            <a:avLst/>
          </a:prstGeom>
          <a:solidFill>
            <a:srgbClr val="C7F797"/>
          </a:solidFill>
          <a:ln w="38160" cap="sq">
            <a:solidFill>
              <a:schemeClr val="tx1">
                <a:lumMod val="50000"/>
                <a:lumOff val="50000"/>
              </a:schemeClr>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a:solidFill>
                  <a:srgbClr val="000000"/>
                </a:solidFill>
              </a:rPr>
              <a:t>Муниципальный финансовый контроль</a:t>
            </a:r>
          </a:p>
        </p:txBody>
      </p:sp>
      <p:pic>
        <p:nvPicPr>
          <p:cNvPr id="10" name="Рисунок 9" descr="http://kuzbassmayak.ru/wp-content/uploads/2018/09/%D0%91%D0%AE%D0%94%D0%96%D0%95%D0%A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8263" y="2703037"/>
            <a:ext cx="2555283" cy="1734076"/>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611560" y="1418471"/>
            <a:ext cx="8321650"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Цель программы</a:t>
            </a:r>
          </a:p>
          <a:p>
            <a:pPr marL="0" indent="7938" algn="just" eaLnBrk="1" hangingPunct="1">
              <a:spcBef>
                <a:spcPts val="700"/>
              </a:spcBef>
              <a:spcAft>
                <a:spcPct val="0"/>
              </a:spcAft>
              <a:buClrTx/>
              <a:buSzPct val="100000"/>
              <a:buFontTx/>
              <a:buNone/>
              <a:tabLst>
                <a:tab pos="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     Сокращение очагов распространения борщевика Сосновского на территории муниципального образования Красносельское Юрьев-Польского района путем его локализации и ликвидации.</a:t>
            </a:r>
            <a:endParaRPr lang="ru-RU" altLang="ru-RU" sz="2000" dirty="0">
              <a:solidFill>
                <a:srgbClr val="073E87"/>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endParaRPr lang="ru-RU" altLang="ru-RU" sz="2000" b="1" dirty="0">
              <a:solidFill>
                <a:schemeClr val="tx1"/>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r>
              <a:rPr lang="ru-RU" altLang="ru-RU" sz="2000" b="1" dirty="0">
                <a:solidFill>
                  <a:schemeClr val="tx1"/>
                </a:solidFill>
                <a:latin typeface="Times New Roman" panose="02020603050405020304" pitchFamily="18" charset="0"/>
                <a:cs typeface="Times New Roman" panose="02020603050405020304" pitchFamily="18" charset="0"/>
              </a:rPr>
              <a:t>Расходы на реализацию 547,4 тыс. рублей</a:t>
            </a:r>
          </a:p>
          <a:p>
            <a:pPr eaLnBrk="1" hangingPunct="1">
              <a:spcBef>
                <a:spcPts val="500"/>
              </a:spcBef>
              <a:spcAft>
                <a:spcPct val="0"/>
              </a:spcAft>
              <a:buClrTx/>
              <a:buSzPct val="100000"/>
              <a:buFontTx/>
              <a:buNone/>
            </a:pPr>
            <a:endParaRPr lang="ru-RU" altLang="ru-RU" sz="2800" dirty="0">
              <a:solidFill>
                <a:srgbClr val="073E87"/>
              </a:solidFill>
              <a:latin typeface="Times New Roman" panose="02020603050405020304" pitchFamily="18" charset="0"/>
              <a:cs typeface="Times New Roman" panose="02020603050405020304" pitchFamily="18" charset="0"/>
            </a:endParaRPr>
          </a:p>
        </p:txBody>
      </p:sp>
      <p:sp>
        <p:nvSpPr>
          <p:cNvPr id="59395" name="Text Box 2"/>
          <p:cNvSpPr txBox="1">
            <a:spLocks noChangeArrowheads="1"/>
          </p:cNvSpPr>
          <p:nvPr/>
        </p:nvSpPr>
        <p:spPr bwMode="auto">
          <a:xfrm>
            <a:off x="219423" y="188913"/>
            <a:ext cx="8745190" cy="11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5D2466"/>
                </a:solidFill>
                <a:latin typeface="Candara" pitchFamily="32" charset="0"/>
              </a:rPr>
              <a:t>Муниципальная программа "Борьба с борщевиком Сосновского на территории муниципального образования Красносельское Юрьев-Польского района на 2018-2022 годы"</a:t>
            </a:r>
          </a:p>
        </p:txBody>
      </p:sp>
      <p:pic>
        <p:nvPicPr>
          <p:cNvPr id="4" name="Рисунок 3">
            <a:extLst>
              <a:ext uri="{FF2B5EF4-FFF2-40B4-BE49-F238E27FC236}">
                <a16:creationId xmlns:a16="http://schemas.microsoft.com/office/drawing/2014/main" id="{F37E5440-B812-46FF-9C13-BA642FFEAA36}"/>
              </a:ext>
            </a:extLst>
          </p:cNvPr>
          <p:cNvPicPr>
            <a:picLocks noChangeAspect="1"/>
          </p:cNvPicPr>
          <p:nvPr/>
        </p:nvPicPr>
        <p:blipFill>
          <a:blip r:embed="rId3"/>
          <a:stretch>
            <a:fillRect/>
          </a:stretch>
        </p:blipFill>
        <p:spPr>
          <a:xfrm>
            <a:off x="755576" y="3789039"/>
            <a:ext cx="3744416" cy="2592289"/>
          </a:xfrm>
          <a:prstGeom prst="rect">
            <a:avLst/>
          </a:prstGeom>
        </p:spPr>
      </p:pic>
      <p:pic>
        <p:nvPicPr>
          <p:cNvPr id="6" name="Рисунок 5">
            <a:extLst>
              <a:ext uri="{FF2B5EF4-FFF2-40B4-BE49-F238E27FC236}">
                <a16:creationId xmlns:a16="http://schemas.microsoft.com/office/drawing/2014/main" id="{41CA50BC-88BF-4B5D-B394-922FE27B0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789038"/>
            <a:ext cx="3816424" cy="2592289"/>
          </a:xfrm>
          <a:prstGeom prst="rect">
            <a:avLst/>
          </a:prstGeom>
        </p:spPr>
      </p:pic>
    </p:spTree>
    <p:extLst>
      <p:ext uri="{BB962C8B-B14F-4D97-AF65-F5344CB8AC3E}">
        <p14:creationId xmlns:p14="http://schemas.microsoft.com/office/powerpoint/2010/main" val="37696331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395536" y="1418471"/>
            <a:ext cx="8537674"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Цели программы</a:t>
            </a:r>
          </a:p>
          <a:p>
            <a:pPr eaLnBrk="1" hangingPunct="1">
              <a:spcBef>
                <a:spcPts val="700"/>
              </a:spcBef>
              <a:spcAft>
                <a:spcPct val="0"/>
              </a:spcAft>
              <a:buClrTx/>
              <a:buSzPct val="100000"/>
              <a:buFontTx/>
              <a:buNone/>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 создание условий для занятия спортом населения, проживающего в сельской местности;</a:t>
            </a:r>
          </a:p>
          <a:p>
            <a:pPr eaLnBrk="1" hangingPunct="1">
              <a:spcBef>
                <a:spcPts val="700"/>
              </a:spcBef>
              <a:spcAft>
                <a:spcPct val="0"/>
              </a:spcAft>
              <a:buClrTx/>
              <a:buSzPct val="100000"/>
              <a:buFontTx/>
              <a:buNone/>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 создание благоприятных инфраструктурных условий на территории муниципального образования</a:t>
            </a:r>
          </a:p>
          <a:p>
            <a:pPr eaLnBrk="1" hangingPunct="1">
              <a:spcBef>
                <a:spcPts val="700"/>
              </a:spcBef>
              <a:spcAft>
                <a:spcPct val="0"/>
              </a:spcAft>
              <a:buClrTx/>
              <a:buSzPct val="100000"/>
              <a:buFontTx/>
              <a:buNone/>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Красносельское;</a:t>
            </a:r>
          </a:p>
          <a:p>
            <a:pPr eaLnBrk="1" hangingPunct="1">
              <a:spcBef>
                <a:spcPts val="700"/>
              </a:spcBef>
              <a:spcAft>
                <a:spcPct val="0"/>
              </a:spcAft>
              <a:buClrTx/>
              <a:buSzPct val="100000"/>
              <a:buFontTx/>
              <a:buNone/>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 активизация участия граждан, проживающих в сельской местности в реализации общественно значимых</a:t>
            </a:r>
          </a:p>
          <a:p>
            <a:pPr eaLnBrk="1" hangingPunct="1">
              <a:spcBef>
                <a:spcPts val="700"/>
              </a:spcBef>
              <a:spcAft>
                <a:spcPct val="0"/>
              </a:spcAft>
              <a:buClrTx/>
              <a:buSzPct val="100000"/>
              <a:buFontTx/>
              <a:buNone/>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проектов;</a:t>
            </a:r>
          </a:p>
          <a:p>
            <a:pPr eaLnBrk="1" hangingPunct="1">
              <a:spcBef>
                <a:spcPts val="700"/>
              </a:spcBef>
              <a:spcAft>
                <a:spcPct val="0"/>
              </a:spcAft>
              <a:buClrTx/>
              <a:buSzPct val="100000"/>
              <a:buFontTx/>
              <a:buNone/>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 преодоление тенденции неблагоприятного развития демографических процессов, создание условий для</a:t>
            </a:r>
          </a:p>
          <a:p>
            <a:pPr eaLnBrk="1" hangingPunct="1">
              <a:spcBef>
                <a:spcPts val="700"/>
              </a:spcBef>
              <a:spcAft>
                <a:spcPct val="0"/>
              </a:spcAft>
              <a:buClrTx/>
              <a:buSzPct val="100000"/>
              <a:buFontTx/>
              <a:buNone/>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стабилизации численности населения, проживающего в сельской местности, улучшения здоровья и</a:t>
            </a:r>
          </a:p>
          <a:p>
            <a:pPr eaLnBrk="1" hangingPunct="1">
              <a:spcBef>
                <a:spcPts val="700"/>
              </a:spcBef>
              <a:spcAft>
                <a:spcPct val="0"/>
              </a:spcAft>
              <a:buClrTx/>
              <a:buSzPct val="100000"/>
              <a:buFontTx/>
              <a:buNone/>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увеличения ожидаемой продолжительности жизни населения, проживающего в сельской местности;</a:t>
            </a:r>
          </a:p>
          <a:p>
            <a:pPr eaLnBrk="1" hangingPunct="1">
              <a:spcBef>
                <a:spcPts val="700"/>
              </a:spcBef>
              <a:spcAft>
                <a:spcPct val="0"/>
              </a:spcAft>
              <a:buClrTx/>
              <a:buSzPct val="100000"/>
              <a:buFontTx/>
              <a:buNone/>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 обеспечение благоприятных условий для развития способностей каждого человека;</a:t>
            </a:r>
          </a:p>
          <a:p>
            <a:pPr eaLnBrk="1" hangingPunct="1">
              <a:spcBef>
                <a:spcPts val="700"/>
              </a:spcBef>
              <a:spcAft>
                <a:spcPct val="0"/>
              </a:spcAft>
              <a:buClrTx/>
              <a:buSzPct val="100000"/>
              <a:buFontTx/>
              <a:buNone/>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 содействие распространению идеи привлекательности здорового образа жизни.</a:t>
            </a:r>
            <a:endParaRPr lang="ru-RU" altLang="ru-RU" sz="1400" b="1" dirty="0">
              <a:solidFill>
                <a:schemeClr val="tx1"/>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endParaRPr lang="ru-RU" altLang="ru-RU" sz="1400" b="1" dirty="0">
              <a:solidFill>
                <a:schemeClr val="tx1"/>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r>
              <a:rPr lang="ru-RU" altLang="ru-RU" sz="1400" b="1" dirty="0">
                <a:solidFill>
                  <a:schemeClr val="tx1"/>
                </a:solidFill>
                <a:latin typeface="Times New Roman" panose="02020603050405020304" pitchFamily="18" charset="0"/>
                <a:cs typeface="Times New Roman" panose="02020603050405020304" pitchFamily="18" charset="0"/>
              </a:rPr>
              <a:t>Расходы на реализацию 1066,5 тыс. рублей</a:t>
            </a:r>
          </a:p>
          <a:p>
            <a:pPr eaLnBrk="1" hangingPunct="1">
              <a:spcBef>
                <a:spcPts val="500"/>
              </a:spcBef>
              <a:spcAft>
                <a:spcPct val="0"/>
              </a:spcAft>
              <a:buClrTx/>
              <a:buSzPct val="100000"/>
              <a:buFontTx/>
              <a:buNone/>
            </a:pPr>
            <a:endParaRPr lang="ru-RU" altLang="ru-RU" sz="2800" dirty="0">
              <a:solidFill>
                <a:srgbClr val="073E87"/>
              </a:solidFill>
              <a:latin typeface="Times New Roman" panose="02020603050405020304" pitchFamily="18" charset="0"/>
              <a:cs typeface="Times New Roman" panose="02020603050405020304" pitchFamily="18" charset="0"/>
            </a:endParaRPr>
          </a:p>
        </p:txBody>
      </p:sp>
      <p:sp>
        <p:nvSpPr>
          <p:cNvPr id="59395" name="Text Box 2"/>
          <p:cNvSpPr txBox="1">
            <a:spLocks noChangeArrowheads="1"/>
          </p:cNvSpPr>
          <p:nvPr/>
        </p:nvSpPr>
        <p:spPr bwMode="auto">
          <a:xfrm>
            <a:off x="219423" y="188913"/>
            <a:ext cx="8745190" cy="11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5D2466"/>
                </a:solidFill>
                <a:latin typeface="Candara" pitchFamily="32" charset="0"/>
              </a:rPr>
              <a:t>Муниципальная программа "Комплексное развитие сельских территорий муниципального образования Красносельское Юрьев-Польского района на 2020-2022 годы и на период до 2025 года"</a:t>
            </a:r>
          </a:p>
        </p:txBody>
      </p:sp>
      <p:pic>
        <p:nvPicPr>
          <p:cNvPr id="3" name="Рисунок 2">
            <a:extLst>
              <a:ext uri="{FF2B5EF4-FFF2-40B4-BE49-F238E27FC236}">
                <a16:creationId xmlns:a16="http://schemas.microsoft.com/office/drawing/2014/main" id="{B188E1ED-7175-4A8B-B0FA-D4B37C0A2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5013175"/>
            <a:ext cx="3312368" cy="1655911"/>
          </a:xfrm>
          <a:prstGeom prst="rect">
            <a:avLst/>
          </a:prstGeom>
        </p:spPr>
      </p:pic>
    </p:spTree>
    <p:extLst>
      <p:ext uri="{BB962C8B-B14F-4D97-AF65-F5344CB8AC3E}">
        <p14:creationId xmlns:p14="http://schemas.microsoft.com/office/powerpoint/2010/main" val="39250332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395536" y="1418471"/>
            <a:ext cx="8537674"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Цели программы</a:t>
            </a:r>
          </a:p>
          <a:p>
            <a:pPr eaLnBrk="1" hangingPunct="1">
              <a:spcBef>
                <a:spcPts val="700"/>
              </a:spcBef>
              <a:spcAft>
                <a:spcPct val="0"/>
              </a:spcAft>
              <a:buClrTx/>
              <a:buSzPct val="100000"/>
              <a:buFontTx/>
              <a:buNone/>
              <a:tabLst>
                <a:tab pos="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pPr>
            <a:r>
              <a:rPr lang="ru-RU" sz="1800" dirty="0">
                <a:latin typeface="Times New Roman" panose="02020603050405020304" pitchFamily="18" charset="0"/>
                <a:ea typeface="Times New Roman" panose="02020603050405020304" pitchFamily="18" charset="0"/>
              </a:rPr>
              <a:t>         Развитие и совершенствование системы территориального общественного самоуправления (далее - ТОС) муниципального образования Красносельское</a:t>
            </a:r>
            <a:endParaRPr lang="ru-RU" altLang="ru-RU" sz="1800" b="1" dirty="0">
              <a:solidFill>
                <a:schemeClr val="tx1"/>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endParaRPr lang="ru-RU" altLang="ru-RU" sz="1400" b="1" dirty="0">
              <a:solidFill>
                <a:schemeClr val="tx1"/>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r>
              <a:rPr lang="ru-RU" altLang="ru-RU" sz="1800" b="1" dirty="0">
                <a:solidFill>
                  <a:schemeClr val="tx1"/>
                </a:solidFill>
                <a:latin typeface="Times New Roman" panose="02020603050405020304" pitchFamily="18" charset="0"/>
                <a:cs typeface="Times New Roman" panose="02020603050405020304" pitchFamily="18" charset="0"/>
              </a:rPr>
              <a:t>Расходы на реализацию 1,0 тыс. рублей</a:t>
            </a:r>
          </a:p>
          <a:p>
            <a:pPr eaLnBrk="1" hangingPunct="1">
              <a:spcBef>
                <a:spcPts val="500"/>
              </a:spcBef>
              <a:spcAft>
                <a:spcPct val="0"/>
              </a:spcAft>
              <a:buClrTx/>
              <a:buSzPct val="100000"/>
              <a:buFontTx/>
              <a:buNone/>
            </a:pPr>
            <a:endParaRPr lang="ru-RU" altLang="ru-RU" sz="2800" dirty="0">
              <a:solidFill>
                <a:srgbClr val="073E87"/>
              </a:solidFill>
              <a:latin typeface="Times New Roman" panose="02020603050405020304" pitchFamily="18" charset="0"/>
              <a:cs typeface="Times New Roman" panose="02020603050405020304" pitchFamily="18" charset="0"/>
            </a:endParaRPr>
          </a:p>
        </p:txBody>
      </p:sp>
      <p:sp>
        <p:nvSpPr>
          <p:cNvPr id="59395" name="Text Box 2"/>
          <p:cNvSpPr txBox="1">
            <a:spLocks noChangeArrowheads="1"/>
          </p:cNvSpPr>
          <p:nvPr/>
        </p:nvSpPr>
        <p:spPr bwMode="auto">
          <a:xfrm>
            <a:off x="219423" y="188913"/>
            <a:ext cx="8745190" cy="11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5D2466"/>
                </a:solidFill>
                <a:latin typeface="Candara" pitchFamily="32" charset="0"/>
              </a:rPr>
              <a:t>Муниципальная программа "Развитие и поддержка территориального общественного самоуправления (ТОС) на территории муниципального образования Красносельское Юрьев-Польского района на 2020-2022 годы"</a:t>
            </a:r>
          </a:p>
        </p:txBody>
      </p:sp>
      <p:pic>
        <p:nvPicPr>
          <p:cNvPr id="4" name="Рисунок 3">
            <a:extLst>
              <a:ext uri="{FF2B5EF4-FFF2-40B4-BE49-F238E27FC236}">
                <a16:creationId xmlns:a16="http://schemas.microsoft.com/office/drawing/2014/main" id="{85DC8DD8-D035-47D8-B094-BAFE23172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1" y="3501008"/>
            <a:ext cx="5616625" cy="3240087"/>
          </a:xfrm>
          <a:prstGeom prst="rect">
            <a:avLst/>
          </a:prstGeom>
        </p:spPr>
      </p:pic>
    </p:spTree>
    <p:extLst>
      <p:ext uri="{BB962C8B-B14F-4D97-AF65-F5344CB8AC3E}">
        <p14:creationId xmlns:p14="http://schemas.microsoft.com/office/powerpoint/2010/main" val="38538827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395536" y="1418471"/>
            <a:ext cx="8537674"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700"/>
              </a:spcBef>
              <a:spcAft>
                <a:spcPct val="0"/>
              </a:spcAft>
              <a:buClrTx/>
              <a:buSzPct val="100000"/>
              <a:buFontTx/>
              <a:buNone/>
            </a:pPr>
            <a:r>
              <a:rPr lang="ru-RU" altLang="ru-RU" sz="2800" dirty="0">
                <a:solidFill>
                  <a:srgbClr val="FF5050"/>
                </a:solidFill>
                <a:latin typeface="Candara" pitchFamily="32" charset="0"/>
              </a:rPr>
              <a:t>                                  Цели программы</a:t>
            </a:r>
          </a:p>
          <a:p>
            <a:pPr marL="7937" indent="0" algn="just">
              <a:spcAft>
                <a:spcPts val="0"/>
              </a:spcAft>
              <a:buNone/>
            </a:pPr>
            <a:r>
              <a:rPr lang="ru-RU" sz="1400" dirty="0">
                <a:latin typeface="Times New Roman" panose="02020603050405020304" pitchFamily="18" charset="0"/>
                <a:ea typeface="Times New Roman" panose="02020603050405020304" pitchFamily="18" charset="0"/>
              </a:rPr>
              <a:t>- реализация гарантий погребения умерших с учетом волеизъявлений выраженных при жизни или пожеланий родственников;</a:t>
            </a:r>
          </a:p>
          <a:p>
            <a:pPr marL="7937" indent="0" algn="just">
              <a:spcAft>
                <a:spcPts val="0"/>
              </a:spcAft>
              <a:buNone/>
            </a:pPr>
            <a:r>
              <a:rPr lang="ru-RU" sz="1400" dirty="0">
                <a:latin typeface="Times New Roman" panose="02020603050405020304" pitchFamily="18" charset="0"/>
                <a:ea typeface="Times New Roman" panose="02020603050405020304" pitchFamily="18" charset="0"/>
              </a:rPr>
              <a:t>- создание оптимальных условий по посещению и уходу местами захоронений.</a:t>
            </a:r>
          </a:p>
          <a:p>
            <a:pPr marL="7937" indent="0" algn="just">
              <a:spcAft>
                <a:spcPts val="0"/>
              </a:spcAft>
              <a:buNone/>
            </a:pPr>
            <a:r>
              <a:rPr lang="ru-RU" sz="1400" b="1" dirty="0">
                <a:latin typeface="Times New Roman" panose="02020603050405020304" pitchFamily="18" charset="0"/>
                <a:ea typeface="Times New Roman" panose="02020603050405020304" pitchFamily="18" charset="0"/>
              </a:rPr>
              <a:t>Задачи:</a:t>
            </a:r>
          </a:p>
          <a:p>
            <a:pPr marL="7937" indent="0" algn="just">
              <a:spcAft>
                <a:spcPts val="0"/>
              </a:spcAft>
              <a:buNone/>
            </a:pPr>
            <a:r>
              <a:rPr lang="ru-RU" sz="1400" dirty="0">
                <a:latin typeface="Times New Roman" panose="02020603050405020304" pitchFamily="18" charset="0"/>
                <a:ea typeface="Times New Roman" panose="02020603050405020304" pitchFamily="18" charset="0"/>
              </a:rPr>
              <a:t>- проведение мероприятий по содержанию мест захоронений, своевременной уборки территорий кладбищ, вывоз мусора, веток и отходов ТБО;</a:t>
            </a:r>
          </a:p>
          <a:p>
            <a:pPr marL="7937" indent="0" algn="just">
              <a:spcAft>
                <a:spcPts val="0"/>
              </a:spcAft>
              <a:buNone/>
            </a:pPr>
            <a:r>
              <a:rPr lang="ru-RU" sz="1400" dirty="0">
                <a:latin typeface="Times New Roman" panose="02020603050405020304" pitchFamily="18" charset="0"/>
                <a:ea typeface="Times New Roman" panose="02020603050405020304" pitchFamily="18" charset="0"/>
              </a:rPr>
              <a:t>- проведение мероприятий по планированию новых мест для захоронений на действующих кладбищах;</a:t>
            </a:r>
          </a:p>
          <a:p>
            <a:pPr marL="7937" indent="0" algn="just">
              <a:spcAft>
                <a:spcPts val="0"/>
              </a:spcAft>
              <a:buNone/>
            </a:pPr>
            <a:r>
              <a:rPr lang="ru-RU" sz="1400" dirty="0">
                <a:latin typeface="Times New Roman" panose="02020603050405020304" pitchFamily="18" charset="0"/>
                <a:ea typeface="Times New Roman" panose="02020603050405020304" pitchFamily="18" charset="0"/>
              </a:rPr>
              <a:t>- содержание и ремонт оград кладбищ, установка ограждений по принципам землепользования;</a:t>
            </a:r>
          </a:p>
          <a:p>
            <a:pPr marL="7937" indent="0">
              <a:buNone/>
            </a:pPr>
            <a:r>
              <a:rPr lang="ru-RU" sz="1400" dirty="0">
                <a:latin typeface="Times New Roman" panose="02020603050405020304" pitchFamily="18" charset="0"/>
                <a:ea typeface="Times New Roman" panose="02020603050405020304" pitchFamily="18" charset="0"/>
              </a:rPr>
              <a:t>- ремонт контейнерных площадок и подъездов к кладбищам, строительство подъездных дорог.</a:t>
            </a:r>
            <a:endParaRPr lang="ru-RU" altLang="ru-RU" sz="1400" b="1" dirty="0">
              <a:solidFill>
                <a:schemeClr val="tx1"/>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endParaRPr lang="ru-RU" altLang="ru-RU" sz="1400" b="1" dirty="0">
              <a:solidFill>
                <a:schemeClr val="tx1"/>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endParaRPr lang="ru-RU" altLang="ru-RU" sz="1400" b="1" dirty="0">
              <a:solidFill>
                <a:schemeClr val="tx1"/>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endParaRPr lang="ru-RU" altLang="ru-RU" sz="1400" b="1" dirty="0">
              <a:solidFill>
                <a:schemeClr val="tx1"/>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endParaRPr lang="ru-RU" altLang="ru-RU" sz="1400" b="1" dirty="0">
              <a:solidFill>
                <a:schemeClr val="tx1"/>
              </a:solidFill>
              <a:latin typeface="Times New Roman" panose="02020603050405020304" pitchFamily="18" charset="0"/>
              <a:cs typeface="Times New Roman" panose="02020603050405020304" pitchFamily="18" charset="0"/>
            </a:endParaRPr>
          </a:p>
          <a:p>
            <a:pPr eaLnBrk="1" hangingPunct="1">
              <a:spcBef>
                <a:spcPts val="500"/>
              </a:spcBef>
              <a:spcAft>
                <a:spcPct val="0"/>
              </a:spcAft>
              <a:buClrTx/>
              <a:buSzPct val="100000"/>
              <a:buNone/>
            </a:pPr>
            <a:r>
              <a:rPr lang="ru-RU" altLang="ru-RU" sz="1400" b="1" dirty="0">
                <a:solidFill>
                  <a:schemeClr val="tx1"/>
                </a:solidFill>
                <a:latin typeface="Times New Roman" panose="02020603050405020304" pitchFamily="18" charset="0"/>
                <a:cs typeface="Times New Roman" panose="02020603050405020304" pitchFamily="18" charset="0"/>
              </a:rPr>
              <a:t>Расходы на реализацию 200,0 тыс. рублей</a:t>
            </a:r>
          </a:p>
          <a:p>
            <a:pPr eaLnBrk="1" hangingPunct="1">
              <a:spcBef>
                <a:spcPts val="500"/>
              </a:spcBef>
              <a:spcAft>
                <a:spcPct val="0"/>
              </a:spcAft>
              <a:buClrTx/>
              <a:buSzPct val="100000"/>
              <a:buFontTx/>
              <a:buNone/>
            </a:pPr>
            <a:endParaRPr lang="ru-RU" altLang="ru-RU" sz="2800" dirty="0">
              <a:solidFill>
                <a:srgbClr val="073E87"/>
              </a:solidFill>
              <a:latin typeface="Times New Roman" panose="02020603050405020304" pitchFamily="18" charset="0"/>
              <a:cs typeface="Times New Roman" panose="02020603050405020304" pitchFamily="18" charset="0"/>
            </a:endParaRPr>
          </a:p>
        </p:txBody>
      </p:sp>
      <p:sp>
        <p:nvSpPr>
          <p:cNvPr id="59395" name="Text Box 2"/>
          <p:cNvSpPr txBox="1">
            <a:spLocks noChangeArrowheads="1"/>
          </p:cNvSpPr>
          <p:nvPr/>
        </p:nvSpPr>
        <p:spPr bwMode="auto">
          <a:xfrm>
            <a:off x="219423" y="188913"/>
            <a:ext cx="8745190" cy="115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5D2466"/>
                </a:solidFill>
                <a:latin typeface="Candara" pitchFamily="32" charset="0"/>
              </a:rPr>
              <a:t>Муниципальная программа "Обеспечение содержания мест захоронения на территории муниципального образования Красносельское Юрьев-Польского района в 2021-2023 годах"</a:t>
            </a:r>
          </a:p>
        </p:txBody>
      </p:sp>
      <p:pic>
        <p:nvPicPr>
          <p:cNvPr id="3" name="Рисунок 2">
            <a:extLst>
              <a:ext uri="{FF2B5EF4-FFF2-40B4-BE49-F238E27FC236}">
                <a16:creationId xmlns:a16="http://schemas.microsoft.com/office/drawing/2014/main" id="{F81456E2-D5ED-4126-9F30-9F9E80AD9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4653137"/>
            <a:ext cx="4464496" cy="2015950"/>
          </a:xfrm>
          <a:prstGeom prst="rect">
            <a:avLst/>
          </a:prstGeom>
        </p:spPr>
      </p:pic>
    </p:spTree>
    <p:extLst>
      <p:ext uri="{BB962C8B-B14F-4D97-AF65-F5344CB8AC3E}">
        <p14:creationId xmlns:p14="http://schemas.microsoft.com/office/powerpoint/2010/main" val="2588327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028" name="Picture 4" descr="https://pandia.ru/text/82/626/images/img6_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6858" y="4520561"/>
            <a:ext cx="1530244" cy="1683642"/>
          </a:xfrm>
          <a:prstGeom prst="rect">
            <a:avLst/>
          </a:prstGeom>
          <a:noFill/>
          <a:extLst>
            <a:ext uri="{909E8E84-426E-40DD-AFC4-6F175D3DCCD1}">
              <a14:hiddenFill xmlns:a14="http://schemas.microsoft.com/office/drawing/2010/main">
                <a:solidFill>
                  <a:srgbClr val="FFFFFF"/>
                </a:solidFill>
              </a14:hiddenFill>
            </a:ext>
          </a:extLst>
        </p:spPr>
      </p:pic>
      <p:sp>
        <p:nvSpPr>
          <p:cNvPr id="13" name="Овал 12"/>
          <p:cNvSpPr/>
          <p:nvPr/>
        </p:nvSpPr>
        <p:spPr>
          <a:xfrm>
            <a:off x="1331640" y="2276872"/>
            <a:ext cx="1871662" cy="126725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4560556" y="1574669"/>
            <a:ext cx="2234576" cy="144840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Стрелка вверх 8"/>
          <p:cNvSpPr/>
          <p:nvPr/>
        </p:nvSpPr>
        <p:spPr>
          <a:xfrm rot="1249337">
            <a:off x="4765809" y="3347688"/>
            <a:ext cx="699913" cy="1283426"/>
          </a:xfrm>
          <a:prstGeom prst="upArrow">
            <a:avLst>
              <a:gd name="adj1" fmla="val 47940"/>
              <a:gd name="adj2" fmla="val 45059"/>
            </a:avLst>
          </a:prstGeom>
          <a:solidFill>
            <a:srgbClr val="F0F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трелка вверх 7"/>
          <p:cNvSpPr/>
          <p:nvPr/>
        </p:nvSpPr>
        <p:spPr>
          <a:xfrm rot="19221067">
            <a:off x="3270325" y="3276580"/>
            <a:ext cx="685900" cy="1433773"/>
          </a:xfrm>
          <a:prstGeom prst="upArrow">
            <a:avLst/>
          </a:prstGeom>
          <a:solidFill>
            <a:srgbClr val="F0F6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762" name="Text Box 17"/>
          <p:cNvSpPr txBox="1">
            <a:spLocks noChangeArrowheads="1"/>
          </p:cNvSpPr>
          <p:nvPr/>
        </p:nvSpPr>
        <p:spPr bwMode="auto">
          <a:xfrm>
            <a:off x="161925" y="323850"/>
            <a:ext cx="87137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Распределение межбюджетных трансфертов из бюджета </a:t>
            </a:r>
          </a:p>
          <a:p>
            <a:pPr algn="ctr"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муниципального образования Красносельское бюджету муниципального образования Юрьев-Польский район   в 2022 году по полномочиям</a:t>
            </a:r>
          </a:p>
        </p:txBody>
      </p:sp>
      <p:sp>
        <p:nvSpPr>
          <p:cNvPr id="74763" name="Text Box 18"/>
          <p:cNvSpPr txBox="1">
            <a:spLocks noChangeArrowheads="1"/>
          </p:cNvSpPr>
          <p:nvPr/>
        </p:nvSpPr>
        <p:spPr bwMode="auto">
          <a:xfrm>
            <a:off x="2555776" y="6093296"/>
            <a:ext cx="3887901"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600" dirty="0">
                <a:solidFill>
                  <a:srgbClr val="000000"/>
                </a:solidFill>
                <a:latin typeface="Tahoma" pitchFamily="32" charset="0"/>
              </a:rPr>
              <a:t>Бюджет муниципального образования </a:t>
            </a:r>
          </a:p>
          <a:p>
            <a:pPr algn="ctr" eaLnBrk="1" hangingPunct="1">
              <a:spcBef>
                <a:spcPct val="0"/>
              </a:spcBef>
              <a:spcAft>
                <a:spcPct val="0"/>
              </a:spcAft>
              <a:buClrTx/>
              <a:buSzPct val="100000"/>
              <a:buFontTx/>
              <a:buNone/>
            </a:pPr>
            <a:r>
              <a:rPr lang="ru-RU" altLang="ru-RU" sz="1600" dirty="0">
                <a:solidFill>
                  <a:srgbClr val="000000"/>
                </a:solidFill>
                <a:latin typeface="Tahoma" pitchFamily="32" charset="0"/>
              </a:rPr>
              <a:t>Красносельское</a:t>
            </a:r>
          </a:p>
        </p:txBody>
      </p:sp>
      <p:sp>
        <p:nvSpPr>
          <p:cNvPr id="74764" name="Text Box 19"/>
          <p:cNvSpPr txBox="1">
            <a:spLocks noChangeArrowheads="1"/>
          </p:cNvSpPr>
          <p:nvPr/>
        </p:nvSpPr>
        <p:spPr bwMode="auto">
          <a:xfrm rot="3000000">
            <a:off x="2555970" y="3518819"/>
            <a:ext cx="1641475"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r" eaLnBrk="1" hangingPunct="1">
              <a:spcBef>
                <a:spcPct val="0"/>
              </a:spcBef>
              <a:spcAft>
                <a:spcPct val="0"/>
              </a:spcAft>
              <a:buClrTx/>
              <a:buSzPct val="100000"/>
              <a:buFontTx/>
              <a:buNone/>
            </a:pPr>
            <a:r>
              <a:rPr lang="ru-RU" altLang="ru-RU" sz="1400" b="1" dirty="0">
                <a:solidFill>
                  <a:srgbClr val="000000"/>
                </a:solidFill>
                <a:latin typeface="Tahoma" pitchFamily="32" charset="0"/>
              </a:rPr>
              <a:t>113 </a:t>
            </a:r>
            <a:r>
              <a:rPr lang="ru-RU" altLang="ru-RU" sz="1400" b="1" dirty="0" err="1">
                <a:solidFill>
                  <a:srgbClr val="000000"/>
                </a:solidFill>
                <a:latin typeface="Tahoma" pitchFamily="32" charset="0"/>
              </a:rPr>
              <a:t>т.р</a:t>
            </a:r>
            <a:r>
              <a:rPr lang="ru-RU" altLang="ru-RU" sz="1400" b="1" dirty="0">
                <a:solidFill>
                  <a:srgbClr val="000000"/>
                </a:solidFill>
                <a:latin typeface="Tahoma" pitchFamily="32" charset="0"/>
              </a:rPr>
              <a:t>.</a:t>
            </a:r>
          </a:p>
        </p:txBody>
      </p:sp>
      <p:sp>
        <p:nvSpPr>
          <p:cNvPr id="74765" name="Text Box 20"/>
          <p:cNvSpPr txBox="1">
            <a:spLocks noChangeArrowheads="1"/>
          </p:cNvSpPr>
          <p:nvPr/>
        </p:nvSpPr>
        <p:spPr bwMode="auto">
          <a:xfrm rot="6551498">
            <a:off x="4394868" y="3838131"/>
            <a:ext cx="1438355" cy="31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r" eaLnBrk="1" hangingPunct="1">
              <a:spcBef>
                <a:spcPct val="0"/>
              </a:spcBef>
              <a:spcAft>
                <a:spcPct val="0"/>
              </a:spcAft>
              <a:buClrTx/>
              <a:buSzPct val="100000"/>
              <a:buFontTx/>
              <a:buNone/>
            </a:pPr>
            <a:r>
              <a:rPr lang="ru-RU" altLang="ru-RU" sz="1400" b="1" dirty="0">
                <a:solidFill>
                  <a:srgbClr val="000000"/>
                </a:solidFill>
                <a:latin typeface="Tahoma" pitchFamily="32" charset="0"/>
              </a:rPr>
              <a:t>12894,1 </a:t>
            </a:r>
            <a:r>
              <a:rPr lang="ru-RU" altLang="ru-RU" sz="1400" b="1" dirty="0" err="1">
                <a:solidFill>
                  <a:srgbClr val="000000"/>
                </a:solidFill>
                <a:latin typeface="Tahoma" pitchFamily="32" charset="0"/>
              </a:rPr>
              <a:t>т.р</a:t>
            </a:r>
            <a:r>
              <a:rPr lang="ru-RU" altLang="ru-RU" sz="1400" b="1" dirty="0">
                <a:solidFill>
                  <a:srgbClr val="000000"/>
                </a:solidFill>
                <a:latin typeface="Tahoma" pitchFamily="32" charset="0"/>
              </a:rPr>
              <a:t>.</a:t>
            </a:r>
            <a:endParaRPr lang="ru-RU" altLang="ru-RU" sz="1400" b="1" dirty="0">
              <a:solidFill>
                <a:srgbClr val="FF0000"/>
              </a:solidFill>
              <a:latin typeface="Tahoma" pitchFamily="32" charset="0"/>
            </a:endParaRPr>
          </a:p>
        </p:txBody>
      </p:sp>
      <p:sp>
        <p:nvSpPr>
          <p:cNvPr id="74769" name="Text Box 24"/>
          <p:cNvSpPr txBox="1">
            <a:spLocks noChangeArrowheads="1"/>
          </p:cNvSpPr>
          <p:nvPr/>
        </p:nvSpPr>
        <p:spPr bwMode="auto">
          <a:xfrm>
            <a:off x="1331640" y="2495551"/>
            <a:ext cx="1871662"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sz="1200" b="1" i="1" dirty="0"/>
              <a:t>Осуществление контроля за исполнением бюджета</a:t>
            </a:r>
            <a:endParaRPr lang="ru-RU" altLang="ru-RU" sz="1200" dirty="0">
              <a:solidFill>
                <a:srgbClr val="000000"/>
              </a:solidFill>
              <a:latin typeface="Tahoma" pitchFamily="32" charset="0"/>
            </a:endParaRPr>
          </a:p>
        </p:txBody>
      </p:sp>
      <p:sp>
        <p:nvSpPr>
          <p:cNvPr id="74770" name="Text Box 25"/>
          <p:cNvSpPr txBox="1">
            <a:spLocks noChangeArrowheads="1"/>
          </p:cNvSpPr>
          <p:nvPr/>
        </p:nvSpPr>
        <p:spPr bwMode="auto">
          <a:xfrm>
            <a:off x="4572001" y="1891732"/>
            <a:ext cx="2161990" cy="94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sz="1100" b="1" i="1" dirty="0"/>
              <a:t>Создание условий для организации досуга и обеспечения жителей  услугами организаций культуры</a:t>
            </a:r>
            <a:endParaRPr lang="ru-RU" altLang="ru-RU" sz="1800" dirty="0">
              <a:solidFill>
                <a:schemeClr val="tx1"/>
              </a:solidFill>
              <a:latin typeface="Tahom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042988" y="1916113"/>
            <a:ext cx="7667625"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ts val="1800"/>
              </a:spcBef>
              <a:spcAft>
                <a:spcPct val="0"/>
              </a:spcAft>
              <a:buClrTx/>
              <a:buSzPct val="100000"/>
              <a:buFontTx/>
              <a:buNone/>
            </a:pPr>
            <a:r>
              <a:rPr lang="ru-RU" altLang="ru-RU" sz="3200" dirty="0">
                <a:solidFill>
                  <a:srgbClr val="073E87"/>
                </a:solidFill>
                <a:latin typeface="Candara" pitchFamily="32" charset="0"/>
              </a:rPr>
              <a:t>Дополнительная информация к проекту бюджета муниципального образования Красносельское на </a:t>
            </a:r>
            <a:r>
              <a:rPr lang="ru-RU" altLang="ru-RU" sz="3200" dirty="0">
                <a:solidFill>
                  <a:srgbClr val="073E87"/>
                </a:solidFill>
                <a:latin typeface="Times New Roman" pitchFamily="16" charset="0"/>
                <a:cs typeface="Times New Roman" pitchFamily="16" charset="0"/>
              </a:rPr>
              <a:t>2022 год </a:t>
            </a:r>
          </a:p>
        </p:txBody>
      </p:sp>
      <p:pic>
        <p:nvPicPr>
          <p:cNvPr id="7577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437063"/>
            <a:ext cx="2987675" cy="2160587"/>
          </a:xfrm>
          <a:prstGeom prst="rect">
            <a:avLst/>
          </a:prstGeom>
          <a:noFill/>
          <a:ln>
            <a:noFill/>
          </a:ln>
          <a:effectLst>
            <a:outerShdw dist="165240" dir="5400000" algn="ctr" rotWithShape="0">
              <a:srgbClr val="000000">
                <a:alpha val="8201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457200" y="188640"/>
            <a:ext cx="8224838"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just" eaLnBrk="1" hangingPunct="1">
              <a:spcBef>
                <a:spcPct val="0"/>
              </a:spcBef>
              <a:spcAft>
                <a:spcPct val="0"/>
              </a:spcAft>
              <a:buClrTx/>
              <a:buSzPct val="100000"/>
              <a:buFontTx/>
              <a:buNone/>
            </a:pPr>
            <a:endParaRPr lang="ru-RU" altLang="ru-RU" sz="2000" dirty="0">
              <a:solidFill>
                <a:srgbClr val="7030A0"/>
              </a:solidFill>
              <a:latin typeface="Times New Roman" pitchFamily="16" charset="0"/>
              <a:cs typeface="Times New Roman" pitchFamily="16" charset="0"/>
            </a:endParaRPr>
          </a:p>
          <a:p>
            <a:pPr lvl="0" algn="ctr" eaLnBrk="1" hangingPunct="1">
              <a:spcBef>
                <a:spcPct val="0"/>
              </a:spcBef>
              <a:spcAft>
                <a:spcPct val="0"/>
              </a:spcAft>
              <a:buClr>
                <a:srgbClr val="000000"/>
              </a:buClr>
              <a:buSzPct val="100000"/>
              <a:buNone/>
              <a:tabLst/>
              <a:defRPr/>
            </a:pPr>
            <a:r>
              <a:rPr lang="ru-RU" sz="1800" b="1" dirty="0">
                <a:solidFill>
                  <a:srgbClr val="7030A0"/>
                </a:solidFill>
                <a:latin typeface="Times New Roman" pitchFamily="18" charset="0"/>
                <a:cs typeface="Times New Roman" pitchFamily="18" charset="0"/>
              </a:rPr>
              <a:t>Уважаемые жители </a:t>
            </a:r>
          </a:p>
          <a:p>
            <a:pPr lvl="0" algn="ctr" eaLnBrk="1" hangingPunct="1">
              <a:spcBef>
                <a:spcPct val="0"/>
              </a:spcBef>
              <a:spcAft>
                <a:spcPct val="0"/>
              </a:spcAft>
              <a:buClr>
                <a:srgbClr val="000000"/>
              </a:buClr>
              <a:buSzPct val="100000"/>
              <a:buNone/>
              <a:tabLst/>
              <a:defRPr/>
            </a:pPr>
            <a:r>
              <a:rPr lang="ru-RU" sz="1800" b="1" dirty="0">
                <a:solidFill>
                  <a:srgbClr val="7030A0"/>
                </a:solidFill>
                <a:latin typeface="Times New Roman" pitchFamily="18" charset="0"/>
                <a:cs typeface="Times New Roman" pitchFamily="18" charset="0"/>
              </a:rPr>
              <a:t>муниципального образования Красносельское Юрьев-Польского района!</a:t>
            </a:r>
          </a:p>
          <a:p>
            <a:pPr lvl="0" algn="ctr" eaLnBrk="1" hangingPunct="1">
              <a:spcBef>
                <a:spcPct val="0"/>
              </a:spcBef>
              <a:spcAft>
                <a:spcPct val="0"/>
              </a:spcAft>
              <a:buClr>
                <a:srgbClr val="000000"/>
              </a:buClr>
              <a:buSzPct val="100000"/>
              <a:buNone/>
              <a:tabLst/>
              <a:defRPr/>
            </a:pPr>
            <a:r>
              <a:rPr lang="ru-RU" sz="1800" dirty="0">
                <a:solidFill>
                  <a:srgbClr val="7030A0"/>
                </a:solidFill>
                <a:latin typeface="Times New Roman" pitchFamily="18" charset="0"/>
                <a:cs typeface="Times New Roman" pitchFamily="18" charset="0"/>
              </a:rPr>
              <a:t>          </a:t>
            </a:r>
          </a:p>
          <a:p>
            <a:pPr lvl="0" algn="ctr" eaLnBrk="1" hangingPunct="1">
              <a:spcBef>
                <a:spcPct val="0"/>
              </a:spcBef>
              <a:spcAft>
                <a:spcPct val="0"/>
              </a:spcAft>
              <a:buClr>
                <a:srgbClr val="000000"/>
              </a:buClr>
              <a:buSzPct val="100000"/>
              <a:buNone/>
              <a:tabLst/>
              <a:defRPr/>
            </a:pPr>
            <a:endParaRPr lang="ru-RU" sz="1800" dirty="0">
              <a:solidFill>
                <a:srgbClr val="7030A0"/>
              </a:solidFill>
              <a:latin typeface="Times New Roman" pitchFamily="18" charset="0"/>
              <a:cs typeface="Times New Roman" pitchFamily="18" charset="0"/>
            </a:endParaRPr>
          </a:p>
          <a:p>
            <a:pPr lvl="0" algn="just" eaLnBrk="1" hangingPunct="1">
              <a:spcBef>
                <a:spcPct val="0"/>
              </a:spcBef>
              <a:spcAft>
                <a:spcPct val="0"/>
              </a:spcAft>
              <a:buClr>
                <a:srgbClr val="000000"/>
              </a:buClr>
              <a:buSzPct val="100000"/>
              <a:buNone/>
              <a:tabLst/>
              <a:defRPr/>
            </a:pPr>
            <a:r>
              <a:rPr lang="ru-RU" sz="1800" dirty="0">
                <a:solidFill>
                  <a:srgbClr val="7030A0"/>
                </a:solidFill>
                <a:latin typeface="Times New Roman" pitchFamily="18" charset="0"/>
                <a:cs typeface="Times New Roman" pitchFamily="18" charset="0"/>
              </a:rPr>
              <a:t>        Обращаем Ваше внимание на то, что </a:t>
            </a:r>
            <a:r>
              <a:rPr lang="ru-RU" sz="1800" u="sng" dirty="0">
                <a:solidFill>
                  <a:srgbClr val="7030A0"/>
                </a:solidFill>
                <a:latin typeface="Times New Roman" pitchFamily="18" charset="0"/>
                <a:cs typeface="Times New Roman" pitchFamily="18" charset="0"/>
              </a:rPr>
              <a:t>бюджет для граждан </a:t>
            </a:r>
            <a:r>
              <a:rPr lang="ru-RU" altLang="ru-RU" sz="1800" dirty="0">
                <a:solidFill>
                  <a:srgbClr val="7030A0"/>
                </a:solidFill>
                <a:latin typeface="Times New Roman" pitchFamily="16" charset="0"/>
                <a:cs typeface="Times New Roman" pitchFamily="16" charset="0"/>
              </a:rPr>
              <a:t>на  2022  год </a:t>
            </a:r>
            <a:r>
              <a:rPr lang="ru-RU" sz="1800" dirty="0">
                <a:solidFill>
                  <a:srgbClr val="7030A0"/>
                </a:solidFill>
                <a:latin typeface="Times New Roman" pitchFamily="18" charset="0"/>
                <a:cs typeface="Times New Roman" pitchFamily="18" charset="0"/>
              </a:rPr>
              <a:t>составлен по решению Совета народных депутатов муниципального образования Юрьев-Польский район от 17.12.2021 года №43 «О бюджете муниципального образования Красносельское Юрьев-Польского района </a:t>
            </a:r>
            <a:r>
              <a:rPr lang="ru-RU" altLang="ru-RU" sz="1800" dirty="0">
                <a:solidFill>
                  <a:srgbClr val="7030A0"/>
                </a:solidFill>
                <a:latin typeface="Times New Roman" pitchFamily="16" charset="0"/>
                <a:cs typeface="Times New Roman" pitchFamily="16" charset="0"/>
              </a:rPr>
              <a:t>на  2022  год</a:t>
            </a:r>
            <a:r>
              <a:rPr lang="ru-RU" sz="1800" dirty="0">
                <a:solidFill>
                  <a:srgbClr val="7030A0"/>
                </a:solidFill>
                <a:latin typeface="Times New Roman" pitchFamily="18" charset="0"/>
                <a:cs typeface="Times New Roman" pitchFamily="18" charset="0"/>
              </a:rPr>
              <a:t>» и носит ознакомительный и осведомительный характер.</a:t>
            </a:r>
          </a:p>
          <a:p>
            <a:pPr algn="just" eaLnBrk="1" hangingPunct="1">
              <a:spcBef>
                <a:spcPct val="0"/>
              </a:spcBef>
              <a:spcAft>
                <a:spcPct val="0"/>
              </a:spcAft>
              <a:buClrTx/>
              <a:buSzPct val="100000"/>
              <a:buFontTx/>
              <a:buNone/>
            </a:pPr>
            <a:endParaRPr lang="ru-RU" altLang="ru-RU" sz="2000" dirty="0">
              <a:solidFill>
                <a:srgbClr val="7030A0"/>
              </a:solidFill>
              <a:latin typeface="Times New Roman" pitchFamily="16" charset="0"/>
              <a:cs typeface="Times New Roman" pitchFamily="16" charset="0"/>
            </a:endParaRPr>
          </a:p>
          <a:p>
            <a:pPr algn="just" eaLnBrk="1" hangingPunct="1">
              <a:spcBef>
                <a:spcPct val="0"/>
              </a:spcBef>
              <a:spcAft>
                <a:spcPct val="0"/>
              </a:spcAft>
              <a:buClrTx/>
              <a:buSzPct val="100000"/>
              <a:buFontTx/>
              <a:buNone/>
            </a:pPr>
            <a:r>
              <a:rPr lang="ru-RU" altLang="ru-RU" sz="2000" dirty="0">
                <a:solidFill>
                  <a:srgbClr val="7030A0"/>
                </a:solidFill>
                <a:latin typeface="Times New Roman" pitchFamily="16" charset="0"/>
                <a:cs typeface="Times New Roman" pitchFamily="16" charset="0"/>
              </a:rPr>
              <a:t> </a:t>
            </a:r>
            <a:br>
              <a:rPr lang="ru-RU" altLang="ru-RU" sz="2000" dirty="0">
                <a:solidFill>
                  <a:srgbClr val="7030A0"/>
                </a:solidFill>
                <a:latin typeface="Times New Roman" pitchFamily="16" charset="0"/>
                <a:cs typeface="Times New Roman" pitchFamily="16" charset="0"/>
              </a:rPr>
            </a:br>
            <a:endParaRPr lang="ru-RU" altLang="ru-RU" sz="2000" dirty="0">
              <a:solidFill>
                <a:srgbClr val="7030A0"/>
              </a:solidFill>
              <a:latin typeface="Times New Roman" pitchFamily="16" charset="0"/>
              <a:cs typeface="Times New Roman" pitchFamily="16" charset="0"/>
            </a:endParaRPr>
          </a:p>
        </p:txBody>
      </p:sp>
      <p:sp>
        <p:nvSpPr>
          <p:cNvPr id="80899" name="Text Box 2"/>
          <p:cNvSpPr txBox="1">
            <a:spLocks noChangeArrowheads="1"/>
          </p:cNvSpPr>
          <p:nvPr/>
        </p:nvSpPr>
        <p:spPr bwMode="auto">
          <a:xfrm>
            <a:off x="457200" y="2780928"/>
            <a:ext cx="8307191"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9725"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2000" dirty="0">
                <a:solidFill>
                  <a:srgbClr val="073E87"/>
                </a:solidFill>
                <a:latin typeface="Times New Roman" pitchFamily="16" charset="0"/>
                <a:cs typeface="Times New Roman" pitchFamily="16" charset="0"/>
              </a:rPr>
              <a:t>                </a:t>
            </a:r>
          </a:p>
          <a:p>
            <a:pPr marL="0" indent="3175" algn="just" eaLnBrk="1" hangingPunct="1">
              <a:spcBef>
                <a:spcPts val="600"/>
              </a:spcBef>
              <a:spcAft>
                <a:spcPct val="0"/>
              </a:spcAft>
              <a:buClrTx/>
              <a:buSzPct val="100000"/>
              <a:buFontTx/>
              <a:buNone/>
            </a:pPr>
            <a:r>
              <a:rPr lang="ru-RU" sz="1800" dirty="0">
                <a:solidFill>
                  <a:prstClr val="black"/>
                </a:solidFill>
                <a:latin typeface="Times New Roman" pitchFamily="18" charset="0"/>
                <a:cs typeface="Times New Roman" pitchFamily="18" charset="0"/>
              </a:rPr>
              <a:t>        </a:t>
            </a:r>
            <a:r>
              <a:rPr lang="ru-RU" sz="1800" dirty="0">
                <a:solidFill>
                  <a:srgbClr val="7030A0"/>
                </a:solidFill>
                <a:latin typeface="Times New Roman" pitchFamily="18" charset="0"/>
                <a:cs typeface="Times New Roman" pitchFamily="18" charset="0"/>
              </a:rPr>
              <a:t>С утвержденным решением Совета народных депутатов муниципального образования Красносельское Юрьев-Польского района «О бюджете муниципального образования Красносельское Юрьев-Польского района </a:t>
            </a:r>
            <a:r>
              <a:rPr lang="ru-RU" altLang="ru-RU" sz="1800" dirty="0">
                <a:solidFill>
                  <a:srgbClr val="7030A0"/>
                </a:solidFill>
                <a:latin typeface="Times New Roman" pitchFamily="16" charset="0"/>
                <a:cs typeface="Times New Roman" pitchFamily="16" charset="0"/>
              </a:rPr>
              <a:t>на  2022  год</a:t>
            </a:r>
            <a:r>
              <a:rPr lang="ru-RU" sz="1800" dirty="0">
                <a:solidFill>
                  <a:srgbClr val="7030A0"/>
                </a:solidFill>
                <a:latin typeface="Times New Roman" pitchFamily="18" charset="0"/>
                <a:cs typeface="Times New Roman" pitchFamily="18" charset="0"/>
              </a:rPr>
              <a:t>» можно ознакомится на официальном сайте муниципального образования Красносельское».</a:t>
            </a:r>
            <a:endParaRPr lang="ru-RU" altLang="ru-RU" sz="2000" dirty="0">
              <a:solidFill>
                <a:srgbClr val="7030A0"/>
              </a:solidFill>
              <a:latin typeface="Times New Roman" pitchFamily="16" charset="0"/>
              <a:cs typeface="Times New Roman" pitchFamily="16" charset="0"/>
            </a:endParaRPr>
          </a:p>
          <a:p>
            <a:pPr marL="0" indent="3175" algn="just" eaLnBrk="1" hangingPunct="1">
              <a:spcBef>
                <a:spcPts val="600"/>
              </a:spcBef>
              <a:spcAft>
                <a:spcPct val="0"/>
              </a:spcAft>
              <a:buClrTx/>
              <a:buSzPct val="100000"/>
              <a:buFontTx/>
              <a:buNone/>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ru-RU" altLang="ru-RU" sz="2000" dirty="0">
                <a:solidFill>
                  <a:srgbClr val="073E87"/>
                </a:solidFill>
                <a:latin typeface="Times New Roman" pitchFamily="16" charset="0"/>
                <a:cs typeface="Times New Roman" pitchFamily="16" charset="0"/>
              </a:rPr>
              <a:t>        </a:t>
            </a:r>
            <a:r>
              <a:rPr lang="ru-RU" altLang="ru-RU" sz="2000" dirty="0">
                <a:solidFill>
                  <a:srgbClr val="7030A0"/>
                </a:solidFill>
                <a:latin typeface="Times New Roman" pitchFamily="16" charset="0"/>
                <a:cs typeface="Times New Roman" pitchFamily="16" charset="0"/>
              </a:rPr>
              <a:t>Также б</a:t>
            </a:r>
            <a:r>
              <a:rPr lang="ru-RU" altLang="ru-RU" sz="1800" dirty="0">
                <a:solidFill>
                  <a:srgbClr val="7030A0"/>
                </a:solidFill>
                <a:latin typeface="Times New Roman" pitchFamily="16" charset="0"/>
                <a:cs typeface="Times New Roman" pitchFamily="16" charset="0"/>
              </a:rPr>
              <a:t>юджет муниципального образования Красносельское на  2022 год опубликован в официальном выпуске газеты «Вестник </a:t>
            </a:r>
            <a:r>
              <a:rPr lang="ru-RU" altLang="ru-RU" sz="1800" dirty="0" err="1">
                <a:solidFill>
                  <a:srgbClr val="7030A0"/>
                </a:solidFill>
                <a:latin typeface="Times New Roman" pitchFamily="16" charset="0"/>
                <a:cs typeface="Times New Roman" pitchFamily="16" charset="0"/>
              </a:rPr>
              <a:t>Ополья</a:t>
            </a:r>
            <a:r>
              <a:rPr lang="ru-RU" altLang="ru-RU" sz="1800" dirty="0">
                <a:solidFill>
                  <a:srgbClr val="7030A0"/>
                </a:solidFill>
                <a:latin typeface="Times New Roman" pitchFamily="16" charset="0"/>
                <a:cs typeface="Times New Roman" pitchFamily="16" charset="0"/>
              </a:rPr>
              <a:t>» от 24 декабря 2021 года № 106.     </a:t>
            </a:r>
          </a:p>
          <a:p>
            <a:pPr eaLnBrk="1" hangingPunct="1">
              <a:spcBef>
                <a:spcPts val="600"/>
              </a:spcBef>
              <a:spcAft>
                <a:spcPct val="0"/>
              </a:spcAft>
              <a:buClrTx/>
              <a:buSzPct val="100000"/>
              <a:buFontTx/>
              <a:buNone/>
            </a:pPr>
            <a:endParaRPr lang="ru-RU" altLang="ru-RU" sz="1800" dirty="0">
              <a:solidFill>
                <a:srgbClr val="073E87"/>
              </a:solidFill>
              <a:latin typeface="Times New Roman" pitchFamily="16" charset="0"/>
              <a:cs typeface="Times New Roman" pitchFamily="16" charset="0"/>
            </a:endParaRPr>
          </a:p>
        </p:txBody>
      </p:sp>
      <p:pic>
        <p:nvPicPr>
          <p:cNvPr id="2" name="Рисунок 1">
            <a:extLst>
              <a:ext uri="{FF2B5EF4-FFF2-40B4-BE49-F238E27FC236}">
                <a16:creationId xmlns:a16="http://schemas.microsoft.com/office/drawing/2014/main" id="{F93977F2-9273-446E-9970-89B24D278791}"/>
              </a:ext>
            </a:extLst>
          </p:cNvPr>
          <p:cNvPicPr>
            <a:picLocks noChangeAspect="1"/>
          </p:cNvPicPr>
          <p:nvPr/>
        </p:nvPicPr>
        <p:blipFill>
          <a:blip r:embed="rId3"/>
          <a:stretch>
            <a:fillRect/>
          </a:stretch>
        </p:blipFill>
        <p:spPr>
          <a:xfrm>
            <a:off x="6732240" y="5358799"/>
            <a:ext cx="2231329" cy="1432684"/>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462756" y="180698"/>
            <a:ext cx="82184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500">
                <a:solidFill>
                  <a:srgbClr val="000000"/>
                </a:solidFill>
                <a:latin typeface="Candara" pitchFamily="32" charset="0"/>
              </a:rPr>
              <a:t>Список источников и литературы</a:t>
            </a:r>
          </a:p>
        </p:txBody>
      </p:sp>
      <p:sp>
        <p:nvSpPr>
          <p:cNvPr id="81923" name="Rectangle 2"/>
          <p:cNvSpPr>
            <a:spLocks noChangeArrowheads="1"/>
          </p:cNvSpPr>
          <p:nvPr/>
        </p:nvSpPr>
        <p:spPr bwMode="auto">
          <a:xfrm>
            <a:off x="0" y="677380"/>
            <a:ext cx="8964613" cy="634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1.Конституция Российской Федерации (принята всенародным голосованием 12.12.1993 с изменениями одобренными в ходе общероссийского голосования 01.07.2020 года). Собрание законодательства РФ. 2009. № 4. - ст. 445.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2.Бюджетный кодекс Российской Федерации от 31.07.1998 № 145-ФЗ. Собрание законодательства РФ. 1998. № 31. - ст. 3823.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3.Налоговый кодекс Российской Федерации (часть первая) от 31.07.1998 № 146-ФЗ. Собрание законодательства РФ. 1998. № 31. - ст. 3824.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4.Налоговый кодекс Российской Федерации (часть вторая) от 05.08.2000 № 117-ФЗ. Собрание законодательства РФ. 2000. № 32. - ст. 3340.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5.Федеральный Закон от 06.10.2003 № 131-ФЗ «Об общих принципах организации местного самоуправления в Российской Федерации». Собрание законодательства РФ. 2003. № 40. - ст. 3822.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6.Приказ Министерства финансов Российской Федерации от 22 сентября 2015 г. № 145н «Об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7.Закон Владимирской области от 10.10.2005 № 139-ОЗ «О межбюджетных отношениях во Владимирской области». Владимирские ведомости. 2005. № 316-319, 327-334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8.Решение Совета народных депутатов Юрьев-Польский район от 31.08.2005 №85 «Об утверждении Положения о бюджетном процессе в муниципальном образовании Юрьев-Польский  район»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9.Постановление администрации Юрьев-Польский район Владимирской области от 19.12.2016 № 1454 «Об утверждении Положения о составлении и публикации документа (информационного ресурса) «Бюджет для граждан». </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10. Постановление администрации муниципального образования Юрьев-Польский район от 14.05.2020 №416 «О порядке составления проекта бюджета муниципального образования Юрьев-Польский район на очередной финансовый год и на плановый период»</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11.Постановление администрации муниципального образования Юрьев-Польский район от 18.03.2020 № 282 «Об утверждении методики прогнозирования поступлений доходов в бюджет муниципального образования Юрьев-Польский район».</a:t>
            </a:r>
          </a:p>
          <a:p>
            <a:pPr algn="just" eaLnBrk="1" hangingPunct="1">
              <a:spcBef>
                <a:spcPct val="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12.Посланиие Президента Российской Федерации Федеральному Собранию от 21 апреля 2021 года.</a:t>
            </a:r>
          </a:p>
          <a:p>
            <a:pPr algn="just" eaLnBrk="1" hangingPunct="1">
              <a:spcBef>
                <a:spcPct val="0"/>
              </a:spcBef>
              <a:spcAft>
                <a:spcPct val="0"/>
              </a:spcAft>
              <a:buClrTx/>
              <a:buSzPct val="100000"/>
              <a:buFontTx/>
              <a:buNone/>
            </a:pPr>
            <a:endParaRPr lang="ru-RU" altLang="ru-RU" sz="1400" dirty="0">
              <a:solidFill>
                <a:srgbClr val="0A1703"/>
              </a:solidFill>
              <a:latin typeface="Times New Roman" pitchFamily="16" charset="0"/>
              <a:cs typeface="Times New Roman" pitchFamily="16"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107504" y="-279648"/>
            <a:ext cx="9144000" cy="741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just" eaLnBrk="1" hangingPunct="1">
              <a:lnSpc>
                <a:spcPct val="80000"/>
              </a:lnSpc>
              <a:spcBef>
                <a:spcPts val="350"/>
              </a:spcBef>
              <a:spcAft>
                <a:spcPct val="0"/>
              </a:spcAft>
              <a:buClrTx/>
              <a:buSzPct val="100000"/>
              <a:buFontTx/>
              <a:buNone/>
            </a:pPr>
            <a:endParaRPr lang="ru-RU" altLang="ru-RU" sz="1400" dirty="0">
              <a:solidFill>
                <a:srgbClr val="000000"/>
              </a:solidFill>
              <a:latin typeface="Candara" pitchFamily="32" charset="0"/>
            </a:endParaRPr>
          </a:p>
          <a:p>
            <a:pPr algn="just" eaLnBrk="1" hangingPunct="1">
              <a:lnSpc>
                <a:spcPct val="80000"/>
              </a:lnSpc>
              <a:spcBef>
                <a:spcPts val="350"/>
              </a:spcBef>
              <a:spcAft>
                <a:spcPct val="0"/>
              </a:spcAft>
              <a:buClrTx/>
              <a:buSzPct val="100000"/>
              <a:buFontTx/>
              <a:buNone/>
            </a:pPr>
            <a:endParaRPr lang="ru-RU" altLang="ru-RU" sz="1400" dirty="0">
              <a:solidFill>
                <a:srgbClr val="000000"/>
              </a:solidFill>
              <a:latin typeface="Candara" pitchFamily="32" charset="0"/>
            </a:endParaRPr>
          </a:p>
          <a:p>
            <a:pPr algn="just" eaLnBrk="1" hangingPunct="1">
              <a:lnSpc>
                <a:spcPct val="80000"/>
              </a:lnSpc>
              <a:spcBef>
                <a:spcPts val="350"/>
              </a:spcBef>
              <a:spcAft>
                <a:spcPct val="0"/>
              </a:spcAft>
              <a:buClrTx/>
              <a:buSzPct val="100000"/>
              <a:buFontTx/>
              <a:buNone/>
            </a:pPr>
            <a:endParaRPr lang="ru-RU" altLang="ru-RU" sz="1400" dirty="0">
              <a:solidFill>
                <a:srgbClr val="000000"/>
              </a:solidFill>
              <a:latin typeface="Times New Roman" pitchFamily="16" charset="0"/>
              <a:cs typeface="Times New Roman" pitchFamily="16" charset="0"/>
            </a:endParaRPr>
          </a:p>
          <a:p>
            <a:pPr marL="0" lvl="0" indent="0" algn="just" eaLnBrk="1" hangingPunct="1">
              <a:spcBef>
                <a:spcPct val="0"/>
              </a:spcBef>
              <a:spcAft>
                <a:spcPct val="0"/>
              </a:spcAft>
              <a:buClrTx/>
              <a:buSzPct val="100000"/>
              <a:buNone/>
              <a:tabLst/>
            </a:pPr>
            <a:r>
              <a:rPr lang="ru-RU" altLang="ru-RU" sz="1400" dirty="0">
                <a:solidFill>
                  <a:schemeClr val="tx1"/>
                </a:solidFill>
                <a:latin typeface="Times New Roman" pitchFamily="16" charset="0"/>
                <a:cs typeface="Times New Roman" pitchFamily="16" charset="0"/>
              </a:rPr>
              <a:t>13.  Постановление администрации муниципального образования Юрьев-Польский район  от 21.07.2020 № 630 «Об           </a:t>
            </a:r>
          </a:p>
          <a:p>
            <a:pPr marL="0" lvl="0" indent="0" algn="just" eaLnBrk="1" hangingPunct="1">
              <a:spcBef>
                <a:spcPct val="0"/>
              </a:spcBef>
              <a:spcAft>
                <a:spcPct val="0"/>
              </a:spcAft>
              <a:buClrTx/>
              <a:buSzPct val="100000"/>
              <a:buNone/>
              <a:tabLst/>
            </a:pPr>
            <a:r>
              <a:rPr lang="ru-RU" altLang="ru-RU" sz="1400" dirty="0">
                <a:solidFill>
                  <a:schemeClr val="tx1"/>
                </a:solidFill>
                <a:latin typeface="Times New Roman" pitchFamily="16" charset="0"/>
                <a:cs typeface="Times New Roman" pitchFamily="16" charset="0"/>
              </a:rPr>
              <a:t>       утверждении муниципальной программы «Экологическая безопасность территории муниципального   </a:t>
            </a:r>
          </a:p>
          <a:p>
            <a:pPr marL="0" lvl="0" indent="0" algn="just" eaLnBrk="1" hangingPunct="1">
              <a:spcBef>
                <a:spcPct val="0"/>
              </a:spcBef>
              <a:spcAft>
                <a:spcPct val="0"/>
              </a:spcAft>
              <a:buClrTx/>
              <a:buSzPct val="100000"/>
              <a:buNone/>
              <a:tabLst/>
            </a:pPr>
            <a:r>
              <a:rPr lang="ru-RU" altLang="ru-RU" sz="1400" dirty="0">
                <a:solidFill>
                  <a:schemeClr val="tx1"/>
                </a:solidFill>
                <a:latin typeface="Times New Roman" pitchFamily="16" charset="0"/>
                <a:cs typeface="Times New Roman" pitchFamily="16" charset="0"/>
              </a:rPr>
              <a:t>       образования Юрьев-Польский район на 2021-2024 годы».</a:t>
            </a:r>
          </a:p>
          <a:p>
            <a:pPr eaLnBrk="1" hangingPunct="1">
              <a:lnSpc>
                <a:spcPct val="80000"/>
              </a:lnSpc>
              <a:spcBef>
                <a:spcPts val="25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14. Решение Совета народных депутатов муниципального образования Юрьев-Польский район от 29.02.2012 №6 «Об утверждении положения о публичных слушаниях в муниципальном образовании Юрьев-Польский район».</a:t>
            </a:r>
          </a:p>
          <a:p>
            <a:pPr eaLnBrk="1" hangingPunct="1">
              <a:lnSpc>
                <a:spcPct val="80000"/>
              </a:lnSpc>
              <a:spcBef>
                <a:spcPts val="25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15. Постановление администрации муниципального образования Юрьев-Польский район  от 09.07.2021 № 860 «Об утверждении исходных данных для составления проекта  бюджета муниципального образования Юрьев-Польский район на 2022 год и на плановый период 2023 и 2024 годов».</a:t>
            </a:r>
          </a:p>
          <a:p>
            <a:pPr eaLnBrk="1" hangingPunct="1">
              <a:lnSpc>
                <a:spcPct val="80000"/>
              </a:lnSpc>
              <a:spcBef>
                <a:spcPts val="25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16.Постановление администрации муниципального образования Юрьев-Польский район  от 07.08.2020 № 753 «Об утверждении муниципальной программы «Комплексные меры противодействия злоупотреблению наркотиками и их незаконному обороту на территории муниципального образования Юрьев-Польский на 2021-2023 годы».</a:t>
            </a:r>
          </a:p>
          <a:p>
            <a:pPr eaLnBrk="1" hangingPunct="1">
              <a:lnSpc>
                <a:spcPct val="80000"/>
              </a:lnSpc>
              <a:spcBef>
                <a:spcPts val="25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17.Постановление администрации муниципального образования Юрьев-Польский район  от 17.10.2016 № 1206 «Об утверждении муниципальной программы «Развитие сети автомобильных дорог общего пользования местного значения муниципального образования Юрьев-Польский район».</a:t>
            </a:r>
          </a:p>
          <a:p>
            <a:pPr eaLnBrk="1" hangingPunct="1">
              <a:lnSpc>
                <a:spcPct val="80000"/>
              </a:lnSpc>
              <a:spcBef>
                <a:spcPts val="25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18.Постановление администрации муниципального образования Юрьев-Польский район от 23.06.2020 № 534 Об утверждении муниципальной программы «Развитие физической культуры и спорта на территории муниципального образования Юрьев-Польский район на 2021-2024 годы».</a:t>
            </a:r>
          </a:p>
          <a:p>
            <a:pPr eaLnBrk="1" hangingPunct="1">
              <a:lnSpc>
                <a:spcPct val="80000"/>
              </a:lnSpc>
              <a:spcBef>
                <a:spcPts val="25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19.Постановление администрации муниципального образования Юрьев-Польский район  от 30.08.2019 № 1174 Об утверждении муниципальной программы «Развитие информатизации администрации МО Юрьев-Польский район на 2020-2022 годы».</a:t>
            </a:r>
          </a:p>
          <a:p>
            <a:pPr eaLnBrk="1" hangingPunct="1">
              <a:lnSpc>
                <a:spcPct val="80000"/>
              </a:lnSpc>
              <a:spcBef>
                <a:spcPts val="25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20.Постановление администрации муниципального образования Юрьев-Польский район  от 07.08.2020 № 752 Об утверждении муниципальной программы «Обеспечение общественного порядка и профилактики правонарушений на территории муниципального образования Юрьев-Польский район на 2021-2023 годы».</a:t>
            </a:r>
          </a:p>
          <a:p>
            <a:pPr eaLnBrk="1" hangingPunct="1">
              <a:lnSpc>
                <a:spcPct val="80000"/>
              </a:lnSpc>
              <a:spcBef>
                <a:spcPts val="25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21.Постановление администрации муниципального образования Юрьев-Польский район  от 30.08.2019 № 1168 Об утверждении муниципальной программы  «Содействие развитию малого и среднего предпринимательства в муниципальном образовании Юрьев-Польский район на 2020-2022 годы».</a:t>
            </a:r>
          </a:p>
          <a:p>
            <a:pPr eaLnBrk="1" hangingPunct="1">
              <a:lnSpc>
                <a:spcPct val="80000"/>
              </a:lnSpc>
              <a:spcBef>
                <a:spcPts val="25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22.Постановление администрации муниципального образования Юрьев-Польский район  от 05.08.2020  № 739 Об утверждении муниципальной программы «Развитие системы гражданской обороны, безопасности на водных объектах, защиты населения от чрезвычайных ситуаций и снижения рисков их возникновения на территории муниципального образования Юрьев-Польский район на 2021-2024 годы».</a:t>
            </a:r>
          </a:p>
          <a:p>
            <a:pPr eaLnBrk="1" hangingPunct="1">
              <a:lnSpc>
                <a:spcPct val="80000"/>
              </a:lnSpc>
              <a:spcBef>
                <a:spcPts val="25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23.Постановление администрации муниципального образования Юрьев-Польский район  от 04.08.2020 № 730 Об утверждении муниципальной программы «Развитие агропромышленного комплекса муниципального образования Юрьев-Польский район».</a:t>
            </a:r>
          </a:p>
          <a:p>
            <a:pPr eaLnBrk="1" hangingPunct="1">
              <a:lnSpc>
                <a:spcPct val="80000"/>
              </a:lnSpc>
              <a:spcBef>
                <a:spcPts val="250"/>
              </a:spcBef>
              <a:spcAft>
                <a:spcPct val="0"/>
              </a:spcAft>
              <a:buClrTx/>
              <a:buSzPct val="100000"/>
              <a:buFontTx/>
              <a:buNone/>
            </a:pPr>
            <a:endParaRPr lang="ru-RU" altLang="ru-RU" sz="1400" dirty="0">
              <a:solidFill>
                <a:srgbClr val="000000"/>
              </a:solidFill>
              <a:latin typeface="Candara" pitchFamily="32" charset="0"/>
            </a:endParaRPr>
          </a:p>
          <a:p>
            <a:pPr eaLnBrk="1" hangingPunct="1">
              <a:lnSpc>
                <a:spcPct val="80000"/>
              </a:lnSpc>
              <a:spcBef>
                <a:spcPts val="200"/>
              </a:spcBef>
              <a:spcAft>
                <a:spcPct val="0"/>
              </a:spcAft>
              <a:buClrTx/>
              <a:buSzPct val="100000"/>
              <a:buFontTx/>
              <a:buNone/>
            </a:pPr>
            <a:endParaRPr lang="ru-RU" altLang="ru-RU" sz="800" dirty="0">
              <a:solidFill>
                <a:srgbClr val="073E87"/>
              </a:solidFill>
              <a:latin typeface="Candara" pitchFamily="32" charset="0"/>
            </a:endParaRPr>
          </a:p>
          <a:p>
            <a:pPr eaLnBrk="1" hangingPunct="1">
              <a:lnSpc>
                <a:spcPct val="80000"/>
              </a:lnSpc>
              <a:spcBef>
                <a:spcPts val="200"/>
              </a:spcBef>
              <a:spcAft>
                <a:spcPct val="0"/>
              </a:spcAft>
              <a:buClrTx/>
              <a:buSzPct val="100000"/>
              <a:buFontTx/>
              <a:buNone/>
            </a:pPr>
            <a:endParaRPr lang="ru-RU" altLang="ru-RU" sz="800" dirty="0">
              <a:solidFill>
                <a:srgbClr val="073E87"/>
              </a:solidFill>
              <a:latin typeface="Candar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30777" y="0"/>
            <a:ext cx="9144000" cy="741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algn="just" eaLnBrk="1" hangingPunct="1">
              <a:lnSpc>
                <a:spcPct val="80000"/>
              </a:lnSpc>
              <a:spcBef>
                <a:spcPts val="350"/>
              </a:spcBef>
              <a:spcAft>
                <a:spcPct val="0"/>
              </a:spcAft>
              <a:buClrTx/>
              <a:buSzPct val="100000"/>
              <a:buFontTx/>
              <a:buNone/>
            </a:pPr>
            <a:endParaRPr lang="ru-RU" altLang="ru-RU" sz="1400" dirty="0">
              <a:solidFill>
                <a:srgbClr val="000000"/>
              </a:solidFill>
              <a:latin typeface="Candara" pitchFamily="32" charset="0"/>
            </a:endParaRPr>
          </a:p>
          <a:p>
            <a:pPr algn="just" eaLnBrk="1" hangingPunct="1">
              <a:lnSpc>
                <a:spcPct val="80000"/>
              </a:lnSpc>
              <a:spcBef>
                <a:spcPts val="35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24.Постановление администрации муниципального образования Юрьев-Польский район  от 17.01.2020  № 29 Об утверждении муниципальной программы «Развитие образования на территории муниципального образования Юрьев-Польский район на 2020-2025 годы».</a:t>
            </a:r>
          </a:p>
          <a:p>
            <a:pPr algn="just" eaLnBrk="1" hangingPunct="1">
              <a:lnSpc>
                <a:spcPct val="80000"/>
              </a:lnSpc>
              <a:spcBef>
                <a:spcPts val="35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25.Постановление администрации муниципального образования Юрьев-Польский район  от 17.07.2020  № 616 Об утверждении муниципальной программы «Развитие культуры и туризма муниципального образования Юрьев-Польский район».</a:t>
            </a:r>
          </a:p>
          <a:p>
            <a:pPr algn="just" eaLnBrk="1" hangingPunct="1">
              <a:lnSpc>
                <a:spcPct val="80000"/>
              </a:lnSpc>
              <a:spcBef>
                <a:spcPts val="35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26.Постановление администрации муниципального образования Юрьев-Польский район  от 26.08.2019  № 1149 «Управление муниципальными финансами и муниципальным долгом муниципального образования Юрьев-Польский район».</a:t>
            </a:r>
          </a:p>
          <a:p>
            <a:pPr algn="just" eaLnBrk="1" hangingPunct="1">
              <a:lnSpc>
                <a:spcPct val="80000"/>
              </a:lnSpc>
              <a:spcBef>
                <a:spcPts val="35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27.Постановление администрации муниципального образования Юрьев-Польский район  от 19.08.2020 № 812 «Об утверждении муниципальной программы «Оказание поддержки деятельности социально ориентированных некоммерческих организаций в муниципальном образовании Юрьев-Польский район»</a:t>
            </a:r>
          </a:p>
          <a:p>
            <a:pPr algn="just" eaLnBrk="1" hangingPunct="1">
              <a:lnSpc>
                <a:spcPct val="80000"/>
              </a:lnSpc>
              <a:spcBef>
                <a:spcPts val="35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28.Постановление администрации муниципального образования Юрьев-Польский район  от 07.08.2020  № 751 Об утверждении муниципальной программы «Профилактика терроризма и экстремизма, а также минимизации и (или) ликвидации последствий проявлений терроризма и экстремизма на территории муниципального образования Юрьев-Польский район на 2021-2023 годы». </a:t>
            </a:r>
          </a:p>
          <a:p>
            <a:pPr algn="just" eaLnBrk="1" hangingPunct="1">
              <a:lnSpc>
                <a:spcPct val="80000"/>
              </a:lnSpc>
              <a:spcBef>
                <a:spcPts val="35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29.Постановление администрации муниципального образования Юрьев-Польский район  от 30.08.2021  № 1081                            Об утверждении муниципальной программы «Укрепление единства российской нации и этнокультурное развитие народов, проживающих на территории Юрьев-Польского района на 2022-2025 годы»</a:t>
            </a:r>
          </a:p>
          <a:p>
            <a:pPr algn="just" eaLnBrk="1" hangingPunct="1">
              <a:lnSpc>
                <a:spcPct val="80000"/>
              </a:lnSpc>
              <a:spcBef>
                <a:spcPts val="35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30.Постановление администрации муниципального образования Юрьев-Польский район  от 30.08.2019  № 1172  Об утверждении муниципальной программы «Модернизация и развитие коммунальной инфраструктуры МО Юрьев-Польский район на 2020-2024 годы»</a:t>
            </a:r>
          </a:p>
          <a:p>
            <a:pPr algn="just" eaLnBrk="1" hangingPunct="1">
              <a:lnSpc>
                <a:spcPct val="80000"/>
              </a:lnSpc>
              <a:spcBef>
                <a:spcPts val="35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31.Постановление администрации муниципального образования Юрьев-Польский район  от 24.01.2020  № 68  Об утверждении муниципальной программы «Формирование доступной среды жизнедеятельности для инвалидов муниципального образования Юрьев-Польский район на 2020-2025 годы»</a:t>
            </a:r>
          </a:p>
          <a:p>
            <a:pPr algn="just" eaLnBrk="1" hangingPunct="1">
              <a:lnSpc>
                <a:spcPct val="80000"/>
              </a:lnSpc>
              <a:spcBef>
                <a:spcPts val="350"/>
              </a:spcBef>
              <a:spcAft>
                <a:spcPct val="0"/>
              </a:spcAft>
              <a:buClrTx/>
              <a:buSzPct val="100000"/>
              <a:buFontTx/>
              <a:buNone/>
            </a:pPr>
            <a:r>
              <a:rPr lang="ru-RU" altLang="ru-RU" sz="1400" dirty="0">
                <a:solidFill>
                  <a:srgbClr val="000000"/>
                </a:solidFill>
                <a:latin typeface="Times New Roman" pitchFamily="16" charset="0"/>
                <a:cs typeface="Times New Roman" pitchFamily="16" charset="0"/>
              </a:rPr>
              <a:t>32.Постановление администрации муниципального образования Юрьев-Польский район  от 14.08.2019  № 1112  Об утверждении муниципальной программы «Развитие муниципальной службы в муниципальном образовании Юрьев-Польский район на 2020-2022 годы»</a:t>
            </a:r>
          </a:p>
          <a:p>
            <a:pPr algn="just" eaLnBrk="1" hangingPunct="1">
              <a:lnSpc>
                <a:spcPct val="80000"/>
              </a:lnSpc>
              <a:spcBef>
                <a:spcPts val="350"/>
              </a:spcBef>
              <a:spcAft>
                <a:spcPct val="0"/>
              </a:spcAft>
              <a:buClrTx/>
              <a:buSzPct val="100000"/>
              <a:buFontTx/>
              <a:buNone/>
            </a:pPr>
            <a:endParaRPr lang="ru-RU" altLang="ru-RU" sz="1400" dirty="0">
              <a:solidFill>
                <a:srgbClr val="000000"/>
              </a:solidFill>
              <a:latin typeface="Times New Roman" pitchFamily="16" charset="0"/>
              <a:cs typeface="Times New Roman" pitchFamily="16" charset="0"/>
            </a:endParaRPr>
          </a:p>
          <a:p>
            <a:pPr algn="just" eaLnBrk="1" hangingPunct="1">
              <a:lnSpc>
                <a:spcPct val="80000"/>
              </a:lnSpc>
              <a:spcBef>
                <a:spcPts val="350"/>
              </a:spcBef>
              <a:spcAft>
                <a:spcPct val="0"/>
              </a:spcAft>
              <a:buClrTx/>
              <a:buSzPct val="100000"/>
              <a:buFontTx/>
              <a:buNone/>
            </a:pPr>
            <a:endParaRPr lang="ru-RU" altLang="ru-RU" sz="1400" dirty="0">
              <a:solidFill>
                <a:srgbClr val="000000"/>
              </a:solidFill>
              <a:latin typeface="Times New Roman" pitchFamily="16" charset="0"/>
              <a:cs typeface="Times New Roman" pitchFamily="16" charset="0"/>
            </a:endParaRPr>
          </a:p>
          <a:p>
            <a:pPr algn="just" eaLnBrk="1" hangingPunct="1">
              <a:lnSpc>
                <a:spcPct val="80000"/>
              </a:lnSpc>
              <a:spcBef>
                <a:spcPts val="350"/>
              </a:spcBef>
              <a:spcAft>
                <a:spcPct val="0"/>
              </a:spcAft>
              <a:buClrTx/>
              <a:buSzPct val="100000"/>
              <a:buFontTx/>
              <a:buNone/>
            </a:pPr>
            <a:endParaRPr lang="ru-RU" altLang="ru-RU" sz="1400" dirty="0">
              <a:solidFill>
                <a:srgbClr val="000000"/>
              </a:solidFill>
              <a:latin typeface="Times New Roman" pitchFamily="16" charset="0"/>
              <a:cs typeface="Times New Roman" pitchFamily="16" charset="0"/>
            </a:endParaRPr>
          </a:p>
          <a:p>
            <a:pPr eaLnBrk="1" hangingPunct="1">
              <a:lnSpc>
                <a:spcPct val="80000"/>
              </a:lnSpc>
              <a:spcBef>
                <a:spcPts val="200"/>
              </a:spcBef>
              <a:spcAft>
                <a:spcPct val="0"/>
              </a:spcAft>
              <a:buClrTx/>
              <a:buSzPct val="100000"/>
              <a:buFontTx/>
              <a:buNone/>
            </a:pPr>
            <a:endParaRPr lang="ru-RU" altLang="ru-RU" sz="800" dirty="0">
              <a:solidFill>
                <a:srgbClr val="073E87"/>
              </a:solidFill>
              <a:latin typeface="Candara" pitchFamily="32" charset="0"/>
            </a:endParaRPr>
          </a:p>
          <a:p>
            <a:pPr eaLnBrk="1" hangingPunct="1">
              <a:lnSpc>
                <a:spcPct val="80000"/>
              </a:lnSpc>
              <a:spcBef>
                <a:spcPts val="200"/>
              </a:spcBef>
              <a:spcAft>
                <a:spcPct val="0"/>
              </a:spcAft>
              <a:buClrTx/>
              <a:buSzPct val="100000"/>
              <a:buFontTx/>
              <a:buNone/>
            </a:pPr>
            <a:endParaRPr lang="ru-RU" altLang="ru-RU" sz="800" dirty="0">
              <a:solidFill>
                <a:srgbClr val="073E87"/>
              </a:solidFill>
              <a:latin typeface="Candara" pitchFamily="32" charset="0"/>
            </a:endParaRPr>
          </a:p>
        </p:txBody>
      </p:sp>
    </p:spTree>
    <p:extLst>
      <p:ext uri="{BB962C8B-B14F-4D97-AF65-F5344CB8AC3E}">
        <p14:creationId xmlns:p14="http://schemas.microsoft.com/office/powerpoint/2010/main" val="14515428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042988" y="377825"/>
            <a:ext cx="75723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Гражданин, его участие в бюджетном процессе</a:t>
            </a:r>
          </a:p>
        </p:txBody>
      </p:sp>
      <p:sp>
        <p:nvSpPr>
          <p:cNvPr id="10243" name="AutoShape 2"/>
          <p:cNvSpPr>
            <a:spLocks noChangeArrowheads="1"/>
          </p:cNvSpPr>
          <p:nvPr/>
        </p:nvSpPr>
        <p:spPr bwMode="auto">
          <a:xfrm>
            <a:off x="255540" y="4331494"/>
            <a:ext cx="2016125" cy="1706563"/>
          </a:xfrm>
          <a:prstGeom prst="roundRect">
            <a:avLst>
              <a:gd name="adj" fmla="val 16667"/>
            </a:avLst>
          </a:prstGeom>
          <a:solidFill>
            <a:schemeClr val="accent4">
              <a:lumMod val="60000"/>
              <a:lumOff val="40000"/>
            </a:schemeClr>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u="sng" dirty="0">
                <a:solidFill>
                  <a:srgbClr val="000000"/>
                </a:solidFill>
                <a:latin typeface="Times New Roman" panose="02020603050405020304" pitchFamily="18" charset="0"/>
                <a:cs typeface="Times New Roman" panose="02020603050405020304" pitchFamily="18" charset="0"/>
              </a:rPr>
              <a:t>Гражданин </a:t>
            </a:r>
          </a:p>
          <a:p>
            <a:pPr algn="ctr" eaLnBrk="1" hangingPunct="1">
              <a:buClrTx/>
              <a:buFontTx/>
              <a:buNone/>
              <a:defRPr/>
            </a:pPr>
            <a:r>
              <a:rPr lang="ru-RU" altLang="ru-RU" sz="1400" u="sng" dirty="0">
                <a:solidFill>
                  <a:srgbClr val="000000"/>
                </a:solidFill>
                <a:latin typeface="Times New Roman" panose="02020603050405020304" pitchFamily="18" charset="0"/>
                <a:cs typeface="Times New Roman" panose="02020603050405020304" pitchFamily="18" charset="0"/>
              </a:rPr>
              <a:t>как налогоплательщик</a:t>
            </a:r>
          </a:p>
          <a:p>
            <a:pPr algn="ctr" eaLnBrk="1" hangingPunct="1">
              <a:buClrTx/>
              <a:buFontTx/>
              <a:buNone/>
              <a:defRPr/>
            </a:pPr>
            <a:r>
              <a:rPr lang="ru-RU" altLang="ru-RU" sz="1400" dirty="0">
                <a:solidFill>
                  <a:srgbClr val="000000"/>
                </a:solidFill>
                <a:latin typeface="Times New Roman" panose="02020603050405020304" pitchFamily="18" charset="0"/>
                <a:cs typeface="Times New Roman" panose="02020603050405020304" pitchFamily="18" charset="0"/>
              </a:rPr>
              <a:t>(помогает</a:t>
            </a:r>
          </a:p>
          <a:p>
            <a:pPr algn="ctr" eaLnBrk="1" hangingPunct="1">
              <a:buClrTx/>
              <a:buFontTx/>
              <a:buNone/>
              <a:defRPr/>
            </a:pPr>
            <a:r>
              <a:rPr lang="ru-RU" altLang="ru-RU" sz="1400" dirty="0">
                <a:solidFill>
                  <a:srgbClr val="000000"/>
                </a:solidFill>
                <a:latin typeface="Times New Roman" panose="02020603050405020304" pitchFamily="18" charset="0"/>
                <a:cs typeface="Times New Roman" panose="02020603050405020304" pitchFamily="18" charset="0"/>
              </a:rPr>
              <a:t>формировать </a:t>
            </a:r>
          </a:p>
          <a:p>
            <a:pPr algn="ctr" eaLnBrk="1" hangingPunct="1">
              <a:buClrTx/>
              <a:buFontTx/>
              <a:buNone/>
              <a:defRPr/>
            </a:pPr>
            <a:r>
              <a:rPr lang="ru-RU" altLang="ru-RU" sz="1400" dirty="0">
                <a:solidFill>
                  <a:srgbClr val="000000"/>
                </a:solidFill>
                <a:latin typeface="Times New Roman" panose="02020603050405020304" pitchFamily="18" charset="0"/>
                <a:cs typeface="Times New Roman" panose="02020603050405020304" pitchFamily="18" charset="0"/>
              </a:rPr>
              <a:t>доходную часть бюджета</a:t>
            </a:r>
          </a:p>
        </p:txBody>
      </p:sp>
      <p:sp>
        <p:nvSpPr>
          <p:cNvPr id="10246" name="AutoShape 5"/>
          <p:cNvSpPr>
            <a:spLocks noChangeArrowheads="1"/>
          </p:cNvSpPr>
          <p:nvPr/>
        </p:nvSpPr>
        <p:spPr bwMode="auto">
          <a:xfrm>
            <a:off x="6004171" y="4331494"/>
            <a:ext cx="2960317" cy="1706562"/>
          </a:xfrm>
          <a:prstGeom prst="roundRect">
            <a:avLst>
              <a:gd name="adj" fmla="val 16667"/>
            </a:avLst>
          </a:prstGeom>
          <a:solidFill>
            <a:srgbClr val="C7F797"/>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u="sng" dirty="0">
                <a:solidFill>
                  <a:srgbClr val="000000"/>
                </a:solidFill>
                <a:latin typeface="Times New Roman" panose="02020603050405020304" pitchFamily="18" charset="0"/>
                <a:cs typeface="Times New Roman" panose="02020603050405020304" pitchFamily="18" charset="0"/>
              </a:rPr>
              <a:t>Гражданин как получатель </a:t>
            </a:r>
          </a:p>
          <a:p>
            <a:pPr algn="ctr" eaLnBrk="1" hangingPunct="1">
              <a:spcBef>
                <a:spcPct val="0"/>
              </a:spcBef>
              <a:spcAft>
                <a:spcPct val="0"/>
              </a:spcAft>
              <a:buClrTx/>
              <a:buSzPct val="100000"/>
              <a:buFontTx/>
              <a:buNone/>
            </a:pPr>
            <a:r>
              <a:rPr lang="ru-RU" altLang="ru-RU" sz="1400" u="sng" dirty="0">
                <a:solidFill>
                  <a:srgbClr val="000000"/>
                </a:solidFill>
                <a:latin typeface="Times New Roman" panose="02020603050405020304" pitchFamily="18" charset="0"/>
                <a:cs typeface="Times New Roman" panose="02020603050405020304" pitchFamily="18" charset="0"/>
              </a:rPr>
              <a:t>социальных гарантий</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(расходная </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часть бюджета- образование, ЖКХ,</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социальные льготы и другие </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направления социальных гарантий)</a:t>
            </a:r>
          </a:p>
          <a:p>
            <a:pPr algn="ctr" eaLnBrk="1" hangingPunct="1">
              <a:spcBef>
                <a:spcPct val="0"/>
              </a:spcBef>
              <a:spcAft>
                <a:spcPct val="0"/>
              </a:spcAft>
              <a:buClrTx/>
              <a:buSzPct val="100000"/>
              <a:buFontTx/>
              <a:buNone/>
            </a:pPr>
            <a:endParaRPr lang="ru-RU" altLang="ru-RU" sz="1400" dirty="0">
              <a:solidFill>
                <a:srgbClr val="000000"/>
              </a:solidFill>
              <a:latin typeface="Times New Roman" panose="02020603050405020304" pitchFamily="18" charset="0"/>
              <a:cs typeface="Times New Roman" panose="02020603050405020304" pitchFamily="18" charset="0"/>
            </a:endParaRPr>
          </a:p>
        </p:txBody>
      </p:sp>
      <p:sp>
        <p:nvSpPr>
          <p:cNvPr id="10248" name="Oval 7"/>
          <p:cNvSpPr>
            <a:spLocks noChangeArrowheads="1"/>
          </p:cNvSpPr>
          <p:nvPr/>
        </p:nvSpPr>
        <p:spPr bwMode="auto">
          <a:xfrm>
            <a:off x="395636" y="2420888"/>
            <a:ext cx="2246585" cy="1224136"/>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200" dirty="0">
                <a:solidFill>
                  <a:srgbClr val="000000"/>
                </a:solidFill>
                <a:latin typeface="Times New Roman" panose="02020603050405020304" pitchFamily="18" charset="0"/>
                <a:cs typeface="Times New Roman" panose="02020603050405020304" pitchFamily="18" charset="0"/>
              </a:rPr>
              <a:t>Налоги на имущество :</a:t>
            </a:r>
          </a:p>
          <a:p>
            <a:pPr algn="ctr" eaLnBrk="1" hangingPunct="1">
              <a:spcBef>
                <a:spcPct val="0"/>
              </a:spcBef>
              <a:spcAft>
                <a:spcPct val="0"/>
              </a:spcAft>
              <a:buClrTx/>
              <a:buSzPct val="100000"/>
              <a:buFontTx/>
              <a:buNone/>
            </a:pPr>
            <a:r>
              <a:rPr lang="ru-RU" altLang="ru-RU" sz="1200" dirty="0">
                <a:solidFill>
                  <a:srgbClr val="000000"/>
                </a:solidFill>
                <a:latin typeface="Times New Roman" panose="02020603050405020304" pitchFamily="18" charset="0"/>
                <a:cs typeface="Times New Roman" panose="02020603050405020304" pitchFamily="18" charset="0"/>
              </a:rPr>
              <a:t>- земельный налог ЮЛ и ФЛ;</a:t>
            </a:r>
          </a:p>
          <a:p>
            <a:pPr algn="ctr" eaLnBrk="1" hangingPunct="1">
              <a:spcBef>
                <a:spcPct val="0"/>
              </a:spcBef>
              <a:spcAft>
                <a:spcPct val="0"/>
              </a:spcAft>
              <a:buClrTx/>
              <a:buSzPct val="100000"/>
              <a:buNone/>
            </a:pPr>
            <a:r>
              <a:rPr lang="ru-RU" altLang="ru-RU" sz="1200" dirty="0">
                <a:solidFill>
                  <a:srgbClr val="000000"/>
                </a:solidFill>
                <a:latin typeface="Times New Roman" panose="02020603050405020304" pitchFamily="18" charset="0"/>
                <a:cs typeface="Times New Roman" panose="02020603050405020304" pitchFamily="18" charset="0"/>
              </a:rPr>
              <a:t>- налог на имущество ФЛ </a:t>
            </a:r>
          </a:p>
        </p:txBody>
      </p:sp>
      <p:sp>
        <p:nvSpPr>
          <p:cNvPr id="10249" name="Oval 8"/>
          <p:cNvSpPr>
            <a:spLocks noChangeArrowheads="1"/>
          </p:cNvSpPr>
          <p:nvPr/>
        </p:nvSpPr>
        <p:spPr bwMode="auto">
          <a:xfrm>
            <a:off x="2642222" y="1096963"/>
            <a:ext cx="1313676" cy="588925"/>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Гос. пошлина</a:t>
            </a:r>
          </a:p>
        </p:txBody>
      </p:sp>
      <p:sp>
        <p:nvSpPr>
          <p:cNvPr id="10250" name="Oval 9"/>
          <p:cNvSpPr>
            <a:spLocks noChangeArrowheads="1"/>
          </p:cNvSpPr>
          <p:nvPr/>
        </p:nvSpPr>
        <p:spPr bwMode="auto">
          <a:xfrm>
            <a:off x="4242022" y="1071664"/>
            <a:ext cx="1409700" cy="531812"/>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НДФЛ</a:t>
            </a:r>
          </a:p>
        </p:txBody>
      </p:sp>
      <p:sp>
        <p:nvSpPr>
          <p:cNvPr id="10251" name="Oval 10"/>
          <p:cNvSpPr>
            <a:spLocks noChangeArrowheads="1"/>
          </p:cNvSpPr>
          <p:nvPr/>
        </p:nvSpPr>
        <p:spPr bwMode="auto">
          <a:xfrm>
            <a:off x="1259632" y="1484784"/>
            <a:ext cx="1351708" cy="788143"/>
          </a:xfrm>
          <a:prstGeom prst="ellipse">
            <a:avLst/>
          </a:prstGeom>
          <a:solidFill>
            <a:schemeClr val="accent2"/>
          </a:solidFill>
          <a:ln w="9360" cap="sq">
            <a:solidFill>
              <a:srgbClr val="000000"/>
            </a:solidFill>
            <a:miter lim="800000"/>
            <a:headEnd/>
            <a:tailEnd/>
          </a:ln>
        </p:spPr>
        <p:txBody>
          <a:bodyPr wrap="none"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Штрафы,</a:t>
            </a:r>
          </a:p>
          <a:p>
            <a:pPr algn="ctr" eaLnBrk="1" hangingPunct="1">
              <a:spcBef>
                <a:spcPct val="0"/>
              </a:spcBef>
              <a:spcAft>
                <a:spcPct val="0"/>
              </a:spcAft>
              <a:buClrTx/>
              <a:buSzPct val="100000"/>
              <a:buFontTx/>
              <a:buNone/>
            </a:pPr>
            <a:r>
              <a:rPr lang="ru-RU" altLang="ru-RU" sz="1400" dirty="0">
                <a:solidFill>
                  <a:srgbClr val="000000"/>
                </a:solidFill>
                <a:latin typeface="Times New Roman" panose="02020603050405020304" pitchFamily="18" charset="0"/>
                <a:cs typeface="Times New Roman" panose="02020603050405020304" pitchFamily="18" charset="0"/>
              </a:rPr>
              <a:t>санкции</a:t>
            </a:r>
          </a:p>
        </p:txBody>
      </p:sp>
      <p:pic>
        <p:nvPicPr>
          <p:cNvPr id="1025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484" y="4222750"/>
            <a:ext cx="1703388" cy="1924050"/>
          </a:xfrm>
          <a:prstGeom prst="rect">
            <a:avLst/>
          </a:prstGeom>
          <a:noFill/>
          <a:ln>
            <a:noFill/>
          </a:ln>
          <a:effectLst>
            <a:outerShdw dist="139498" dir="2700000" algn="ctr" rotWithShape="0">
              <a:srgbClr val="808080">
                <a:alpha val="91005"/>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Стрелка вниз 1"/>
          <p:cNvSpPr/>
          <p:nvPr/>
        </p:nvSpPr>
        <p:spPr>
          <a:xfrm rot="13822365">
            <a:off x="2612193" y="4330517"/>
            <a:ext cx="265981" cy="91809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низ 2"/>
          <p:cNvSpPr/>
          <p:nvPr/>
        </p:nvSpPr>
        <p:spPr>
          <a:xfrm rot="18352916">
            <a:off x="5417811" y="4385943"/>
            <a:ext cx="311229" cy="838127"/>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179388" y="1125538"/>
            <a:ext cx="87852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450"/>
              </a:spcBef>
              <a:spcAft>
                <a:spcPct val="0"/>
              </a:spcAft>
              <a:buClrTx/>
              <a:buSzPct val="100000"/>
              <a:buFontTx/>
              <a:buNone/>
            </a:pPr>
            <a:endParaRPr lang="ru-RU" altLang="ru-RU" sz="1800" dirty="0">
              <a:solidFill>
                <a:srgbClr val="073E87"/>
              </a:solidFill>
              <a:latin typeface="Candara" pitchFamily="32" charset="0"/>
            </a:endParaRPr>
          </a:p>
          <a:p>
            <a:pPr eaLnBrk="1" hangingPunct="1">
              <a:spcBef>
                <a:spcPts val="450"/>
              </a:spcBef>
              <a:spcAft>
                <a:spcPct val="0"/>
              </a:spcAft>
              <a:buClrTx/>
              <a:buSzPct val="100000"/>
              <a:buFontTx/>
              <a:buNone/>
            </a:pPr>
            <a:endParaRPr lang="ru-RU" altLang="ru-RU" sz="1800" dirty="0">
              <a:solidFill>
                <a:srgbClr val="073E87"/>
              </a:solidFill>
              <a:latin typeface="Candara" pitchFamily="32" charset="0"/>
            </a:endParaRPr>
          </a:p>
          <a:p>
            <a:pPr algn="ctr" eaLnBrk="1" hangingPunct="1">
              <a:spcBef>
                <a:spcPts val="45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Администрация муниципального образования</a:t>
            </a:r>
          </a:p>
          <a:p>
            <a:pPr algn="ctr" eaLnBrk="1" hangingPunct="1">
              <a:spcBef>
                <a:spcPts val="45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 Красносельское Юрьев- Польского района</a:t>
            </a:r>
          </a:p>
          <a:p>
            <a:pPr algn="ctr" eaLnBrk="1" hangingPunct="1">
              <a:spcBef>
                <a:spcPts val="450"/>
              </a:spcBef>
              <a:spcAft>
                <a:spcPct val="0"/>
              </a:spcAft>
              <a:buClrTx/>
              <a:buSzPct val="100000"/>
              <a:buFontTx/>
              <a:buNone/>
            </a:pPr>
            <a:endParaRPr lang="ru-RU" altLang="ru-RU" sz="1800" dirty="0">
              <a:solidFill>
                <a:srgbClr val="073E87"/>
              </a:solidFill>
              <a:latin typeface="Times New Roman" pitchFamily="16" charset="0"/>
              <a:cs typeface="Times New Roman" pitchFamily="16" charset="0"/>
            </a:endParaRPr>
          </a:p>
          <a:p>
            <a:pPr algn="ctr" eaLnBrk="1" hangingPunct="1">
              <a:spcBef>
                <a:spcPts val="45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Адрес: 601803, Владимирская область, Юрьев-Польский район, </a:t>
            </a:r>
            <a:r>
              <a:rPr lang="ru-RU" altLang="ru-RU" sz="1800" dirty="0" err="1">
                <a:solidFill>
                  <a:srgbClr val="073E87"/>
                </a:solidFill>
                <a:latin typeface="Times New Roman" pitchFamily="16" charset="0"/>
                <a:cs typeface="Times New Roman" pitchFamily="16" charset="0"/>
              </a:rPr>
              <a:t>с.Красное</a:t>
            </a:r>
            <a:r>
              <a:rPr lang="ru-RU" altLang="ru-RU" sz="1800" dirty="0">
                <a:solidFill>
                  <a:srgbClr val="073E87"/>
                </a:solidFill>
                <a:latin typeface="Times New Roman" pitchFamily="16" charset="0"/>
                <a:cs typeface="Times New Roman" pitchFamily="16" charset="0"/>
              </a:rPr>
              <a:t>, д. 51</a:t>
            </a:r>
          </a:p>
          <a:p>
            <a:pPr algn="ctr" eaLnBrk="1" hangingPunct="1">
              <a:spcBef>
                <a:spcPts val="450"/>
              </a:spcBef>
              <a:spcAft>
                <a:spcPct val="0"/>
              </a:spcAft>
              <a:buClrTx/>
              <a:buSzPct val="100000"/>
              <a:buFontTx/>
              <a:buNone/>
            </a:pPr>
            <a:endParaRPr lang="ru-RU" altLang="ru-RU" sz="1800" dirty="0">
              <a:solidFill>
                <a:srgbClr val="073E87"/>
              </a:solidFill>
              <a:latin typeface="Times New Roman" pitchFamily="16" charset="0"/>
              <a:cs typeface="Times New Roman" pitchFamily="16" charset="0"/>
            </a:endParaRPr>
          </a:p>
          <a:p>
            <a:pPr algn="ctr" eaLnBrk="1" hangingPunct="1">
              <a:spcBef>
                <a:spcPts val="45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Тел:8(49246)5-25-72, факс 8(49246)2-22-47</a:t>
            </a:r>
          </a:p>
          <a:p>
            <a:pPr algn="ctr" eaLnBrk="1" hangingPunct="1">
              <a:spcBef>
                <a:spcPts val="45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 </a:t>
            </a:r>
          </a:p>
          <a:p>
            <a:pPr algn="ctr" eaLnBrk="1" hangingPunct="1">
              <a:spcBef>
                <a:spcPts val="45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адрес электронной почты: </a:t>
            </a:r>
            <a:r>
              <a:rPr lang="en-US" sz="1800" dirty="0">
                <a:solidFill>
                  <a:srgbClr val="0000FF"/>
                </a:solidFill>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adminMOkrasnosel@mail.ru</a:t>
            </a:r>
            <a:r>
              <a:rPr lang="en-US" sz="1800" dirty="0">
                <a:solidFill>
                  <a:srgbClr val="0000FF"/>
                </a:solidFill>
                <a:latin typeface="Times New Roman" panose="02020603050405020304" pitchFamily="18" charset="0"/>
                <a:ea typeface="Times New Roman" panose="02020603050405020304" pitchFamily="18" charset="0"/>
              </a:rPr>
              <a:t> </a:t>
            </a:r>
            <a:endParaRPr lang="en-US" altLang="ru-RU" sz="1800" dirty="0">
              <a:solidFill>
                <a:srgbClr val="073E87"/>
              </a:solidFill>
              <a:latin typeface="Times New Roman" pitchFamily="16" charset="0"/>
              <a:cs typeface="Times New Roman" pitchFamily="16" charset="0"/>
            </a:endParaRPr>
          </a:p>
        </p:txBody>
      </p:sp>
      <p:sp>
        <p:nvSpPr>
          <p:cNvPr id="84995" name="Text Box 2"/>
          <p:cNvSpPr txBox="1">
            <a:spLocks noChangeArrowheads="1"/>
          </p:cNvSpPr>
          <p:nvPr/>
        </p:nvSpPr>
        <p:spPr bwMode="auto">
          <a:xfrm>
            <a:off x="482600" y="260350"/>
            <a:ext cx="8229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4400">
                <a:solidFill>
                  <a:srgbClr val="262699"/>
                </a:solidFill>
                <a:latin typeface="Candara" pitchFamily="32" charset="0"/>
              </a:rPr>
              <a:t>Контактная информация</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474788" y="360363"/>
            <a:ext cx="62642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7030A0"/>
                </a:solidFill>
                <a:latin typeface="Times New Roman" pitchFamily="16" charset="0"/>
                <a:cs typeface="Times New Roman" pitchFamily="16" charset="0"/>
              </a:rPr>
              <a:t>Бюджетная система Российской Федерации</a:t>
            </a:r>
          </a:p>
        </p:txBody>
      </p:sp>
      <p:sp>
        <p:nvSpPr>
          <p:cNvPr id="11267" name="AutoShape 2"/>
          <p:cNvSpPr>
            <a:spLocks noChangeArrowheads="1"/>
          </p:cNvSpPr>
          <p:nvPr/>
        </p:nvSpPr>
        <p:spPr bwMode="auto">
          <a:xfrm>
            <a:off x="0" y="1773238"/>
            <a:ext cx="8424863" cy="4968875"/>
          </a:xfrm>
          <a:prstGeom prst="triangle">
            <a:avLst>
              <a:gd name="adj" fmla="val 50000"/>
            </a:avLst>
          </a:prstGeom>
          <a:solidFill>
            <a:srgbClr val="F0F67E"/>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sz="1400" dirty="0">
              <a:solidFill>
                <a:srgbClr val="C6E7FC"/>
              </a:solidFill>
            </a:endParaRPr>
          </a:p>
          <a:p>
            <a:pPr algn="ctr" eaLnBrk="1" hangingPunct="1">
              <a:buClrTx/>
              <a:buFontTx/>
              <a:buNone/>
              <a:defRPr/>
            </a:pPr>
            <a:endParaRPr lang="ru-RU" altLang="ru-RU" sz="1400" dirty="0">
              <a:solidFill>
                <a:srgbClr val="C6E7FC"/>
              </a:solidFill>
            </a:endParaRPr>
          </a:p>
          <a:p>
            <a:pPr algn="ctr" eaLnBrk="1" hangingPunct="1">
              <a:buClrTx/>
              <a:buFontTx/>
              <a:buNone/>
              <a:defRPr/>
            </a:pPr>
            <a:r>
              <a:rPr lang="ru-RU" altLang="ru-RU" sz="1400" dirty="0">
                <a:solidFill>
                  <a:srgbClr val="000000"/>
                </a:solidFill>
              </a:rPr>
              <a:t>Местные бюджеты:</a:t>
            </a:r>
          </a:p>
          <a:p>
            <a:pPr algn="ctr" eaLnBrk="1" hangingPunct="1">
              <a:buClrTx/>
              <a:buFontTx/>
              <a:buNone/>
              <a:defRPr/>
            </a:pPr>
            <a:r>
              <a:rPr lang="ru-RU" altLang="ru-RU" sz="1400" dirty="0">
                <a:solidFill>
                  <a:srgbClr val="000000"/>
                </a:solidFill>
              </a:rPr>
              <a:t> бюджеты муниципальных районов , в том числе </a:t>
            </a:r>
          </a:p>
          <a:p>
            <a:pPr algn="ctr" eaLnBrk="1" hangingPunct="1">
              <a:buClrTx/>
              <a:buFontTx/>
              <a:buNone/>
              <a:defRPr/>
            </a:pPr>
            <a:r>
              <a:rPr lang="ru-RU" altLang="ru-RU" sz="1400" dirty="0">
                <a:solidFill>
                  <a:srgbClr val="000000"/>
                </a:solidFill>
              </a:rPr>
              <a:t>бюджеты городов, бюджеты городских и сельских поселений</a:t>
            </a:r>
          </a:p>
        </p:txBody>
      </p:sp>
      <p:sp>
        <p:nvSpPr>
          <p:cNvPr id="11268" name="AutoShape 3"/>
          <p:cNvSpPr>
            <a:spLocks noChangeArrowheads="1"/>
          </p:cNvSpPr>
          <p:nvPr/>
        </p:nvSpPr>
        <p:spPr bwMode="auto">
          <a:xfrm>
            <a:off x="1835150" y="1773238"/>
            <a:ext cx="4752975" cy="2808287"/>
          </a:xfrm>
          <a:prstGeom prst="triangle">
            <a:avLst>
              <a:gd name="adj" fmla="val 50000"/>
            </a:avLst>
          </a:prstGeom>
          <a:solidFill>
            <a:schemeClr val="accent2">
              <a:lumMod val="60000"/>
              <a:lumOff val="40000"/>
            </a:schemeClr>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dirty="0">
              <a:solidFill>
                <a:srgbClr val="000000"/>
              </a:solidFill>
            </a:endParaRPr>
          </a:p>
          <a:p>
            <a:pPr algn="ctr" eaLnBrk="1" hangingPunct="1">
              <a:buClrTx/>
              <a:buFontTx/>
              <a:buNone/>
              <a:defRPr/>
            </a:pPr>
            <a:endParaRPr lang="ru-RU" altLang="ru-RU" sz="1400" dirty="0">
              <a:solidFill>
                <a:srgbClr val="000000"/>
              </a:solidFill>
            </a:endParaRPr>
          </a:p>
          <a:p>
            <a:pPr algn="ctr" eaLnBrk="1" hangingPunct="1">
              <a:buClrTx/>
              <a:buFontTx/>
              <a:buNone/>
              <a:defRPr/>
            </a:pPr>
            <a:endParaRPr lang="ru-RU" altLang="ru-RU" sz="1400" dirty="0">
              <a:solidFill>
                <a:srgbClr val="C6E7FC"/>
              </a:solidFill>
            </a:endParaRPr>
          </a:p>
          <a:p>
            <a:pPr algn="ctr" eaLnBrk="1" hangingPunct="1">
              <a:buClrTx/>
              <a:buFontTx/>
              <a:buNone/>
              <a:defRPr/>
            </a:pPr>
            <a:r>
              <a:rPr lang="ru-RU" altLang="ru-RU" sz="1400" dirty="0">
                <a:solidFill>
                  <a:srgbClr val="000000"/>
                </a:solidFill>
              </a:rPr>
              <a:t>Бюджеты субъектов РФ и </a:t>
            </a:r>
          </a:p>
          <a:p>
            <a:pPr algn="ctr" eaLnBrk="1" hangingPunct="1">
              <a:buClrTx/>
              <a:buFontTx/>
              <a:buNone/>
              <a:defRPr/>
            </a:pPr>
            <a:r>
              <a:rPr lang="ru-RU" altLang="ru-RU" sz="1400" dirty="0">
                <a:solidFill>
                  <a:srgbClr val="000000"/>
                </a:solidFill>
              </a:rPr>
              <a:t>бюджеты территориальных </a:t>
            </a:r>
          </a:p>
          <a:p>
            <a:pPr algn="ctr" eaLnBrk="1" hangingPunct="1">
              <a:buClrTx/>
              <a:buFontTx/>
              <a:buNone/>
              <a:defRPr/>
            </a:pPr>
            <a:r>
              <a:rPr lang="ru-RU" altLang="ru-RU" sz="1400" dirty="0">
                <a:solidFill>
                  <a:srgbClr val="000000"/>
                </a:solidFill>
              </a:rPr>
              <a:t>государственных внебюджетных фондов </a:t>
            </a:r>
          </a:p>
        </p:txBody>
      </p:sp>
      <p:sp>
        <p:nvSpPr>
          <p:cNvPr id="11269" name="AutoShape 4"/>
          <p:cNvSpPr>
            <a:spLocks noChangeArrowheads="1"/>
          </p:cNvSpPr>
          <p:nvPr/>
        </p:nvSpPr>
        <p:spPr bwMode="auto">
          <a:xfrm>
            <a:off x="2700338" y="1773238"/>
            <a:ext cx="3024187" cy="1800225"/>
          </a:xfrm>
          <a:prstGeom prst="triangle">
            <a:avLst>
              <a:gd name="adj" fmla="val 50000"/>
            </a:avLst>
          </a:prstGeom>
          <a:solidFill>
            <a:schemeClr val="accent3">
              <a:lumMod val="60000"/>
              <a:lumOff val="40000"/>
            </a:schemeClr>
          </a:solidFill>
          <a:ln w="9360" cap="sq">
            <a:solidFill>
              <a:srgbClr val="000000"/>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200" b="1" dirty="0">
                <a:solidFill>
                  <a:srgbClr val="000000"/>
                </a:solidFill>
              </a:rPr>
              <a:t>Федеральный </a:t>
            </a:r>
          </a:p>
          <a:p>
            <a:pPr algn="ctr" eaLnBrk="1" hangingPunct="1">
              <a:buClrTx/>
              <a:buFontTx/>
              <a:buNone/>
              <a:defRPr/>
            </a:pPr>
            <a:r>
              <a:rPr lang="ru-RU" altLang="ru-RU" sz="1200" b="1" dirty="0">
                <a:solidFill>
                  <a:srgbClr val="000000"/>
                </a:solidFill>
              </a:rPr>
              <a:t>бюджет и бюджеты </a:t>
            </a:r>
          </a:p>
          <a:p>
            <a:pPr algn="ctr" eaLnBrk="1" hangingPunct="1">
              <a:buClrTx/>
              <a:buFontTx/>
              <a:buNone/>
              <a:defRPr/>
            </a:pPr>
            <a:r>
              <a:rPr lang="ru-RU" altLang="ru-RU" sz="1200" b="1" dirty="0">
                <a:solidFill>
                  <a:srgbClr val="000000"/>
                </a:solidFill>
              </a:rPr>
              <a:t>государственных </a:t>
            </a:r>
          </a:p>
          <a:p>
            <a:pPr algn="ctr" eaLnBrk="1" hangingPunct="1">
              <a:buClrTx/>
              <a:buFontTx/>
              <a:buNone/>
              <a:defRPr/>
            </a:pPr>
            <a:r>
              <a:rPr lang="ru-RU" altLang="ru-RU" sz="1200" b="1" dirty="0">
                <a:solidFill>
                  <a:srgbClr val="000000"/>
                </a:solidFill>
              </a:rPr>
              <a:t>внебюджетных фондов РФ</a:t>
            </a:r>
            <a:r>
              <a:rPr lang="ru-RU" altLang="ru-RU" sz="1200" dirty="0">
                <a:solidFill>
                  <a:srgbClr val="000000"/>
                </a:solidFill>
              </a:rPr>
              <a:t> </a:t>
            </a:r>
          </a:p>
        </p:txBody>
      </p:sp>
      <p:sp>
        <p:nvSpPr>
          <p:cNvPr id="11270" name="Line 5"/>
          <p:cNvSpPr>
            <a:spLocks noChangeShapeType="1"/>
          </p:cNvSpPr>
          <p:nvPr/>
        </p:nvSpPr>
        <p:spPr bwMode="auto">
          <a:xfrm flipV="1">
            <a:off x="5292725" y="2413000"/>
            <a:ext cx="431800" cy="304800"/>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1" name="Line 6"/>
          <p:cNvSpPr>
            <a:spLocks noChangeShapeType="1"/>
          </p:cNvSpPr>
          <p:nvPr/>
        </p:nvSpPr>
        <p:spPr bwMode="auto">
          <a:xfrm>
            <a:off x="5724525" y="2420938"/>
            <a:ext cx="792163" cy="1587"/>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2" name="Line 7"/>
          <p:cNvSpPr>
            <a:spLocks noChangeShapeType="1"/>
          </p:cNvSpPr>
          <p:nvPr/>
        </p:nvSpPr>
        <p:spPr bwMode="auto">
          <a:xfrm flipV="1">
            <a:off x="6227763" y="3636963"/>
            <a:ext cx="288925" cy="303212"/>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3" name="Line 8"/>
          <p:cNvSpPr>
            <a:spLocks noChangeShapeType="1"/>
          </p:cNvSpPr>
          <p:nvPr/>
        </p:nvSpPr>
        <p:spPr bwMode="auto">
          <a:xfrm>
            <a:off x="6516688" y="3644900"/>
            <a:ext cx="863600" cy="1588"/>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4" name="Line 9"/>
          <p:cNvSpPr>
            <a:spLocks noChangeShapeType="1"/>
          </p:cNvSpPr>
          <p:nvPr/>
        </p:nvSpPr>
        <p:spPr bwMode="auto">
          <a:xfrm flipV="1">
            <a:off x="7164388" y="4645025"/>
            <a:ext cx="288925" cy="374650"/>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5" name="Line 10"/>
          <p:cNvSpPr>
            <a:spLocks noChangeShapeType="1"/>
          </p:cNvSpPr>
          <p:nvPr/>
        </p:nvSpPr>
        <p:spPr bwMode="auto">
          <a:xfrm>
            <a:off x="7451725" y="4652963"/>
            <a:ext cx="865188" cy="1587"/>
          </a:xfrm>
          <a:prstGeom prst="line">
            <a:avLst/>
          </a:prstGeom>
          <a:noFill/>
          <a:ln w="93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76" name="Rectangle 11"/>
          <p:cNvSpPr>
            <a:spLocks noChangeArrowheads="1"/>
          </p:cNvSpPr>
          <p:nvPr/>
        </p:nvSpPr>
        <p:spPr bwMode="auto">
          <a:xfrm>
            <a:off x="5367338" y="2043113"/>
            <a:ext cx="15414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a:solidFill>
                  <a:srgbClr val="000000"/>
                </a:solidFill>
                <a:latin typeface="Tahoma" pitchFamily="32" charset="0"/>
              </a:rPr>
              <a:t>Первый уровень</a:t>
            </a:r>
          </a:p>
        </p:txBody>
      </p:sp>
      <p:sp>
        <p:nvSpPr>
          <p:cNvPr id="11277" name="Rectangle 12"/>
          <p:cNvSpPr>
            <a:spLocks noChangeArrowheads="1"/>
          </p:cNvSpPr>
          <p:nvPr/>
        </p:nvSpPr>
        <p:spPr bwMode="auto">
          <a:xfrm>
            <a:off x="6159500" y="3267075"/>
            <a:ext cx="1481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a:solidFill>
                  <a:srgbClr val="000000"/>
                </a:solidFill>
                <a:latin typeface="Tahoma" pitchFamily="32" charset="0"/>
              </a:rPr>
              <a:t>Второй</a:t>
            </a:r>
            <a:r>
              <a:rPr lang="ru-RU" altLang="ru-RU" sz="1200">
                <a:solidFill>
                  <a:srgbClr val="000000"/>
                </a:solidFill>
                <a:latin typeface="Tahoma" pitchFamily="32" charset="0"/>
              </a:rPr>
              <a:t> </a:t>
            </a:r>
            <a:r>
              <a:rPr lang="ru-RU" altLang="ru-RU" sz="1400">
                <a:solidFill>
                  <a:srgbClr val="000000"/>
                </a:solidFill>
                <a:latin typeface="Tahoma" pitchFamily="32" charset="0"/>
              </a:rPr>
              <a:t>уровень</a:t>
            </a:r>
          </a:p>
        </p:txBody>
      </p:sp>
      <p:sp>
        <p:nvSpPr>
          <p:cNvPr id="11278" name="Rectangle 13"/>
          <p:cNvSpPr>
            <a:spLocks noChangeArrowheads="1"/>
          </p:cNvSpPr>
          <p:nvPr/>
        </p:nvSpPr>
        <p:spPr bwMode="auto">
          <a:xfrm>
            <a:off x="7096125" y="4275138"/>
            <a:ext cx="14874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eaLnBrk="1" hangingPunct="1">
              <a:spcBef>
                <a:spcPct val="0"/>
              </a:spcBef>
              <a:spcAft>
                <a:spcPct val="0"/>
              </a:spcAft>
              <a:buClrTx/>
              <a:buSzPct val="100000"/>
              <a:buFontTx/>
              <a:buNone/>
            </a:pPr>
            <a:r>
              <a:rPr lang="ru-RU" altLang="ru-RU" sz="1400">
                <a:solidFill>
                  <a:srgbClr val="000000"/>
                </a:solidFill>
                <a:latin typeface="Tahoma" pitchFamily="32" charset="0"/>
              </a:rPr>
              <a:t>Третий уровень</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3315" name="Text Box 1"/>
          <p:cNvSpPr txBox="1">
            <a:spLocks noChangeArrowheads="1"/>
          </p:cNvSpPr>
          <p:nvPr/>
        </p:nvSpPr>
        <p:spPr bwMode="auto">
          <a:xfrm>
            <a:off x="506413" y="1411288"/>
            <a:ext cx="8893175"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73050" indent="-26511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2400">
                <a:solidFill>
                  <a:srgbClr val="073E87"/>
                </a:solidFill>
                <a:latin typeface="Candara" pitchFamily="32" charset="0"/>
              </a:rPr>
              <a:t> </a:t>
            </a:r>
          </a:p>
          <a:p>
            <a:pPr eaLnBrk="1" hangingPunct="1">
              <a:spcBef>
                <a:spcPts val="600"/>
              </a:spcBef>
              <a:spcAft>
                <a:spcPct val="0"/>
              </a:spcAft>
              <a:buClrTx/>
              <a:buSzPct val="100000"/>
              <a:buFontTx/>
              <a:buNone/>
            </a:pPr>
            <a:endParaRPr lang="ru-RU" altLang="ru-RU" sz="240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a:solidFill>
                <a:srgbClr val="073E87"/>
              </a:solidFill>
              <a:latin typeface="Candara" pitchFamily="32" charset="0"/>
            </a:endParaRPr>
          </a:p>
          <a:p>
            <a:pPr eaLnBrk="1" hangingPunct="1">
              <a:spcBef>
                <a:spcPts val="600"/>
              </a:spcBef>
              <a:spcAft>
                <a:spcPct val="0"/>
              </a:spcAft>
              <a:buClrTx/>
              <a:buSzPct val="100000"/>
              <a:buFontTx/>
              <a:buNone/>
            </a:pPr>
            <a:endParaRPr lang="ru-RU" altLang="ru-RU" sz="2400">
              <a:solidFill>
                <a:srgbClr val="073E87"/>
              </a:solidFill>
              <a:latin typeface="Candara" pitchFamily="32" charset="0"/>
            </a:endParaRPr>
          </a:p>
        </p:txBody>
      </p:sp>
      <p:sp>
        <p:nvSpPr>
          <p:cNvPr id="13316" name="Text Box 2"/>
          <p:cNvSpPr txBox="1">
            <a:spLocks noChangeArrowheads="1"/>
          </p:cNvSpPr>
          <p:nvPr/>
        </p:nvSpPr>
        <p:spPr bwMode="auto">
          <a:xfrm>
            <a:off x="0" y="188913"/>
            <a:ext cx="83883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indent="358775"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r>
              <a:rPr lang="ru-RU" altLang="ru-RU" sz="2400" dirty="0">
                <a:solidFill>
                  <a:srgbClr val="FF0000"/>
                </a:solidFill>
                <a:latin typeface="Times New Roman" pitchFamily="16" charset="0"/>
                <a:cs typeface="Times New Roman" pitchFamily="16" charset="0"/>
              </a:rPr>
              <a:t>Доходы бюджета</a:t>
            </a:r>
            <a:r>
              <a:rPr lang="ru-RU" altLang="ru-RU" sz="2000" dirty="0">
                <a:solidFill>
                  <a:srgbClr val="FF0000"/>
                </a:solidFill>
                <a:latin typeface="Times New Roman" pitchFamily="16" charset="0"/>
                <a:cs typeface="Times New Roman" pitchFamily="16" charset="0"/>
              </a:rPr>
              <a:t> </a:t>
            </a:r>
            <a:r>
              <a:rPr lang="ru-RU" altLang="ru-RU" sz="2000" dirty="0">
                <a:solidFill>
                  <a:srgbClr val="7030A0"/>
                </a:solidFill>
                <a:latin typeface="Times New Roman" pitchFamily="16" charset="0"/>
                <a:cs typeface="Times New Roman" pitchFamily="16" charset="0"/>
              </a:rPr>
              <a:t>- </a:t>
            </a:r>
            <a:r>
              <a:rPr lang="ru-RU" altLang="ru-RU" sz="1600" dirty="0">
                <a:solidFill>
                  <a:srgbClr val="000000"/>
                </a:solidFill>
                <a:latin typeface="Times New Roman" pitchFamily="16" charset="0"/>
                <a:cs typeface="Times New Roman" pitchFamily="16" charset="0"/>
              </a:rPr>
              <a:t>это денежные средства, поступающие в бюджет. </a:t>
            </a:r>
            <a:br>
              <a:rPr lang="ru-RU" altLang="ru-RU" sz="1600" dirty="0">
                <a:solidFill>
                  <a:srgbClr val="000000"/>
                </a:solidFill>
                <a:latin typeface="Times New Roman" pitchFamily="16" charset="0"/>
                <a:cs typeface="Times New Roman" pitchFamily="16" charset="0"/>
              </a:rPr>
            </a:br>
            <a:r>
              <a:rPr lang="ru-RU" altLang="ru-RU" sz="1600" dirty="0">
                <a:solidFill>
                  <a:srgbClr val="000000"/>
                </a:solidFill>
                <a:latin typeface="Times New Roman" pitchFamily="16" charset="0"/>
                <a:cs typeface="Times New Roman" pitchFamily="16" charset="0"/>
              </a:rPr>
              <a:t>     Доходы бюджетов формируются в соответствии с бюджетным законодательством РФ,   законодательством о налогах и сборах и законодательством об иных обязательных платежах. </a:t>
            </a:r>
            <a:br>
              <a:rPr lang="ru-RU" altLang="ru-RU" sz="1600" dirty="0">
                <a:solidFill>
                  <a:srgbClr val="000000"/>
                </a:solidFill>
                <a:latin typeface="Times New Roman" pitchFamily="16" charset="0"/>
                <a:cs typeface="Times New Roman" pitchFamily="16" charset="0"/>
              </a:rPr>
            </a:br>
            <a:r>
              <a:rPr lang="ru-RU" altLang="ru-RU" sz="1600" dirty="0">
                <a:solidFill>
                  <a:srgbClr val="000000"/>
                </a:solidFill>
                <a:latin typeface="Times New Roman" pitchFamily="16" charset="0"/>
                <a:cs typeface="Times New Roman" pitchFamily="16" charset="0"/>
              </a:rPr>
              <a:t>    В соответствии с Бюджетным кодексом Российской Федерации доходы бюджетов состоят из налоговых и неналоговых доходов, а также безвозмездных поступлений.</a:t>
            </a:r>
          </a:p>
        </p:txBody>
      </p:sp>
      <p:sp>
        <p:nvSpPr>
          <p:cNvPr id="13317" name="AutoShape 3"/>
          <p:cNvSpPr>
            <a:spLocks noChangeArrowheads="1"/>
          </p:cNvSpPr>
          <p:nvPr/>
        </p:nvSpPr>
        <p:spPr bwMode="auto">
          <a:xfrm>
            <a:off x="5526088" y="3873500"/>
            <a:ext cx="3490912" cy="2401888"/>
          </a:xfrm>
          <a:prstGeom prst="roundRect">
            <a:avLst/>
          </a:prstGeom>
          <a:solidFill>
            <a:schemeClr val="accent3">
              <a:lumMod val="40000"/>
              <a:lumOff val="60000"/>
            </a:schemeClr>
          </a:solidFill>
          <a:ln w="9360" cap="sq">
            <a:solidFill>
              <a:srgbClr val="4584D3"/>
            </a:solidFill>
            <a:miter lim="800000"/>
            <a:headEnd/>
            <a:tailEnd/>
          </a:ln>
          <a:effectLst>
            <a:outerShdw dist="50912" dir="2700000" algn="ctr" rotWithShape="0">
              <a:srgbClr val="808080">
                <a:alpha val="98000"/>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endParaRPr lang="ru-RU" altLang="ru-RU" sz="1400" u="sng" dirty="0">
              <a:solidFill>
                <a:srgbClr val="000000"/>
              </a:solidFill>
            </a:endParaRPr>
          </a:p>
          <a:p>
            <a:pPr algn="ctr" eaLnBrk="1" hangingPunct="1">
              <a:buClrTx/>
              <a:buFontTx/>
              <a:buNone/>
              <a:defRPr/>
            </a:pPr>
            <a:endParaRPr lang="ru-RU" altLang="ru-RU" sz="1400" dirty="0">
              <a:solidFill>
                <a:srgbClr val="000000"/>
              </a:solidFill>
            </a:endParaRPr>
          </a:p>
          <a:p>
            <a:pPr algn="ctr" eaLnBrk="1" hangingPunct="1">
              <a:buClrTx/>
              <a:buFontTx/>
              <a:buNone/>
              <a:defRPr/>
            </a:pPr>
            <a:endParaRPr lang="ru-RU" altLang="ru-RU" sz="1400" dirty="0">
              <a:solidFill>
                <a:srgbClr val="000000"/>
              </a:solidFill>
            </a:endParaRPr>
          </a:p>
          <a:p>
            <a:pPr algn="ctr" eaLnBrk="1" hangingPunct="1">
              <a:buClrTx/>
              <a:buFontTx/>
              <a:buNone/>
              <a:defRPr/>
            </a:pPr>
            <a:r>
              <a:rPr lang="ru-RU" altLang="ru-RU" sz="1400" dirty="0">
                <a:solidFill>
                  <a:srgbClr val="000000"/>
                </a:solidFill>
              </a:rPr>
              <a:t>Доходы бюджетов от предусмотренных </a:t>
            </a:r>
          </a:p>
          <a:p>
            <a:pPr algn="ctr" eaLnBrk="1" hangingPunct="1">
              <a:buClrTx/>
              <a:buFontTx/>
              <a:buNone/>
              <a:defRPr/>
            </a:pPr>
            <a:r>
              <a:rPr lang="ru-RU" altLang="ru-RU" sz="1400" dirty="0">
                <a:solidFill>
                  <a:srgbClr val="000000"/>
                </a:solidFill>
              </a:rPr>
              <a:t>законодательством РФ о налогах</a:t>
            </a:r>
          </a:p>
          <a:p>
            <a:pPr algn="ctr" eaLnBrk="1" hangingPunct="1">
              <a:buClrTx/>
              <a:buFontTx/>
              <a:buNone/>
              <a:defRPr/>
            </a:pPr>
            <a:r>
              <a:rPr lang="ru-RU" altLang="ru-RU" sz="1400" dirty="0">
                <a:solidFill>
                  <a:srgbClr val="000000"/>
                </a:solidFill>
              </a:rPr>
              <a:t> и сборах федеральных налогов и </a:t>
            </a:r>
          </a:p>
          <a:p>
            <a:pPr algn="ctr" eaLnBrk="1" hangingPunct="1">
              <a:buClrTx/>
              <a:buFontTx/>
              <a:buNone/>
              <a:defRPr/>
            </a:pPr>
            <a:r>
              <a:rPr lang="ru-RU" altLang="ru-RU" sz="1400" dirty="0">
                <a:solidFill>
                  <a:srgbClr val="000000"/>
                </a:solidFill>
              </a:rPr>
              <a:t>сборов, в т. ч. от налогов, </a:t>
            </a:r>
          </a:p>
          <a:p>
            <a:pPr algn="ctr" eaLnBrk="1" hangingPunct="1">
              <a:buClrTx/>
              <a:buFontTx/>
              <a:buNone/>
              <a:defRPr/>
            </a:pPr>
            <a:r>
              <a:rPr lang="ru-RU" altLang="ru-RU" sz="1400" dirty="0">
                <a:solidFill>
                  <a:srgbClr val="000000"/>
                </a:solidFill>
              </a:rPr>
              <a:t>предусмотренных специальными</a:t>
            </a:r>
          </a:p>
          <a:p>
            <a:pPr algn="ctr" eaLnBrk="1" hangingPunct="1">
              <a:buClrTx/>
              <a:buFontTx/>
              <a:buNone/>
              <a:defRPr/>
            </a:pPr>
            <a:r>
              <a:rPr lang="ru-RU" altLang="ru-RU" sz="1400" dirty="0">
                <a:solidFill>
                  <a:srgbClr val="000000"/>
                </a:solidFill>
              </a:rPr>
              <a:t> налоговыми режимами, </a:t>
            </a:r>
          </a:p>
          <a:p>
            <a:pPr algn="ctr" eaLnBrk="1" hangingPunct="1">
              <a:buClrTx/>
              <a:buFontTx/>
              <a:buNone/>
              <a:defRPr/>
            </a:pPr>
            <a:r>
              <a:rPr lang="ru-RU" altLang="ru-RU" sz="1400" dirty="0">
                <a:solidFill>
                  <a:srgbClr val="000000"/>
                </a:solidFill>
              </a:rPr>
              <a:t>региональных налогов, </a:t>
            </a:r>
          </a:p>
          <a:p>
            <a:pPr algn="ctr" eaLnBrk="1" hangingPunct="1">
              <a:buClrTx/>
              <a:buFontTx/>
              <a:buNone/>
              <a:defRPr/>
            </a:pPr>
            <a:r>
              <a:rPr lang="ru-RU" altLang="ru-RU" sz="1400" dirty="0">
                <a:solidFill>
                  <a:srgbClr val="000000"/>
                </a:solidFill>
              </a:rPr>
              <a:t>местных налогов и сборов, </a:t>
            </a:r>
          </a:p>
          <a:p>
            <a:pPr algn="ctr" eaLnBrk="1" hangingPunct="1">
              <a:buClrTx/>
              <a:buFontTx/>
              <a:buNone/>
              <a:defRPr/>
            </a:pPr>
            <a:r>
              <a:rPr lang="ru-RU" altLang="ru-RU" sz="1400" dirty="0">
                <a:solidFill>
                  <a:srgbClr val="000000"/>
                </a:solidFill>
              </a:rPr>
              <a:t>а также пеней и штрафов по ним </a:t>
            </a:r>
          </a:p>
          <a:p>
            <a:pPr algn="ctr" eaLnBrk="1" hangingPunct="1">
              <a:buClrTx/>
              <a:buFontTx/>
              <a:buNone/>
              <a:defRPr/>
            </a:pPr>
            <a:endParaRPr lang="ru-RU" altLang="ru-RU" sz="1400" u="sng" dirty="0">
              <a:solidFill>
                <a:srgbClr val="C6E7FC"/>
              </a:solidFill>
            </a:endParaRPr>
          </a:p>
          <a:p>
            <a:pPr algn="ctr" eaLnBrk="1" hangingPunct="1">
              <a:buClrTx/>
              <a:buFontTx/>
              <a:buNone/>
              <a:defRPr/>
            </a:pPr>
            <a:endParaRPr lang="ru-RU" altLang="ru-RU" sz="1400" u="sng" dirty="0">
              <a:solidFill>
                <a:srgbClr val="000000"/>
              </a:solidFill>
            </a:endParaRPr>
          </a:p>
          <a:p>
            <a:pPr algn="ctr" eaLnBrk="1" hangingPunct="1">
              <a:buClrTx/>
              <a:buFontTx/>
              <a:buNone/>
              <a:defRPr/>
            </a:pPr>
            <a:endParaRPr lang="ru-RU" altLang="ru-RU" sz="1400" u="sng" dirty="0">
              <a:solidFill>
                <a:srgbClr val="000000"/>
              </a:solidFill>
            </a:endParaRPr>
          </a:p>
        </p:txBody>
      </p:sp>
      <p:sp>
        <p:nvSpPr>
          <p:cNvPr id="13318" name="AutoShape 4"/>
          <p:cNvSpPr>
            <a:spLocks noChangeArrowheads="1"/>
          </p:cNvSpPr>
          <p:nvPr/>
        </p:nvSpPr>
        <p:spPr bwMode="auto">
          <a:xfrm>
            <a:off x="2679700" y="3787775"/>
            <a:ext cx="2617788" cy="2487613"/>
          </a:xfrm>
          <a:prstGeom prst="roundRect">
            <a:avLst/>
          </a:prstGeom>
          <a:solidFill>
            <a:schemeClr val="accent3">
              <a:lumMod val="40000"/>
              <a:lumOff val="60000"/>
            </a:schemeClr>
          </a:solidFill>
          <a:ln w="9360" cap="sq">
            <a:solidFill>
              <a:srgbClr val="000000"/>
            </a:solidFill>
            <a:miter lim="800000"/>
            <a:headEnd/>
            <a:tailEnd/>
          </a:ln>
          <a:effectLst>
            <a:outerShdw dist="63640" dir="2700000" algn="ctr" rotWithShape="0">
              <a:srgbClr val="808080">
                <a:alpha val="89005"/>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a:solidFill>
                  <a:srgbClr val="000000"/>
                </a:solidFill>
              </a:rPr>
              <a:t>Доходы от продажи </a:t>
            </a:r>
          </a:p>
          <a:p>
            <a:pPr algn="ctr" eaLnBrk="1" hangingPunct="1">
              <a:buClrTx/>
              <a:buFontTx/>
              <a:buNone/>
              <a:defRPr/>
            </a:pPr>
            <a:r>
              <a:rPr lang="ru-RU" altLang="ru-RU" sz="1400" dirty="0">
                <a:solidFill>
                  <a:srgbClr val="000000"/>
                </a:solidFill>
              </a:rPr>
              <a:t>и использования </a:t>
            </a:r>
          </a:p>
          <a:p>
            <a:pPr algn="ctr" eaLnBrk="1" hangingPunct="1">
              <a:buClrTx/>
              <a:buFontTx/>
              <a:buNone/>
              <a:defRPr/>
            </a:pPr>
            <a:r>
              <a:rPr lang="ru-RU" altLang="ru-RU" sz="1400" dirty="0">
                <a:solidFill>
                  <a:srgbClr val="000000"/>
                </a:solidFill>
              </a:rPr>
              <a:t>государственного или </a:t>
            </a:r>
          </a:p>
          <a:p>
            <a:pPr algn="ctr" eaLnBrk="1" hangingPunct="1">
              <a:buClrTx/>
              <a:buFontTx/>
              <a:buNone/>
              <a:defRPr/>
            </a:pPr>
            <a:r>
              <a:rPr lang="ru-RU" altLang="ru-RU" sz="1400" dirty="0">
                <a:solidFill>
                  <a:srgbClr val="000000"/>
                </a:solidFill>
              </a:rPr>
              <a:t>муниципального </a:t>
            </a:r>
          </a:p>
          <a:p>
            <a:pPr algn="ctr" eaLnBrk="1" hangingPunct="1">
              <a:buClrTx/>
              <a:buFontTx/>
              <a:buNone/>
              <a:defRPr/>
            </a:pPr>
            <a:r>
              <a:rPr lang="ru-RU" altLang="ru-RU" sz="1400" dirty="0">
                <a:solidFill>
                  <a:srgbClr val="000000"/>
                </a:solidFill>
              </a:rPr>
              <a:t>имущества,</a:t>
            </a:r>
          </a:p>
          <a:p>
            <a:pPr algn="ctr" eaLnBrk="1" hangingPunct="1">
              <a:buClrTx/>
              <a:buFontTx/>
              <a:buNone/>
              <a:defRPr/>
            </a:pPr>
            <a:r>
              <a:rPr lang="ru-RU" altLang="ru-RU" sz="1400" dirty="0">
                <a:solidFill>
                  <a:srgbClr val="000000"/>
                </a:solidFill>
              </a:rPr>
              <a:t>штрафы за нарушение</a:t>
            </a:r>
          </a:p>
          <a:p>
            <a:pPr algn="ctr" eaLnBrk="1" hangingPunct="1">
              <a:buClrTx/>
              <a:buFontTx/>
              <a:buNone/>
              <a:defRPr/>
            </a:pPr>
            <a:r>
              <a:rPr lang="ru-RU" altLang="ru-RU" sz="1400" dirty="0">
                <a:solidFill>
                  <a:srgbClr val="000000"/>
                </a:solidFill>
              </a:rPr>
              <a:t>законодательства и пр.</a:t>
            </a:r>
            <a:endParaRPr lang="ru-RU" altLang="ru-RU" sz="1600" u="sng" dirty="0">
              <a:solidFill>
                <a:srgbClr val="000000"/>
              </a:solidFill>
            </a:endParaRPr>
          </a:p>
        </p:txBody>
      </p:sp>
      <p:sp>
        <p:nvSpPr>
          <p:cNvPr id="13319" name="AutoShape 5"/>
          <p:cNvSpPr>
            <a:spLocks noChangeArrowheads="1"/>
          </p:cNvSpPr>
          <p:nvPr/>
        </p:nvSpPr>
        <p:spPr bwMode="auto">
          <a:xfrm>
            <a:off x="258763" y="3746500"/>
            <a:ext cx="2189162" cy="2447925"/>
          </a:xfrm>
          <a:prstGeom prst="roundRect">
            <a:avLst/>
          </a:prstGeom>
          <a:solidFill>
            <a:schemeClr val="accent3">
              <a:lumMod val="40000"/>
              <a:lumOff val="60000"/>
            </a:schemeClr>
          </a:solidFill>
          <a:ln w="9360" cap="sq">
            <a:solidFill>
              <a:srgbClr val="4584D3"/>
            </a:solidFill>
            <a:miter lim="800000"/>
            <a:headEnd/>
            <a:tailEnd/>
          </a:ln>
          <a:effectLst>
            <a:outerShdw dist="50912" dir="2700000" algn="ctr" rotWithShape="0">
              <a:srgbClr val="808080">
                <a:alpha val="97002"/>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400" dirty="0">
                <a:solidFill>
                  <a:srgbClr val="000000"/>
                </a:solidFill>
              </a:rPr>
              <a:t>средства, </a:t>
            </a:r>
          </a:p>
          <a:p>
            <a:pPr algn="ctr" eaLnBrk="1" hangingPunct="1">
              <a:buClrTx/>
              <a:buFontTx/>
              <a:buNone/>
              <a:defRPr/>
            </a:pPr>
            <a:r>
              <a:rPr lang="ru-RU" altLang="ru-RU" sz="1400" dirty="0">
                <a:solidFill>
                  <a:srgbClr val="000000"/>
                </a:solidFill>
              </a:rPr>
              <a:t>поступающие</a:t>
            </a:r>
            <a:endParaRPr lang="ru-RU" altLang="ru-RU" sz="1400" u="sng" dirty="0">
              <a:solidFill>
                <a:srgbClr val="000000"/>
              </a:solidFill>
            </a:endParaRPr>
          </a:p>
          <a:p>
            <a:pPr algn="ctr" eaLnBrk="1" hangingPunct="1">
              <a:buClrTx/>
              <a:buFontTx/>
              <a:buNone/>
              <a:defRPr/>
            </a:pPr>
            <a:r>
              <a:rPr lang="ru-RU" altLang="ru-RU" sz="1400" dirty="0">
                <a:solidFill>
                  <a:srgbClr val="000000"/>
                </a:solidFill>
              </a:rPr>
              <a:t>из других бюджетов</a:t>
            </a:r>
          </a:p>
        </p:txBody>
      </p:sp>
      <p:sp>
        <p:nvSpPr>
          <p:cNvPr id="13320" name="Oval 6"/>
          <p:cNvSpPr>
            <a:spLocks noChangeArrowheads="1"/>
          </p:cNvSpPr>
          <p:nvPr/>
        </p:nvSpPr>
        <p:spPr bwMode="auto">
          <a:xfrm>
            <a:off x="2339975" y="1847850"/>
            <a:ext cx="4032250" cy="723900"/>
          </a:xfrm>
          <a:prstGeom prst="roundRect">
            <a:avLst/>
          </a:prstGeom>
          <a:solidFill>
            <a:schemeClr val="accent5">
              <a:lumMod val="40000"/>
              <a:lumOff val="60000"/>
            </a:schemeClr>
          </a:solidFill>
          <a:ln w="9360" cap="sq">
            <a:solidFill>
              <a:srgbClr val="000000"/>
            </a:solidFill>
            <a:miter lim="800000"/>
            <a:headEnd/>
            <a:tailEnd/>
          </a:ln>
          <a:effectLst>
            <a:outerShdw dist="101823" dir="2700000" algn="ctr" rotWithShape="0">
              <a:srgbClr val="808080">
                <a:alpha val="97002"/>
              </a:srgbClr>
            </a:outerShdw>
          </a:effectLst>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ahoma" pitchFamily="32" charset="0"/>
                <a:cs typeface="Arial Unicode MS" pitchFamily="32" charset="0"/>
              </a:defRPr>
            </a:lvl9pPr>
          </a:lstStyle>
          <a:p>
            <a:pPr algn="ctr" eaLnBrk="1" hangingPunct="1">
              <a:buClrTx/>
              <a:buFontTx/>
              <a:buNone/>
              <a:defRPr/>
            </a:pPr>
            <a:r>
              <a:rPr lang="ru-RU" altLang="ru-RU" sz="1800" dirty="0">
                <a:solidFill>
                  <a:srgbClr val="990099"/>
                </a:solidFill>
              </a:rPr>
              <a:t>Виды доходов</a:t>
            </a:r>
          </a:p>
        </p:txBody>
      </p:sp>
      <p:sp>
        <p:nvSpPr>
          <p:cNvPr id="2" name="Скругленный прямоугольник 1"/>
          <p:cNvSpPr/>
          <p:nvPr/>
        </p:nvSpPr>
        <p:spPr>
          <a:xfrm>
            <a:off x="222250" y="3187700"/>
            <a:ext cx="2262188" cy="746125"/>
          </a:xfrm>
          <a:prstGeom prst="roundRect">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endParaRPr lang="ru-RU" altLang="ru-RU" b="1" u="sng" dirty="0">
              <a:solidFill>
                <a:srgbClr val="000000"/>
              </a:solidFill>
            </a:endParaRPr>
          </a:p>
          <a:p>
            <a:pPr algn="ctr">
              <a:buClrTx/>
              <a:buFontTx/>
              <a:buNone/>
              <a:defRPr/>
            </a:pPr>
            <a:r>
              <a:rPr lang="ru-RU" altLang="ru-RU" b="1" dirty="0">
                <a:solidFill>
                  <a:srgbClr val="660066"/>
                </a:solidFill>
              </a:rPr>
              <a:t>Безвозмездные </a:t>
            </a:r>
          </a:p>
          <a:p>
            <a:pPr algn="ctr">
              <a:buClrTx/>
              <a:buFontTx/>
              <a:buNone/>
              <a:defRPr/>
            </a:pPr>
            <a:r>
              <a:rPr lang="ru-RU" altLang="ru-RU" dirty="0">
                <a:solidFill>
                  <a:srgbClr val="660066"/>
                </a:solidFill>
              </a:rPr>
              <a:t>поступления </a:t>
            </a:r>
          </a:p>
          <a:p>
            <a:pPr algn="ctr">
              <a:defRPr/>
            </a:pPr>
            <a:endParaRPr lang="ru-RU" dirty="0"/>
          </a:p>
        </p:txBody>
      </p:sp>
      <p:sp>
        <p:nvSpPr>
          <p:cNvPr id="3" name="Скругленный прямоугольник 2"/>
          <p:cNvSpPr/>
          <p:nvPr/>
        </p:nvSpPr>
        <p:spPr>
          <a:xfrm>
            <a:off x="2987675" y="3230563"/>
            <a:ext cx="2089150" cy="673100"/>
          </a:xfrm>
          <a:prstGeom prst="roundRect">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b="1" dirty="0">
                <a:solidFill>
                  <a:srgbClr val="660066"/>
                </a:solidFill>
              </a:rPr>
              <a:t>Неналоговые</a:t>
            </a:r>
          </a:p>
          <a:p>
            <a:pPr algn="ctr">
              <a:defRPr/>
            </a:pPr>
            <a:endParaRPr lang="ru-RU" dirty="0"/>
          </a:p>
        </p:txBody>
      </p:sp>
      <p:sp>
        <p:nvSpPr>
          <p:cNvPr id="4" name="Скругленный прямоугольник 3"/>
          <p:cNvSpPr/>
          <p:nvPr/>
        </p:nvSpPr>
        <p:spPr>
          <a:xfrm>
            <a:off x="6011863" y="3221038"/>
            <a:ext cx="2752725" cy="652462"/>
          </a:xfrm>
          <a:prstGeom prst="roundRect">
            <a:avLst/>
          </a:prstGeom>
          <a:solidFill>
            <a:srgbClr val="C7F7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b="1" dirty="0">
                <a:solidFill>
                  <a:srgbClr val="660066"/>
                </a:solidFill>
              </a:rPr>
              <a:t>Налоговые</a:t>
            </a:r>
            <a:r>
              <a:rPr lang="ru-RU" altLang="ru-RU" b="1" dirty="0">
                <a:solidFill>
                  <a:srgbClr val="000000"/>
                </a:solidFill>
              </a:rPr>
              <a:t> </a:t>
            </a:r>
          </a:p>
          <a:p>
            <a:pPr algn="ctr">
              <a:defRPr/>
            </a:pPr>
            <a:endParaRPr lang="ru-RU" dirty="0"/>
          </a:p>
        </p:txBody>
      </p:sp>
      <p:cxnSp>
        <p:nvCxnSpPr>
          <p:cNvPr id="6" name="Прямая со стрелкой 5"/>
          <p:cNvCxnSpPr/>
          <p:nvPr/>
        </p:nvCxnSpPr>
        <p:spPr>
          <a:xfrm>
            <a:off x="4032250" y="2571750"/>
            <a:ext cx="0" cy="61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a:off x="1325563" y="2568575"/>
            <a:ext cx="1851025" cy="61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292725" y="2571750"/>
            <a:ext cx="1978025" cy="614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4339" name="Text Box 1"/>
          <p:cNvSpPr txBox="1">
            <a:spLocks noChangeArrowheads="1"/>
          </p:cNvSpPr>
          <p:nvPr/>
        </p:nvSpPr>
        <p:spPr bwMode="auto">
          <a:xfrm>
            <a:off x="468313" y="620713"/>
            <a:ext cx="82248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404040"/>
                </a:solidFill>
                <a:latin typeface="Trebuchet MS" pitchFamily="34" charset="0"/>
              </a:defRPr>
            </a:lvl9pPr>
          </a:lstStyle>
          <a:p>
            <a:pPr algn="ctr" eaLnBrk="1" hangingPunct="1">
              <a:spcBef>
                <a:spcPct val="0"/>
              </a:spcBef>
              <a:spcAft>
                <a:spcPct val="0"/>
              </a:spcAft>
              <a:buClrTx/>
              <a:buSzPct val="100000"/>
              <a:buFontTx/>
              <a:buNone/>
            </a:pPr>
            <a:br>
              <a:rPr lang="ru-RU" altLang="ru-RU" sz="1600" dirty="0">
                <a:solidFill>
                  <a:srgbClr val="0D0D0D"/>
                </a:solidFill>
                <a:latin typeface="Candara" pitchFamily="32" charset="0"/>
              </a:rPr>
            </a:br>
            <a:br>
              <a:rPr lang="ru-RU" altLang="ru-RU" sz="1600" dirty="0">
                <a:solidFill>
                  <a:srgbClr val="0D0D0D"/>
                </a:solidFill>
                <a:latin typeface="Candara" pitchFamily="32" charset="0"/>
              </a:rPr>
            </a:br>
            <a:br>
              <a:rPr lang="ru-RU" altLang="ru-RU" sz="1600" dirty="0">
                <a:solidFill>
                  <a:srgbClr val="0D0D0D"/>
                </a:solidFill>
                <a:latin typeface="Candara" pitchFamily="32" charset="0"/>
              </a:rPr>
            </a:br>
            <a:br>
              <a:rPr lang="ru-RU" altLang="ru-RU" sz="1600" dirty="0">
                <a:solidFill>
                  <a:srgbClr val="0D0D0D"/>
                </a:solidFill>
                <a:latin typeface="Candara" pitchFamily="32" charset="0"/>
              </a:rPr>
            </a:br>
            <a:endParaRPr lang="ru-RU" altLang="ru-RU" sz="1600" dirty="0">
              <a:solidFill>
                <a:srgbClr val="0D0D0D"/>
              </a:solidFill>
              <a:latin typeface="Candara" pitchFamily="32" charset="0"/>
            </a:endParaRPr>
          </a:p>
          <a:p>
            <a:pPr algn="ctr" eaLnBrk="1" hangingPunct="1">
              <a:spcBef>
                <a:spcPct val="0"/>
              </a:spcBef>
              <a:spcAft>
                <a:spcPct val="0"/>
              </a:spcAft>
              <a:buClrTx/>
              <a:buSzPct val="100000"/>
              <a:buFontTx/>
              <a:buNone/>
            </a:pPr>
            <a:br>
              <a:rPr lang="ru-RU" altLang="ru-RU" sz="1600" dirty="0">
                <a:solidFill>
                  <a:srgbClr val="0D0D0D"/>
                </a:solidFill>
                <a:latin typeface="Candara" pitchFamily="32" charset="0"/>
              </a:rPr>
            </a:br>
            <a:r>
              <a:rPr lang="ru-RU" altLang="ru-RU" sz="2000" dirty="0">
                <a:solidFill>
                  <a:srgbClr val="7030A0"/>
                </a:solidFill>
                <a:latin typeface="Times New Roman" pitchFamily="16" charset="0"/>
                <a:cs typeface="Times New Roman" pitchFamily="16" charset="0"/>
              </a:rPr>
              <a:t>Рост доходов муниципального образования Красносельское обеспечивается за счет: </a:t>
            </a:r>
            <a:br>
              <a:rPr lang="ru-RU" altLang="ru-RU" sz="2000" dirty="0">
                <a:solidFill>
                  <a:srgbClr val="7030A0"/>
                </a:solidFill>
                <a:latin typeface="Times New Roman" pitchFamily="16" charset="0"/>
                <a:cs typeface="Times New Roman" pitchFamily="16" charset="0"/>
              </a:rPr>
            </a:br>
            <a:br>
              <a:rPr lang="ru-RU" altLang="ru-RU" sz="1600" dirty="0">
                <a:solidFill>
                  <a:srgbClr val="7030A0"/>
                </a:solidFill>
                <a:latin typeface="Times New Roman" pitchFamily="16" charset="0"/>
                <a:cs typeface="Times New Roman" pitchFamily="16" charset="0"/>
              </a:rPr>
            </a:br>
            <a:br>
              <a:rPr lang="ru-RU" altLang="ru-RU" sz="1600" dirty="0">
                <a:solidFill>
                  <a:srgbClr val="7030A0"/>
                </a:solidFill>
                <a:latin typeface="Times New Roman" pitchFamily="16" charset="0"/>
                <a:cs typeface="Times New Roman" pitchFamily="16" charset="0"/>
              </a:rPr>
            </a:br>
            <a:br>
              <a:rPr lang="ru-RU" altLang="ru-RU" sz="1600" dirty="0">
                <a:solidFill>
                  <a:srgbClr val="0D0D0D"/>
                </a:solidFill>
                <a:latin typeface="Times New Roman" pitchFamily="16" charset="0"/>
                <a:cs typeface="Times New Roman" pitchFamily="16" charset="0"/>
              </a:rPr>
            </a:br>
            <a:endParaRPr lang="ru-RU" altLang="ru-RU" sz="1600" dirty="0">
              <a:solidFill>
                <a:srgbClr val="0D0D0D"/>
              </a:solidFill>
              <a:latin typeface="Times New Roman" pitchFamily="16" charset="0"/>
              <a:cs typeface="Times New Roman" pitchFamily="16" charset="0"/>
            </a:endParaRPr>
          </a:p>
        </p:txBody>
      </p:sp>
      <p:sp>
        <p:nvSpPr>
          <p:cNvPr id="14340" name="Text Box 2"/>
          <p:cNvSpPr txBox="1">
            <a:spLocks noChangeArrowheads="1"/>
          </p:cNvSpPr>
          <p:nvPr/>
        </p:nvSpPr>
        <p:spPr bwMode="auto">
          <a:xfrm>
            <a:off x="323850" y="1894854"/>
            <a:ext cx="7951788"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9725"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200">
                <a:solidFill>
                  <a:srgbClr val="404040"/>
                </a:solidFill>
                <a:latin typeface="Trebuchet MS" pitchFamily="34" charset="0"/>
              </a:defRPr>
            </a:lvl1pPr>
            <a:lvl2pPr marL="547688"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404040"/>
                </a:solidFill>
                <a:latin typeface="Trebuchet MS" pitchFamily="34" charset="0"/>
              </a:defRPr>
            </a:lvl2pPr>
            <a:lvl3pPr marL="822325"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404040"/>
                </a:solidFill>
                <a:latin typeface="Trebuchet MS" pitchFamily="34" charset="0"/>
              </a:defRPr>
            </a:lvl3pPr>
            <a:lvl4pPr marL="10969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600">
                <a:solidFill>
                  <a:srgbClr val="404040"/>
                </a:solidFill>
                <a:latin typeface="Trebuchet MS" pitchFamily="34" charset="0"/>
              </a:defRPr>
            </a:lvl4pPr>
            <a:lvl5pPr marL="1389063" indent="-182563" eaLnBrk="0"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5pPr>
            <a:lvl6pPr marL="18462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6pPr>
            <a:lvl7pPr marL="23034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7pPr>
            <a:lvl8pPr marL="27606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8pPr>
            <a:lvl9pPr marL="3217863" indent="-182563" defTabSz="449263" eaLnBrk="0" fontAlgn="base" hangingPunct="0">
              <a:spcBef>
                <a:spcPct val="20000"/>
              </a:spcBef>
              <a:spcAft>
                <a:spcPts val="300"/>
              </a:spcAft>
              <a:buClr>
                <a:srgbClr val="C3260C"/>
              </a:buClr>
              <a:buSzPct val="130000"/>
              <a:buFont typeface="Georgia" pitchFamily="18"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404040"/>
                </a:solidFill>
                <a:latin typeface="Trebuchet MS" pitchFamily="34" charset="0"/>
              </a:defRPr>
            </a:lvl9pPr>
          </a:lstStyle>
          <a:p>
            <a:pPr eaLnBrk="1" hangingPunct="1">
              <a:spcBef>
                <a:spcPts val="600"/>
              </a:spcBef>
              <a:spcAft>
                <a:spcPct val="0"/>
              </a:spcAft>
              <a:buClrTx/>
              <a:buSzPct val="100000"/>
              <a:buFontTx/>
              <a:buNone/>
            </a:pPr>
            <a:r>
              <a:rPr lang="ru-RU" altLang="ru-RU" sz="1800" dirty="0">
                <a:solidFill>
                  <a:srgbClr val="073E87"/>
                </a:solidFill>
                <a:latin typeface="Times New Roman" pitchFamily="16" charset="0"/>
                <a:cs typeface="Times New Roman" pitchFamily="16" charset="0"/>
              </a:rPr>
              <a:t> </a:t>
            </a:r>
            <a:r>
              <a:rPr lang="ru-RU" altLang="ru-RU" sz="1800" dirty="0">
                <a:solidFill>
                  <a:schemeClr val="accent1">
                    <a:lumMod val="50000"/>
                  </a:schemeClr>
                </a:solidFill>
                <a:latin typeface="Times New Roman" pitchFamily="16" charset="0"/>
                <a:cs typeface="Times New Roman" pitchFamily="16" charset="0"/>
              </a:rPr>
              <a:t>1. Расширения налогооблагаемой базы за счет стимулирования экономического развития организаций</a:t>
            </a: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2. Введения новых предприятий и производственных мощностей</a:t>
            </a: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3. Роста денежных доходов населения</a:t>
            </a: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4. Легализации заработной платы работников и выведения из тени доходов физических лиц</a:t>
            </a: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5. Развития малого и среднего бизнеса</a:t>
            </a:r>
          </a:p>
          <a:p>
            <a:pPr eaLnBrk="1" hangingPunct="1">
              <a:spcBef>
                <a:spcPts val="600"/>
              </a:spcBef>
              <a:spcAft>
                <a:spcPct val="0"/>
              </a:spcAft>
              <a:buClrTx/>
              <a:buSzPct val="100000"/>
              <a:buFontTx/>
              <a:buNone/>
            </a:pPr>
            <a:r>
              <a:rPr lang="ru-RU" altLang="ru-RU" sz="1800" dirty="0">
                <a:solidFill>
                  <a:schemeClr val="accent1">
                    <a:lumMod val="50000"/>
                  </a:schemeClr>
                </a:solidFill>
                <a:latin typeface="Times New Roman" pitchFamily="16" charset="0"/>
                <a:cs typeface="Times New Roman" pitchFamily="16" charset="0"/>
              </a:rPr>
              <a:t> 6. Муниципальной поддержки инвестиционной деятельности</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2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5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6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8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18703</TotalTime>
  <Words>6711</Words>
  <Application>Microsoft Office PowerPoint</Application>
  <PresentationFormat>Экран (4:3)</PresentationFormat>
  <Paragraphs>774</Paragraphs>
  <Slides>60</Slides>
  <Notes>57</Notes>
  <HiddenSlides>0</HiddenSlides>
  <MMClips>0</MMClips>
  <ScaleCrop>false</ScaleCrop>
  <HeadingPairs>
    <vt:vector size="6" baseType="variant">
      <vt:variant>
        <vt:lpstr>Использованные шрифты</vt:lpstr>
      </vt:variant>
      <vt:variant>
        <vt:i4>9</vt:i4>
      </vt:variant>
      <vt:variant>
        <vt:lpstr>Тема</vt:lpstr>
      </vt:variant>
      <vt:variant>
        <vt:i4>6</vt:i4>
      </vt:variant>
      <vt:variant>
        <vt:lpstr>Заголовки слайдов</vt:lpstr>
      </vt:variant>
      <vt:variant>
        <vt:i4>60</vt:i4>
      </vt:variant>
    </vt:vector>
  </HeadingPairs>
  <TitlesOfParts>
    <vt:vector size="75" baseType="lpstr">
      <vt:lpstr>Arial</vt:lpstr>
      <vt:lpstr>Arial Unicode MS</vt:lpstr>
      <vt:lpstr>Calibri</vt:lpstr>
      <vt:lpstr>Candara</vt:lpstr>
      <vt:lpstr>Georgia</vt:lpstr>
      <vt:lpstr>Symbol</vt:lpstr>
      <vt:lpstr>Tahoma</vt:lpstr>
      <vt:lpstr>Times New Roman</vt:lpstr>
      <vt:lpstr>Trebuchet MS</vt:lpstr>
      <vt:lpstr>Воздушный поток</vt:lpstr>
      <vt:lpstr>1_Воздушный поток</vt:lpstr>
      <vt:lpstr>2_Воздушный поток</vt:lpstr>
      <vt:lpstr>5_Воздушный поток</vt:lpstr>
      <vt:lpstr>6_Воздушный поток</vt:lpstr>
      <vt:lpstr>8_Воздушный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Bydjet-01</dc:creator>
  <cp:lastModifiedBy>Бухгалтер</cp:lastModifiedBy>
  <cp:revision>1109</cp:revision>
  <cp:lastPrinted>2019-11-26T11:15:32Z</cp:lastPrinted>
  <dcterms:created xsi:type="dcterms:W3CDTF">2016-10-19T08:58:54Z</dcterms:created>
  <dcterms:modified xsi:type="dcterms:W3CDTF">2022-02-22T05:53:32Z</dcterms:modified>
</cp:coreProperties>
</file>