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  <p:sldMasterId id="2147483824" r:id="rId2"/>
    <p:sldMasterId id="2147483836" r:id="rId3"/>
    <p:sldMasterId id="2147483872" r:id="rId4"/>
    <p:sldMasterId id="2147483884" r:id="rId5"/>
    <p:sldMasterId id="2147483908" r:id="rId6"/>
  </p:sldMasterIdLst>
  <p:notesMasterIdLst>
    <p:notesMasterId r:id="rId6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5" r:id="rId22"/>
    <p:sldId id="383" r:id="rId23"/>
    <p:sldId id="384" r:id="rId24"/>
    <p:sldId id="391" r:id="rId25"/>
    <p:sldId id="392" r:id="rId26"/>
    <p:sldId id="405" r:id="rId27"/>
    <p:sldId id="387" r:id="rId28"/>
    <p:sldId id="388" r:id="rId29"/>
    <p:sldId id="390" r:id="rId30"/>
    <p:sldId id="382" r:id="rId31"/>
    <p:sldId id="366" r:id="rId32"/>
    <p:sldId id="367" r:id="rId33"/>
    <p:sldId id="289" r:id="rId34"/>
    <p:sldId id="290" r:id="rId35"/>
    <p:sldId id="291" r:id="rId36"/>
    <p:sldId id="352" r:id="rId37"/>
    <p:sldId id="353" r:id="rId38"/>
    <p:sldId id="354" r:id="rId39"/>
    <p:sldId id="297" r:id="rId40"/>
    <p:sldId id="301" r:id="rId41"/>
    <p:sldId id="295" r:id="rId42"/>
    <p:sldId id="355" r:id="rId43"/>
    <p:sldId id="302" r:id="rId44"/>
    <p:sldId id="303" r:id="rId45"/>
    <p:sldId id="404" r:id="rId46"/>
    <p:sldId id="304" r:id="rId47"/>
    <p:sldId id="395" r:id="rId48"/>
    <p:sldId id="306" r:id="rId49"/>
    <p:sldId id="396" r:id="rId50"/>
    <p:sldId id="310" r:id="rId51"/>
    <p:sldId id="308" r:id="rId52"/>
    <p:sldId id="309" r:id="rId53"/>
    <p:sldId id="397" r:id="rId54"/>
    <p:sldId id="398" r:id="rId55"/>
    <p:sldId id="399" r:id="rId56"/>
    <p:sldId id="401" r:id="rId57"/>
    <p:sldId id="402" r:id="rId58"/>
    <p:sldId id="324" r:id="rId59"/>
    <p:sldId id="325" r:id="rId60"/>
    <p:sldId id="330" r:id="rId61"/>
    <p:sldId id="331" r:id="rId62"/>
    <p:sldId id="332" r:id="rId63"/>
    <p:sldId id="334" r:id="rId64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хгалтер" initials="Б" lastIdx="2" clrIdx="0">
    <p:extLst>
      <p:ext uri="{19B8F6BF-5375-455C-9EA6-DF929625EA0E}">
        <p15:presenceInfo xmlns:p15="http://schemas.microsoft.com/office/powerpoint/2012/main" userId="Бухгалте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E986"/>
    <a:srgbClr val="CCECFF"/>
    <a:srgbClr val="FFCC66"/>
    <a:srgbClr val="F0F67E"/>
    <a:srgbClr val="5D2466"/>
    <a:srgbClr val="C5F28E"/>
    <a:srgbClr val="FFCCFF"/>
    <a:srgbClr val="FBF1A5"/>
    <a:srgbClr val="FCB2D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2444" autoAdjust="0"/>
  </p:normalViewPr>
  <p:slideViewPr>
    <p:cSldViewPr>
      <p:cViewPr varScale="1">
        <p:scale>
          <a:sx n="80" d="100"/>
          <a:sy n="80" d="100"/>
        </p:scale>
        <p:origin x="80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9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86038588305001E-2"/>
          <c:y val="0.11826722969567312"/>
          <c:w val="0.89699374361454387"/>
          <c:h val="0.72624088531457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75192081054169E-2"/>
                      <c:h val="5.09257496163711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12-4AD2-8689-0D3EB1242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36556.6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2-4AD2-8689-0D3EB12421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38716.6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2-4AD2-8689-0D3EB12421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3-4DA8-990F-A6EE44834F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5450895"/>
        <c:axId val="492376319"/>
        <c:axId val="0"/>
      </c:bar3DChart>
      <c:catAx>
        <c:axId val="255450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2376319"/>
        <c:crosses val="autoZero"/>
        <c:auto val="1"/>
        <c:lblAlgn val="ctr"/>
        <c:lblOffset val="100"/>
        <c:noMultiLvlLbl val="0"/>
      </c:catAx>
      <c:valAx>
        <c:axId val="4923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450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52376940936123E-2"/>
          <c:y val="0.20540028072761563"/>
          <c:w val="0.53066107898020509"/>
          <c:h val="0.72796196764045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explosion val="1"/>
            <c:spPr>
              <a:solidFill>
                <a:srgbClr val="99FF99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CC9-4B33-A782-0B6D09837AB8}"/>
              </c:ext>
            </c:extLst>
          </c:dPt>
          <c:dPt>
            <c:idx val="2"/>
            <c:bubble3D val="0"/>
            <c:explosion val="1"/>
            <c:extLst>
              <c:ext xmlns:c16="http://schemas.microsoft.com/office/drawing/2014/chart" uri="{C3380CC4-5D6E-409C-BE32-E72D297353CC}">
                <c16:uniqueId val="{00000002-014D-4207-BCDE-89E14D3ADE9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(1839 тыс.рублей)</c:v>
                </c:pt>
                <c:pt idx="1">
                  <c:v>Налог на имущество физических лиц (1685 тыс.рублей)</c:v>
                </c:pt>
                <c:pt idx="2">
                  <c:v>Земельный налог с организаций (5880 тыс.рублей)</c:v>
                </c:pt>
                <c:pt idx="3">
                  <c:v>Земельный налог с физических лиц (7091 тыс.рублей)</c:v>
                </c:pt>
                <c:pt idx="4">
                  <c:v>Государственная пошлина (4 тыс рублей)</c:v>
                </c:pt>
                <c:pt idx="5">
                  <c:v>Единый сельскохозяйственный налог (1155 тыс. рублей)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1839</c:v>
                </c:pt>
                <c:pt idx="1">
                  <c:v>1685</c:v>
                </c:pt>
                <c:pt idx="2">
                  <c:v>5880</c:v>
                </c:pt>
                <c:pt idx="3">
                  <c:v>7091</c:v>
                </c:pt>
                <c:pt idx="4">
                  <c:v>4</c:v>
                </c:pt>
                <c:pt idx="5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9-4B33-A782-0B6D09837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67185127578421E-2"/>
          <c:y val="0.15435516542876437"/>
          <c:w val="0.59542354090286231"/>
          <c:h val="0.8191481613546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A-4D4A-A7F1-BC4DFC16BFA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(2450 тыс.руб.)</c:v>
                </c:pt>
                <c:pt idx="1">
                  <c:v>Доходы, получаемые в виде арендной платы за землю (1225 тыс.руб.)</c:v>
                </c:pt>
                <c:pt idx="2">
                  <c:v>Штрафы, санкции, возмещение ущерба (10 тыс.руб.)</c:v>
                </c:pt>
                <c:pt idx="3">
                  <c:v>Доходы от компенсации затрат государства (9 тыс.руб.)</c:v>
                </c:pt>
                <c:pt idx="4">
                  <c:v>Доходы за предоставление права на размещение и эксплуатацию нестационарного торгового объекта (387 тыс.руб.)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2450</c:v>
                </c:pt>
                <c:pt idx="1">
                  <c:v>1225</c:v>
                </c:pt>
                <c:pt idx="2">
                  <c:v>10</c:v>
                </c:pt>
                <c:pt idx="3">
                  <c:v>9</c:v>
                </c:pt>
                <c:pt idx="4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A-4D4A-A7F1-BC4DFC16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99995833796251"/>
          <c:y val="2.4087884742316538E-3"/>
          <c:w val="0.3751815770469949"/>
          <c:h val="0.9710945383092199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2016543616366E-2"/>
          <c:y val="9.7826767247982283E-2"/>
          <c:w val="0.67142287220611874"/>
          <c:h val="0.819486513932321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60335720273504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7-4273-B0A8-F46B5D2A3FD3}"/>
                </c:ext>
              </c:extLst>
            </c:dLbl>
            <c:dLbl>
              <c:idx val="1"/>
              <c:layout>
                <c:manualLayout>
                  <c:x val="-2.5653715243760793E-2"/>
                  <c:y val="4.037346247542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7-4273-B0A8-F46B5D2A3FD3}"/>
                </c:ext>
              </c:extLst>
            </c:dLbl>
            <c:dLbl>
              <c:idx val="3"/>
              <c:layout>
                <c:manualLayout>
                  <c:x val="0"/>
                  <c:y val="-5.803685230843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C7-4273-B0A8-F46B5D2A3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9896</c:v>
                </c:pt>
                <c:pt idx="1">
                  <c:v>494.3</c:v>
                </c:pt>
                <c:pt idx="2">
                  <c:v>4327.3</c:v>
                </c:pt>
                <c:pt idx="3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F-486B-BA74-CEE1BB53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1183039282898E-2"/>
          <c:y val="0.10634331970838623"/>
          <c:w val="0.52190294122694569"/>
          <c:h val="0.78952884641048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6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1-3BD4-42E0-95E0-AE62D7A1B6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Культура, кинематография (13803,0 тыс.руб.)</c:v>
                </c:pt>
                <c:pt idx="1">
                  <c:v>Общегосударственные расходы (15212,8 тыс.руб.)</c:v>
                </c:pt>
                <c:pt idx="2">
                  <c:v>Социальная политика (168,0 тыс.руб.)</c:v>
                </c:pt>
                <c:pt idx="3">
                  <c:v>Жилищно-коммунальное хозяйство (6823,7 тыс.руб.)</c:v>
                </c:pt>
                <c:pt idx="4">
                  <c:v>Национальная безопасность и правоохранительная деятельность (450,0 тыс.руб.)</c:v>
                </c:pt>
                <c:pt idx="5">
                  <c:v>Охрана окружающей среды (600,0 тыс.руб.)</c:v>
                </c:pt>
                <c:pt idx="6">
                  <c:v>Национальная оборона (289,6 тыс.руб.)</c:v>
                </c:pt>
                <c:pt idx="7">
                  <c:v>Национальная экономика (1109,5 тыс.руб.)</c:v>
                </c:pt>
                <c:pt idx="8">
                  <c:v>Образование (5,0 тыс.руб.)</c:v>
                </c:pt>
                <c:pt idx="9">
                  <c:v>Физическая культура и спорт (255,0 тыс.руб.)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13803</c:v>
                </c:pt>
                <c:pt idx="1">
                  <c:v>15212.8</c:v>
                </c:pt>
                <c:pt idx="2" formatCode="0.0">
                  <c:v>168</c:v>
                </c:pt>
                <c:pt idx="3">
                  <c:v>6823.7</c:v>
                </c:pt>
                <c:pt idx="4">
                  <c:v>450</c:v>
                </c:pt>
                <c:pt idx="5">
                  <c:v>600</c:v>
                </c:pt>
                <c:pt idx="6">
                  <c:v>289.60000000000002</c:v>
                </c:pt>
                <c:pt idx="7">
                  <c:v>1109.5</c:v>
                </c:pt>
                <c:pt idx="8">
                  <c:v>5</c:v>
                </c:pt>
                <c:pt idx="9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4-42E0-95E0-AE62D7A1B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341139150753792"/>
          <c:y val="0"/>
          <c:w val="0.4471600039020055"/>
          <c:h val="1"/>
        </c:manualLayout>
      </c:layout>
      <c:overlay val="0"/>
      <c:txPr>
        <a:bodyPr/>
        <a:lstStyle/>
        <a:p>
          <a:pPr>
            <a:defRPr sz="13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0.10615</cdr:x>
      <cdr:y>0.84049</cdr:y>
    </cdr:from>
    <cdr:to>
      <cdr:x>0.3907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0183" y="4817977"/>
          <a:ext cx="252028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0.1364</cdr:x>
      <cdr:y>0.83671</cdr:y>
    </cdr:from>
    <cdr:to>
      <cdr:x>0.38031</cdr:x>
      <cdr:y>0.98745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8121" y="4796324"/>
          <a:ext cx="2160240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tx1"/>
              </a:solidFill>
            </a:rPr>
            <a:t>38716,6 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3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60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4587" cy="37147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86027" name="Text Box 10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8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Tahoma" pitchFamily="32" charset="0"/>
              </a:defRPr>
            </a:lvl1pPr>
          </a:lstStyle>
          <a:p>
            <a:pPr>
              <a:defRPr/>
            </a:pPr>
            <a:fld id="{74B6385C-5652-45B0-831D-0EDB7147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CFB7-67BD-4713-8CA0-85A1CAE2C98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A25567-C1B7-4D45-B178-575081FDC10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260F7-5193-4586-8406-4C60AA3CA95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0D0B8D-E0A6-4B6A-A880-03180C4BB21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CF9A12-DED9-44B7-BAF9-ABBD7FA589D9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1986D-4D86-42C6-8E20-7230E833AAE3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66C6F2B-0A6C-4566-94C8-FFF4441BD69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59BA6-C701-45FF-B1A3-9AA3F2E72AB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4B17C4-9C06-4254-885B-8D8AAA4431FA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FAF96-B9DB-48BB-BB23-7E036536E19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08A9C-0554-4FE2-803F-968E77564AD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73E08B-8FE0-4441-9605-808B6C694C6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0C7A0D-A5CE-41C8-B52E-5F3A00D2226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8E4A-8DA4-4766-9864-557AE6E9262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F329A8-0B7B-4634-A01E-28703D10A53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17FC9-2DFB-465B-8C7F-56D97358B85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AA8121-7917-45E2-A535-6A1691AF876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01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73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9DE2CE-23E0-45C6-8BE4-EEEFE0B9487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DFBF3F-0578-45FB-A770-320AB1778F1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A3573D-C8BA-4BBE-A620-E2BE7F8148D1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13A94-5D34-45F7-B4FA-DB830FE990B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FA2C68-7091-49E2-8C5E-FE280398D95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>
            <a:extLst>
              <a:ext uri="{FF2B5EF4-FFF2-40B4-BE49-F238E27FC236}">
                <a16:creationId xmlns:a16="http://schemas.microsoft.com/office/drawing/2014/main" id="{542CA2A7-FDC6-44A2-8E45-69DC33A52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AF6EF6-305B-4CC3-A5E5-D7CD8836E7D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FB5C7C-41C2-4B6A-A8BC-BA78CD1C2FF9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9931F-0984-479F-898A-2020B84322C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79297-2F7A-42D2-B517-F7F3FF891D3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6385C-5652-45B0-831D-0EDB714725D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8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E11B-7C54-4487-BCA0-65BF089F443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7629FC-286D-49C4-A6F5-B42D7E1C6CF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8BFBB-FA2E-431D-A99F-38567DC1F3B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7A40A1-2652-40D6-A814-4CFD3D8866F3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16BCC4-6E8F-40DC-81A9-911D30CC8FB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0C060A-3EBB-4DED-9459-A7D22F8075C0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DDFD8-8533-4031-B030-14990A07EE3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414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7F655-7AAF-4953-916E-4E65BC571E85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0D413-A07C-46CC-BC69-61E533EDF791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535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F20294-66F3-45F3-B559-6960C51FD36D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FC5F93-A646-4AF0-97D0-D497F2EFE7D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1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0CADF-3CD6-4F86-A063-31A65749429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E6A105-89EB-4DC3-B0B3-D7B64E0F0DF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02AB-DA29-4DAC-9CD4-EE6B85544B16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46E14E-EC5D-4831-A344-3946D89EA620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003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552AC2-694B-4805-9AAE-8DC9ABE89FD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43A0A6-B640-42CF-B272-E0002A26251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45FA3-8F59-4A04-83BC-B403868745A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67A431-32BB-4C91-A197-8AB0CCD49FF7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924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1165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683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362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73EC0-7660-4228-87FB-BA871DEDB6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9662E3-5F90-47DA-9EAE-AC431C423525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90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11C1B-4532-4B0F-A5B4-864A4449AE6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72ACFE9-106B-4B2A-B11B-D6DBEAC5D6A6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301A4-2A80-48CF-A0D5-AFAF3EC4260F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5B67A41-4DA1-4A21-A1AE-C1295D48A27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667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8C80C-1740-42F4-836E-19CE820FE8AA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EE09D09-71BD-472D-AAB5-73D0627071CF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57701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04630-AB99-4158-A6D4-FEC319EEC28B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16282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99F08C-3D80-4BE9-8865-5C15173A631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118D71-0CE2-48F6-B1F9-E453DC21EF94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384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D59FD-A713-486C-8D35-8ECF95BEBB48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917A12-9634-4779-A607-1B892B46798B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486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FBB45-9A21-4978-8FF2-E5B1632E5AE9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4E123DD-70D8-4D72-9548-A65E2F1FDBC8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45A2F-EDE2-4E8A-BDDD-75351120FE7E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AB1EF4-659C-41FD-8C17-56F3687145B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1A610E-D27B-4CA8-92A1-34E6BAE8A6F7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9B500D-7BA7-41E2-91DC-F827B66166BC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6E673B-C81E-445E-A4C6-615E3A2BB46D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0A4EA-C8C5-4E05-A2D5-9ADDD28EB354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CE14B7-6748-4B93-99F3-F0FFA06D72A2}" type="slidenum">
              <a:rPr lang="ru-RU" altLang="ru-RU">
                <a:latin typeface="Tahoma" pitchFamily="32" charset="0"/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latin typeface="Tahoma" pitchFamily="32" charset="0"/>
              <a:cs typeface="Tahoma" pitchFamily="32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6F708E-F77E-4D9F-BDAD-649387E24E72}" type="slidenum">
              <a:rPr lang="ru-RU" altLang="ru-RU" smtClean="0">
                <a:latin typeface="Tahoma" pitchFamily="32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Tahoma" pitchFamily="32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57762" cy="3717925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8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6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3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3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16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4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6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9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7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9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9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3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95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33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2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29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9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26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91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1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2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6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8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8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0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4B49A-6006-44F7-8D2A-CFF57BA3455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D296-8A65-4219-8C47-A482F61291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52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34B25-C7A9-4715-BB8F-5858E006CF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2D14-3591-44DE-92F3-B81C0C52023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1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90253-3DBA-40EA-AE5C-08DA2C816A7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2D00-8DA1-47EE-8A47-793248B81F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17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9805C-5042-48E7-8E03-041A2F68AFD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273A1-6198-41CE-B720-382012D72F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A6F00-D1AF-4F96-BD1C-47D37D76935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8CE66-4EF1-4195-AF84-8B96B52FB67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23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34F5B-D586-4823-AA82-49517E433E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78A8A-4957-4FA5-8F66-161BB67FA43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1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4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6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59917-5D31-4EE9-ABAF-332C2AB2CE3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F146F-42B2-4782-A08D-AF701BCBEF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0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FC691-A85F-4290-B5AE-CCF5EF8AD1D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EB167-F36D-4BFF-968B-49F1E607FC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744B4-2B6A-4E26-A614-3D47DE593A87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2369-9261-493F-AEDC-86489159A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84DA5-279B-4837-84B9-C5E2D6390C73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DDF3-2BBA-42A5-A884-2C5095456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56B81-2852-407C-98C1-9FF7F175BB50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92A0-EB12-40C6-8878-A30F4C2C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5E0A64F-6BEF-48D4-80FC-A4FE8B1FFAA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EA6622-EE09-4220-B413-F81C0E207BF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0292D6756E6FEECD41BF2AFDF43B59AE0F572E9DCB1ADCD5266943A11F497C83FA53EC7DF8E33Z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8E3D236BD863F3128FF018540C5A9DE547434555E0DAF4B841FF22C2EE703B3C117CAAD929D52kEH2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8F9E67D46D9B61907A3F579EFBB8578CDEE6D23CB3863F3128FF018540C5A9DE547434555E0DAE42841FF22C2EE703B3C117CAAD929D52kEH2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7910D488D82F26A42CF7F0FB6811F3C8671EF28AE17E67583AA14BC5C574DB3907BA34135DE555A29CC634C34q8PB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MOkrasnosel@mail.ru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" y="1605318"/>
            <a:ext cx="9144000" cy="52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на основании Решения Совета народных депутатов муниципального образования Красносельское Юрьев-Польского района от 23 декабря 2022г. №43 «О бюджете муниципального образования Красносельское на 2023 год»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Candara" pitchFamily="32" charset="0"/>
              </a:rPr>
              <a:t>         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75" y="-171400"/>
            <a:ext cx="9130125" cy="108012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50760" dir="5400000" algn="ctr" rotWithShape="0">
              <a:srgbClr val="000000"/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1pPr>
            <a:lvl2pPr eaLnBrk="0" hangingPunct="0">
              <a:spcBef>
                <a:spcPts val="5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2pPr>
            <a:lvl3pPr eaLnBrk="0" hangingPunct="0">
              <a:spcBef>
                <a:spcPts val="5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3pPr>
            <a:lvl4pPr eaLnBrk="0" hangingPunct="0">
              <a:spcBef>
                <a:spcPts val="45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4pPr>
            <a:lvl5pPr eaLnBrk="0" hangingPunct="0">
              <a:spcBef>
                <a:spcPts val="4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73E87"/>
                </a:solidFill>
                <a:latin typeface="Candar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dirty="0">
                <a:solidFill>
                  <a:srgbClr val="7030A0"/>
                </a:solidFill>
              </a:rPr>
              <a:t>«Бюджет для граждан»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D7B7A-0B51-4DAB-BB51-AF113779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28700"/>
            <a:ext cx="7272808" cy="42239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Налоговые доходы</a:t>
            </a: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1349375"/>
            <a:ext cx="2447925" cy="1081088"/>
          </a:xfrm>
          <a:prstGeom prst="downArrowCallout">
            <a:avLst>
              <a:gd name="adj1" fmla="val 24991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Федеральные налоги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895850" y="1347788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Местные налоги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700338" y="1341438"/>
            <a:ext cx="1933575" cy="1079500"/>
          </a:xfrm>
          <a:prstGeom prst="downArrowCallout">
            <a:avLst>
              <a:gd name="adj1" fmla="val 24994"/>
              <a:gd name="adj2" fmla="val 25002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Региональные налоги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0" y="2565400"/>
            <a:ext cx="2627313" cy="41767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добавленную стоимость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Акцизы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Налог на доходы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 4) Налог на прибыль организаций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5) Налог на добычу полезных ископаемых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6)Водный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7)Сборы за пользование объектами животного мира и за пользование объектами водных биологических ресурсов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8) Государственная пошлина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520950" y="2565400"/>
            <a:ext cx="2292350" cy="1674813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организаций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Налог на игорный бизнес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Транспортный налог</a:t>
            </a: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651375"/>
            <a:ext cx="3816350" cy="1852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056188" y="2565400"/>
            <a:ext cx="1944687" cy="1368425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Налог на имущество физических лиц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Земельный налог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062788" y="2587625"/>
            <a:ext cx="2089150" cy="3409950"/>
          </a:xfrm>
          <a:prstGeom prst="vertic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1) Единый сельскохозяйственный налог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2) Упрощенная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r>
              <a:rPr lang="ru-RU" altLang="ru-RU" sz="1100" b="1" dirty="0">
                <a:solidFill>
                  <a:srgbClr val="000099"/>
                </a:solidFill>
                <a:latin typeface="Candara" pitchFamily="32" charset="0"/>
              </a:rPr>
              <a:t>3) Патентная система налогообложения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</a:pPr>
            <a:endParaRPr lang="ru-RU" altLang="ru-RU" sz="1100" b="1" dirty="0">
              <a:solidFill>
                <a:srgbClr val="990066"/>
              </a:solidFill>
              <a:latin typeface="Candara" pitchFamily="32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6878638" y="1331913"/>
            <a:ext cx="1800225" cy="1081087"/>
          </a:xfrm>
          <a:prstGeom prst="downArrowCallout">
            <a:avLst>
              <a:gd name="adj1" fmla="val 24993"/>
              <a:gd name="adj2" fmla="val 25001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  <a:ln w="15840" cap="sq">
            <a:solidFill>
              <a:srgbClr val="165D8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Специальные налоговые режимы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288" y="1484313"/>
            <a:ext cx="8229600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использования имущества и земельных участков, находящихся в государственной или  муниципальной 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продажи имущества и земельных участков, находящихся в государственной или муниципальной собственности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Платежи при пользовании природными ресурсами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Доходы от платных услуг, оказываемых казенными учреждениями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Административные платежи и сборы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Штрафы, санкции, возмещение ущерба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Средства самообложения граждан</a:t>
            </a:r>
          </a:p>
          <a:p>
            <a:pPr marL="265113" indent="-265113">
              <a:spcBef>
                <a:spcPts val="500"/>
              </a:spcBef>
              <a:buClr>
                <a:srgbClr val="31B6FD"/>
              </a:buClr>
              <a:buFont typeface="Symbol" pitchFamily="16" charset="2"/>
              <a:buChar char="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ru-RU" dirty="0">
                <a:solidFill>
                  <a:srgbClr val="052E65"/>
                </a:solidFill>
                <a:latin typeface="Times New Roman" pitchFamily="16" charset="0"/>
                <a:cs typeface="Times New Roman" pitchFamily="16" charset="0"/>
              </a:rPr>
              <a:t>Иные неналоговые доходы</a:t>
            </a:r>
          </a:p>
          <a:p>
            <a:pPr marL="268288" indent="-265113">
              <a:spcBef>
                <a:spcPts val="500"/>
              </a:spcBef>
              <a:buClrTx/>
              <a:buFontTx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ru-RU" dirty="0">
              <a:solidFill>
                <a:srgbClr val="052E65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Неналоговые доходы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250825" y="332655"/>
            <a:ext cx="8507412" cy="63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Это средства</a:t>
            </a:r>
            <a:r>
              <a:rPr lang="ru-RU" altLang="ru-RU" sz="2400" dirty="0">
                <a:solidFill>
                  <a:srgbClr val="073E87"/>
                </a:solidFill>
                <a:latin typeface="Candara" pitchFamily="32" charset="0"/>
              </a:rPr>
              <a:t> </a:t>
            </a: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одного бюджета бюджетной системы РФ, перечисляемые</a:t>
            </a:r>
          </a:p>
          <a:p>
            <a:pPr algn="ctr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другому бюджету бюджетной системы РФ</a:t>
            </a: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7200" y="200416"/>
            <a:ext cx="8229600" cy="25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Межбюджетные трансферты(безвозмездные поступления)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589207" y="2384534"/>
            <a:ext cx="1413244" cy="1584320"/>
          </a:xfrm>
          <a:prstGeom prst="rect">
            <a:avLst/>
          </a:prstGeom>
          <a:solidFill>
            <a:srgbClr val="99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4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Формы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бюджетных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трансфертов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79388" y="1054027"/>
            <a:ext cx="8785225" cy="736812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>
            <a:outerShdw dist="139498" dir="2700000" algn="ctr" rotWithShape="0">
              <a:srgbClr val="808080">
                <a:alpha val="90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Дотации-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на безвозмездной и безвозвратной основе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 без установления направлений и(или) условий их использования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Статья 6. Бюджетного кодекса Российской Федерации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79387" y="1916832"/>
            <a:ext cx="6913563" cy="1296144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1C1C1C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Субвенции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межбюджетные трансферты, предоставляемые местным бюджетам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в целях финансового обеспечения расходных обязательств 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 образований, возникающих при выполнении государственных полномочий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Российской Федерации, субъектов Российской Федерации, переданных для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осуществления органами местного самоуправления в установленном порядке.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Статья 140. Бюджетного кодекса Российской Федерации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177800" y="3338969"/>
            <a:ext cx="6913563" cy="1080123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Субсидии</a:t>
            </a: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- 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бюджетные средства, предоставляемые бюджету другого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уровня бюджетной системы РФ, в целях </a:t>
            </a:r>
            <a:r>
              <a:rPr lang="ru-RU" altLang="ru-RU" sz="1400" i="1" dirty="0" err="1">
                <a:solidFill>
                  <a:srgbClr val="000000"/>
                </a:solidFill>
                <a:latin typeface="Tahoma" pitchFamily="32" charset="0"/>
              </a:rPr>
              <a:t>софинансирования</a:t>
            </a: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расходных обязательств, возникающих при выполнении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полномочий органов местного самоуправления по вопросам местного значения.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itchFamily="32" charset="0"/>
              </a:rPr>
              <a:t>Статья 139. Бюджетного кодекса Российской Федерации</a:t>
            </a:r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238368" y="2384534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Стрелка вправо 1"/>
          <p:cNvSpPr/>
          <p:nvPr/>
        </p:nvSpPr>
        <p:spPr>
          <a:xfrm rot="16200000">
            <a:off x="7969013" y="1953021"/>
            <a:ext cx="387792" cy="31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7998673" y="4077281"/>
            <a:ext cx="368446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5DF091CF-8125-48B7-8969-55BAA582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444" y="3613818"/>
            <a:ext cx="288925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381918-6D0A-4FB6-A377-2A4EE6CFA6B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9384" y="4578913"/>
            <a:ext cx="8712199" cy="2078671"/>
          </a:xfrm>
          <a:prstGeom prst="rect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14551" dir="2700000" algn="ctr" rotWithShape="0">
              <a:srgbClr val="80808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межбюджетные трансферты бюджетам городских, сельских поселений из бюджетов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муниципальных районов - </a:t>
            </a:r>
            <a:r>
              <a:rPr lang="ru-RU" alt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случаях и порядке, предусмотренных муниципальными правовыми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актами представительного органа муниципального района, принимаемыми в соответствии с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требованиями настоящего Кодекса и соответствующими им законами субъекта Российской Федерации,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бюджетам городских, сельских поселений могут быть предоставлены иные межбюджетные трансферты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бюджета муниципального района, в том числе межбюджетные трансферты на осуществление части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полномочий по решению вопросов местного значения в соответствии с заключенными соглашениями.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142.4. Бюджетного кодекса Российской Федерации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ahoma" pitchFamily="32" charset="0"/>
              </a:rPr>
              <a:t> </a:t>
            </a:r>
            <a:endParaRPr lang="ru-RU" altLang="ru-RU" sz="1400" i="1" dirty="0">
              <a:solidFill>
                <a:srgbClr val="0000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://www.molchanovo.ru/image/resize/800x600/upload/images/icon/xw_1264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8" y="4043514"/>
            <a:ext cx="1249470" cy="814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2563" y="115888"/>
            <a:ext cx="8493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Candara" pitchFamily="32" charset="0"/>
              </a:rPr>
              <a:t>Расходы бюджета </a:t>
            </a:r>
            <a:r>
              <a:rPr lang="ru-RU" altLang="ru-RU" sz="1600" dirty="0">
                <a:solidFill>
                  <a:srgbClr val="7030A0"/>
                </a:solidFill>
                <a:latin typeface="Candara" pitchFamily="32" charset="0"/>
              </a:rPr>
              <a:t>– </a:t>
            </a: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выплачиваемые из бюджета денежные средства, за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исключением средств, являющихся источниками финансирования дефицита бюджета 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6700" y="1231106"/>
            <a:ext cx="80756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                 </a:t>
            </a:r>
          </a:p>
          <a:p>
            <a:pPr eaLnBrk="1" hangingPunct="1"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73E87"/>
                </a:solidFill>
                <a:latin typeface="Candara" pitchFamily="32" charset="0"/>
              </a:rPr>
              <a:t>                                         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287463"/>
            <a:ext cx="1600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05263"/>
            <a:ext cx="1497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60638"/>
            <a:ext cx="143986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1625" y="2235200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социальную политику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254125" y="1006475"/>
            <a:ext cx="22367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       На ЖКХ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7046913" y="2276475"/>
            <a:ext cx="1441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   На культуру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754438" y="5408613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охрану окружающей среды 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физ.культуру и спорт</a:t>
            </a: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 rot="3180000">
            <a:off x="5772944" y="4483894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 rot="18840000">
            <a:off x="5383531" y="234052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 rot="9840000">
            <a:off x="2498512" y="3839959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8" name="AutoShape 15"/>
          <p:cNvSpPr>
            <a:spLocks noChangeArrowheads="1"/>
          </p:cNvSpPr>
          <p:nvPr/>
        </p:nvSpPr>
        <p:spPr bwMode="auto">
          <a:xfrm rot="8280000">
            <a:off x="2599772" y="452165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4399098" y="2219325"/>
            <a:ext cx="485775" cy="576263"/>
          </a:xfrm>
          <a:prstGeom prst="upArrow">
            <a:avLst>
              <a:gd name="adj1" fmla="val 50000"/>
              <a:gd name="adj2" fmla="val 29657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0" name="AutoShape 17"/>
          <p:cNvSpPr>
            <a:spLocks noChangeArrowheads="1"/>
          </p:cNvSpPr>
          <p:nvPr/>
        </p:nvSpPr>
        <p:spPr bwMode="auto">
          <a:xfrm>
            <a:off x="4457700" y="46561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789363" y="1046163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На образование</a:t>
            </a:r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5572125"/>
            <a:ext cx="17160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05488"/>
            <a:ext cx="1643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67" y="1387475"/>
            <a:ext cx="16160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16650" y="5154613"/>
            <a:ext cx="2847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безопасность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и правоохранительную деятельность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896100" y="3609975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национальную экономику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60450" y="5191125"/>
            <a:ext cx="2659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На средства массовой информации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802313" y="1006475"/>
            <a:ext cx="269206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ahoma" pitchFamily="32" charset="0"/>
              </a:rPr>
              <a:t>На общегосударственные вопросы </a:t>
            </a:r>
          </a:p>
        </p:txBody>
      </p:sp>
      <p:sp>
        <p:nvSpPr>
          <p:cNvPr id="18462" name="AutoShape 29"/>
          <p:cNvSpPr>
            <a:spLocks noChangeArrowheads="1"/>
          </p:cNvSpPr>
          <p:nvPr/>
        </p:nvSpPr>
        <p:spPr bwMode="auto">
          <a:xfrm rot="-9240000">
            <a:off x="2619705" y="300605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3" name="AutoShape 30"/>
          <p:cNvSpPr>
            <a:spLocks noChangeArrowheads="1"/>
          </p:cNvSpPr>
          <p:nvPr/>
        </p:nvSpPr>
        <p:spPr bwMode="auto">
          <a:xfrm rot="-7680000">
            <a:off x="2809269" y="235485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4" name="AutoShape 31"/>
          <p:cNvSpPr>
            <a:spLocks noChangeArrowheads="1"/>
          </p:cNvSpPr>
          <p:nvPr/>
        </p:nvSpPr>
        <p:spPr bwMode="auto">
          <a:xfrm rot="1560000">
            <a:off x="5862717" y="3699557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8465" name="AutoShape 32"/>
          <p:cNvSpPr>
            <a:spLocks noChangeArrowheads="1"/>
          </p:cNvSpPr>
          <p:nvPr/>
        </p:nvSpPr>
        <p:spPr bwMode="auto">
          <a:xfrm rot="20280000">
            <a:off x="5797999" y="286856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pic>
        <p:nvPicPr>
          <p:cNvPr id="18466" name="Рисунок 39" descr="https://2019gd.ru/wp-content/uploads/2016/06/%D0%A4%D0%B5%D0%B4%D0%B5%D1%80%D0%B0%D0%BB%D1%8C%D0%BD%D1%8B%D0%B9-%D0%BF%D0%B5%D1%80%D0%B5%D1%87%D0%B5%D0%BD%D1%8C-%D1%83%D1%87%D0%B5%D0%B1%D0%BD%D0%B8%D0%BA%D0%BE%D0%B2-20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44613"/>
            <a:ext cx="10985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60" y="5613401"/>
            <a:ext cx="178236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asninfo.ru/images/articles/9cb1dd28/ded5750b1ca4b83dff44985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1125"/>
            <a:ext cx="2106661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rategy24.ru/images/news/201909/8d889abe9494a97e8811d3465de57a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60" y="2549193"/>
            <a:ext cx="1647497" cy="10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 descr="http://vbryanske.com/media/imgs2018/avtobusjpg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257398"/>
            <a:ext cx="1340866" cy="82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674938"/>
            <a:ext cx="29797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3333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br>
              <a:rPr lang="ru-RU" altLang="ru-RU" sz="1400" b="1" i="1" dirty="0">
                <a:solidFill>
                  <a:srgbClr val="FFFFFF"/>
                </a:solidFill>
                <a:latin typeface="Candara" pitchFamily="32" charset="0"/>
              </a:rPr>
            </a:br>
            <a:r>
              <a:rPr lang="ru-RU" altLang="ru-RU" sz="2000" i="1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ЧТО ТАКОЕ «ДЕФИЦИТ» И «ПРОФИЦИТ» БЮДЖЕТА?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en-US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всегда доходы бывают равны расходам, поэтому бюджет бывает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179388" y="1863725"/>
            <a:ext cx="2736850" cy="1512888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 err="1">
                <a:solidFill>
                  <a:srgbClr val="262626"/>
                </a:solidFill>
              </a:rPr>
              <a:t>Профицитный</a:t>
            </a:r>
            <a:endParaRPr lang="ru-RU" altLang="ru-RU" sz="1800" u="sng" dirty="0">
              <a:solidFill>
                <a:srgbClr val="262626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Превышение доходов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бюджета над его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расходами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331913" y="35004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199188" y="2620963"/>
            <a:ext cx="2736850" cy="1368425"/>
          </a:xfrm>
          <a:prstGeom prst="flowChartAlternateProcess">
            <a:avLst/>
          </a:prstGeom>
          <a:solidFill>
            <a:srgbClr val="C5F28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u="sng" dirty="0">
                <a:solidFill>
                  <a:srgbClr val="262626"/>
                </a:solidFill>
              </a:rPr>
              <a:t>Дефицитный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Превышение расходов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бюджета над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262626"/>
                </a:solidFill>
              </a:rPr>
              <a:t>его доходами</a:t>
            </a:r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7353300" y="4395788"/>
            <a:ext cx="485775" cy="977900"/>
          </a:xfrm>
          <a:prstGeom prst="upArrow">
            <a:avLst>
              <a:gd name="adj1" fmla="val 50000"/>
              <a:gd name="adj2" fmla="val 50327"/>
            </a:avLst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23850" y="4884738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Свободные средства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направляются на покрытие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 долга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5492750"/>
            <a:ext cx="22320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ahoma" pitchFamily="32" charset="0"/>
              </a:rPr>
              <a:t>Недостающие средства берутся в долг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avatars.mds.yandex.net/get-zen_doc/1545908/pub_5d93384b0a451800b12d38b6_5d933c7592414d00ae292401/scale_1200">
            <a:extLst>
              <a:ext uri="{FF2B5EF4-FFF2-40B4-BE49-F238E27FC236}">
                <a16:creationId xmlns:a16="http://schemas.microsoft.com/office/drawing/2014/main" id="{2B89EC67-AA77-416E-A6DF-58D28CE5C2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960"/>
            <a:ext cx="8903145" cy="56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895716" y="1554783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362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Показатели характеризующие муниципальное образование Красносельское</a:t>
            </a: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4412339" y="1705737"/>
            <a:ext cx="3671888" cy="1150937"/>
          </a:xfrm>
          <a:prstGeom prst="ellipse">
            <a:avLst/>
          </a:prstGeom>
          <a:solidFill>
            <a:srgbClr val="CCE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4480505" y="5442013"/>
            <a:ext cx="3812625" cy="120211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290036" y="3321212"/>
            <a:ext cx="4712329" cy="1419535"/>
          </a:xfrm>
          <a:prstGeom prst="ellipse">
            <a:avLst/>
          </a:prstGeom>
          <a:solidFill>
            <a:srgbClr val="EEE98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814195" y="1901033"/>
            <a:ext cx="2810533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Площадь территории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МО Красносельское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               – 996,00 кв. км.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4572000" y="5771027"/>
            <a:ext cx="3513824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01.01.2021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7810 человек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424036" y="3748863"/>
            <a:ext cx="4562475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 образования Красносельское – 2: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Казенных – 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ГРБС-1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33375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Общие характеристики бюджета </a:t>
            </a: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</a:t>
            </a:r>
          </a:p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Красносельское на 2023 год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821908" cy="4536504"/>
          </a:xfrm>
          <a:prstGeom prst="rect">
            <a:avLst/>
          </a:prstGeom>
          <a:noFill/>
          <a:ln>
            <a:noFill/>
          </a:ln>
          <a:effectLst>
            <a:outerShdw dist="228593" dir="2700000" algn="ctr" rotWithShape="0">
              <a:srgbClr val="808080">
                <a:alpha val="89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7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Georgia" pitchFamily="18" charset="0"/>
              <a:buNone/>
              <a:tabLst/>
            </a:pPr>
            <a:r>
              <a:rPr lang="ru-RU" alt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 муниципального образования Красносельское на 2023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24744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Красносельское на 2023 год </a:t>
            </a:r>
          </a:p>
          <a:p>
            <a:pPr marL="400050" indent="-400050" algn="just">
              <a:buAutoNum type="romanUcPeriod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налоговой политики муниципального образования Красносельское Юрьев-Польского района на 2022 год разработаны в соответствии со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статьей 172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Бюджетного кодекса Российской Федерации, Посланием Президента Российской Федерации Федеральному Собранию от 21 апреля 2021 года, Указом Президента Российской Федерации от 07 мая 2018 № 204 «О национальных целях и стратегических задачах развития Российской Федерации на период до 2024 года», решением  Совета народных депутатов муниципального образования Красносельское от 15.04.2014г. №15 «Об утверждении положения о бюджетном процессе муниципального образования Красносельское».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Результатом реализации налоговой политики должно стать развитие и укрепление налогового потенциала муниципального образования Красносельское Юрьев-Польского района за счет роста экономических показателей.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стратегическим ориентиром налоговой политики будет являться стабильность и предсказуемость налогового законодательства, повышение прозрачности налоговой политики.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налоговой политики муниципального образования Красносельское Юрьев-Польского района являются базой для формирования налоговых и неналоговых доходов бюджета муниципального образования Красносельское Юрьев-Польского района и определяют условия, используемые при составлении проекта бюджета муниципального образования Красносельское Юрьев-Польского района на 2023 год и подходов к его формированию.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изменений параметров налоговой системы Российской Федерации основные направления налоговой политики муниципального образования Красносельское Юрьев-Польского района могут быть скорректированы в 2023 году при определении налоговой политики на 2024 и последующие годы.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0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        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результаты реализации налоговой политики в 2021 году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5102" indent="0" algn="ctr">
              <a:spcAft>
                <a:spcPts val="0"/>
              </a:spcAft>
              <a:buNone/>
            </a:pP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 2021 году налоговая политика муниципального образования Красносельское Юрьев-Польского района способствовала продолжению работы по увеличению налогового потенциала района за счет создания условий справедливой конкурентной среды,  совершенствования и оптимизации системы налогового администрирования, стимулирования развития малого и среднего предпринимательства, сохранения всех предоставляемых муниципальным образованием Красносельское Юрьев-Польского района налоговых льгот. 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Реестр налоговых расходов (налоговых льгот) бюджета МО Красносельское Юрьев-Польского района сформирован и проведена оценка их эффективности в соответствии с постановлением Правительства Российской Федерации от 2 июня 2019 года № 796 «Об общих требованиях к оценке налоговых расходов субъектов Российской Федерации и муниципальных образований».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Одним из направлений работы по росту доходного потенциала муниципального образования Красносельское Юрьев-Польского района является реализация мер по повышению эффективности налогового администрирования.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В результате реализации налоговой политики в 2021 году поступило налоговых и неналоговых доходов в бюджет муниципального образования Красносельское Юрьев-Польского района 24600 тыс. рублей с ростом 103,3 % к уровню 2020 года.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113" indent="-261938" algn="just">
              <a:spcAft>
                <a:spcPts val="0"/>
              </a:spcAft>
              <a:buNone/>
              <a:tabLst>
                <a:tab pos="265113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В муниципальном образовании Красносельское Юрьев-Польского района принимаются меры по легализации «теневой» заработной платы. В муниципальном образовании Красносельское   Юрьев-Польского района постановлением администрации муниципального образования Красносельское Юрьев-Польского района от 08 июля 2014 года № 38 создана и работает комиссия по увеличению поступлений налоговых и неналоговых доходов, проводится работа по выявлению объектов недвижимости, не поставленных на кадастровый и налоговый учеты, а также разъяснительная работа по побуждению лиц к регистрации прав на имущество.                     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 2021 году обеспечено выполнение плана мероприятий по исполнению принятых обязательств по социально-экономическому развитию и оздоровлению финансов муниципального образования Красносельское Юрьев-Польского района. Этому способствовало увеличение налогооблагаемой базы, улучшение администрирования платежей, поддержка субъектов малого и среднего предпринимательства, увеличение собираемости налогов.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5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ctr"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Основные направления налоговой политики на 2023 год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Основные направления налоговой политики на 2023 год формируются в условиях реализации плана первоочередных действий по обеспечению развития российской экономики, в условиях внешнего санкционного давления, разработанного Правительством Российской Федерации 15 марта 2022 года.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будет продолжена реализация основных целей и задач налоговой политики, предусмотренной в предыдущие годы.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 целом в налоговой политике приоритетом остается обеспечение стабильных налоговых условий для хозяйствующих субъектов, а акцент сохранится на повышении эффективности стимулирующей функции налоговой системы и улучшении качества администрирования.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Налоговая политика муниципального образования Красносельское Юрьев-Польского района в 2023 году ориентирована на мобилизацию собственных доходов на основе экономического роста и развития доходного потенциала.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Основными направлениями налоговой политики муниципального образования Красносельское Юрьев-Польского района в среднесрочной перспективе являются: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совершенствование налогового законодательства района с учетом изменений в налоговом законодательстве Российской Федерации и Владимирской области;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реализация механизмов налогового стимулирования в рамках приоритетных направлений промышленной и инвестиционной политики района;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обеспечение бюджетной, экономической и социальной эффективности налоговых расходов;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оказание содействия среднему и малому бизнесу для развития предпринимательской деятельности;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усиление мер по укреплению налоговой дисциплины налогоплательщиков;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повышение эффективности управления муниципальным имуществом и земельными участками муниципального образования Красносельское Юрьев-Польского района.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Основные усилия должны быть направлены на укрепление доходной базы бюджета муниципального образования Красносельское Юрьев-Польского района за счет наращивания стабильных доходных источников и мобилизации в бюджет имеющихся резервов.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72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2263" y="404813"/>
            <a:ext cx="844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525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5400" dirty="0">
                <a:solidFill>
                  <a:srgbClr val="7030A0"/>
                </a:solidFill>
                <a:latin typeface="Candara" pitchFamily="32" charset="0"/>
              </a:rPr>
              <a:t>Вводная часть</a:t>
            </a:r>
          </a:p>
        </p:txBody>
      </p:sp>
      <p:pic>
        <p:nvPicPr>
          <p:cNvPr id="5" name="Рисунок 4" descr="http://images.myshared.ru/29/1306413/slide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9" y="1169368"/>
            <a:ext cx="8019269" cy="5499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Рост бюджетных поступлений планируется достичь за счет: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-роста инвестиционной и инновационной активности путем оказания муниципальной поддержки инвесторам в целях создания благоприятных условий для расширения ими производства, создания новых рабочих мест с высоким уровнем заработной платы;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-совершенствования применения специальных налоговых режимов для развития малого и среднего предпринимательства;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-выявления и пресечения схем минимизации налогов, совершенствование методов контроля легализации «теневой» заработной платы;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Красносельское Юрьев-Польского района;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-проведение оценки социальной и бюджетной эффективности, установленных на местном уровне налоговых расходов;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-совершенствования управления муниципальной собственностью.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Координация работы муниципального образования Красносельское Юрьев-Польского района по мобилизации доходов в местный бюджет будет осуществляться в рамках деятельности комиссии по увеличению поступления налоговых и неналоговых доходов в бюджет муниципального образования Красносельское Юрьев-Польского района и легализации объектов налогообложения.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При формировании основных направлений налоговой политики муниципального образования Красносельское Юрьев-Польского района учтены изменения в налоговое и бюджетное законодательство, которое было принято в целях создания стабильных условий для осуществления деятельности налогоплательщиков в период сложной экономической ситуации, связанной с введением санкций в отношении Российской Федерации.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со статьей 174.3 Бюджетного кодекса Российской Федерации формируется перечень налоговых расходов муниципального образования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установленном постановлением Правительства Российской Федерации от 12 апреля 2019 года № 439 и постановлением администрации муниципального образования Красносельское Юрьев-Польского района от 28.11.2019 № 231 «Об утверждении Порядка формирования перечня налоговых расходов в муниципальном образовании Красносельское Юрьев-Польского района  и оценки налоговых расходов в муниципальном образовании Красносельское Юрьев-Польского района».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09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10754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Оценка налоговых расходов муниципального образования Красносельское Юрьев-Польского района осуществляется ежегодно в порядке, установленном вышеуказанным постановление с соблюдением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бщих требований, установленных постановлением Правительства Российской Федерации от 22 июня 2019 года № 796.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указанной оценки учитываются при формировании основных направлений налоговой политики. Оценка осуществляется кураторами соответствующих налоговых расходов. В целях оценки налоговых расходов кураторы налоговых расходов формируют перечень показателей для проведения оценки налоговых расходов, осуществляют оценку эффективности налоговых расходов на основании утвержденной ими методики и направляют результаты оценки для обобщения в финансовое управление администрации муниципального образования Юрьев-Польский район в срок до 20 мая.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 итогам проведенной в 2022 году оценки налоговых расходов за 2021 год администрацией муниципального образования Красносельское Юрьев-Польского район предоставлены льготы по земельному налогу в виде полного освобождения от уплаты земельного налога участников и инвалидов Великой Отечественной войны. Льгота признана социально эффективной, так как поддерживает незащищенные слои населения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44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95536" y="188640"/>
            <a:ext cx="86198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Основные параметры налоговых и неналоговых доходов бюджета    муниципального образования Красносельское Юрьев-Польского района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Основой для расчета налоговых и неналоговых доходов являются основные показатели прогноза социально-экономического развития на 2023-2025 годы.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налоговой политики муниципального образования Красносельское Юрьев-Польского района определяют параметры налоговых и неналоговых доходов бюджета муниципального образования Красносельское Юрьев-Польского района на 2023 год (таблица 2).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налоговых и неналоговых доходов бюджета муниципального образования Красносельское Юрьев-Польского района на 2022-2024 годы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12594"/>
              </p:ext>
            </p:extLst>
          </p:nvPr>
        </p:nvGraphicFramePr>
        <p:xfrm>
          <a:off x="715904" y="4653136"/>
          <a:ext cx="8280920" cy="1440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1361642465"/>
                    </a:ext>
                  </a:extLst>
                </a:gridCol>
                <a:gridCol w="947060">
                  <a:extLst>
                    <a:ext uri="{9D8B030D-6E8A-4147-A177-3AD203B41FA5}">
                      <a16:colId xmlns:a16="http://schemas.microsoft.com/office/drawing/2014/main" val="2657915375"/>
                    </a:ext>
                  </a:extLst>
                </a:gridCol>
                <a:gridCol w="1301584">
                  <a:extLst>
                    <a:ext uri="{9D8B030D-6E8A-4147-A177-3AD203B41FA5}">
                      <a16:colId xmlns:a16="http://schemas.microsoft.com/office/drawing/2014/main" val="788683947"/>
                    </a:ext>
                  </a:extLst>
                </a:gridCol>
                <a:gridCol w="1251525">
                  <a:extLst>
                    <a:ext uri="{9D8B030D-6E8A-4147-A177-3AD203B41FA5}">
                      <a16:colId xmlns:a16="http://schemas.microsoft.com/office/drawing/2014/main" val="1127528212"/>
                    </a:ext>
                  </a:extLst>
                </a:gridCol>
                <a:gridCol w="1252359">
                  <a:extLst>
                    <a:ext uri="{9D8B030D-6E8A-4147-A177-3AD203B41FA5}">
                      <a16:colId xmlns:a16="http://schemas.microsoft.com/office/drawing/2014/main" val="1983975635"/>
                    </a:ext>
                  </a:extLst>
                </a:gridCol>
              </a:tblGrid>
              <a:tr h="883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Ожидаемое исполнение 2022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 на 2023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на 2024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38100" marR="38100" indent="1143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Прогноз на  2025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87749732"/>
                  </a:ext>
                </a:extLst>
              </a:tr>
              <a:tr h="556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и неналоговые доходы, тыс.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20930 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21066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21617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22184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 anchor="ctr"/>
                </a:tc>
                <a:extLst>
                  <a:ext uri="{0D108BD9-81ED-4DB2-BD59-A6C34878D82A}">
                    <a16:rowId xmlns:a16="http://schemas.microsoft.com/office/drawing/2014/main" val="41206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93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7544" y="305768"/>
            <a:ext cx="8547869" cy="64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</a:p>
          <a:p>
            <a:pPr marL="3175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Красносельское на 2023 год</a:t>
            </a:r>
          </a:p>
          <a:p>
            <a:pPr marL="3175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Основные направления бюджетной политики муниципального образования Юрьев-Польский район на 2023 год (далее – основные направления бюджетной политики) разработаны в соответствии со статьей 172 Бюджетного кодекса Российской Федерации.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175" indent="0" algn="ctr"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Основные цели и задачи бюджетной политики на 2023 год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400" dirty="0"/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бюджетной политики является определение основных подходов к формированию проекта бюджета муниципального образования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Красносельское Юрьев-Польского района на 2023 год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формировании бюджета муниципального образования Красносельское Юрьев-Польского района на 2023 год в первоочередном порядке должны быть предусмотрены бюджетные ассигнования на достижение национальных целей развития Российской Федерации на период до 2030 года, определенных Указом Президента Российской Федерации от 7 мая 2018 г. № 204 «О национальных целях и стратегических задачах развития Российской Федерации на период до 2024 года», </a:t>
            </a:r>
            <a:r>
              <a:rPr lang="ru-RU" sz="14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Президента Российской Федерации от 21 июля 2020 г. № 474 «О национальных целях развития Российской Федерации на период до 2030 года»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числе главных национальных целей развития страны на указанный период определены: сохранение населения, здоровье и благополучие людей, создание комфортной и безопасной среды для их жизни, а также условий и возможностей для самореализации и раскрытия таланта каждого человека.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Бюджетная политика в сфере расходов должна быть направлена на безусловное исполнение всех социально значимых обязательств Юрьев-Польского района.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поставленных целей и учитывая сложную экономическую ситуацию, связанную с внешними санкциями в отношении нашей страны, бюджетная политика на 2023 год направлена на решение следующих задач: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обеспечение долгосрочной сбалансированности бюджета муниципального образования Красносельское Юрьев-Польского района как основного принципа ответственной бюджетной политики. С этой целью главным администраторам средств необходимо обеспечить: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400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29" y="30576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2038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763892" cy="16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реалистичного прогноза поступления доходов бюджета муниципального образования, осуществляемого на основе «базового» варианта прогноза социально-экономического развития муниципального образования Красносельское Юрьев-Польского района;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привлечение дополнительных межбюджетных трансфертов из областного и районного бюджетов в бюджет муниципального образования Красносельское Юрьев-Польского района в максимально возможном объеме;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первоочередное планирование бюджетных ассигнований на исполнение действующих расходных обязательств муниципального образования Красносельское Юрьев-Польского района;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принятие новых расходных обязательств муниципального образования Красносельское Юрьев-Польского района исключительно по вопросам, отнесенным Конституцией Российской Федерации и федеральными законами к полномочиям органов местного самоуправления Российской Федерации, на основе их тщательной оценки и при наличии ресурсов для их гарантированного исполнения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расширение практики использования механизмов муниципального-частного партнерства, в том числе в социальной сфере;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113" indent="-841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реализация новых инвестиционных проектов по строительству объектов социальной сферы, жилищно-коммунального хозяйства;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включение в проект бюджета муниципального образования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Красносельское Юрьев-Польского района на 2023 год  бюджетных ассигнований на строительство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(реконструкцию) объектов муниципальной собственности и капитальный ремонт объектов муниципальной собственности при наличии актуальной проектной документации с государственной экспертизой по состоянию на 1 августа 2022 года и отвода земельного участка под строительство, а также с учетом заключения МКУ «УКС» о полноте и актуальности проектной документации по объектам строительства (реконструкции) муниципальной собственности;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д) повышение эффективности бюджетных расходов. В этой связи необходимо обеспечить распределение бюджетных расходов в прямой зависимости от достижения конкретных результатов от использования бюджетных ассигнований бюджета муниципального образования Красносельское Юрьев-Польского района, осуществляемых в рамках муниципальных программ муниципального образования, а также устранить замечания Контрольно-счетной палаты муниципального образования Юрьев-Польский район по отчету об  исполнении бюджета муниципального образования Красносельское Юрьев-Польского района за 2021 год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усиления контроля за составлением годовых отчетов о реализации всех муниципальных программ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113" indent="-261938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92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 flipV="1">
            <a:off x="-1" y="260049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05768"/>
            <a:ext cx="799288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1181100" algn="ctr">
              <a:lnSpc>
                <a:spcPts val="1300"/>
              </a:lnSpc>
              <a:spcBef>
                <a:spcPts val="1800"/>
              </a:spcBef>
              <a:spcAft>
                <a:spcPts val="133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2. Направление бюджетных расходов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Бюджетная политика призвана обеспечить финансовыми ресурсами расходные обязательства сельского поселения по закрепленным за ним федеральным законодательством полномочиям.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Приоритетным направлением расходов в сфере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культуры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 является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материально-технической базы муниципальных учреждений культуры. Также планируются гранты на реализацию творческих проектов на селе в сфере культуры.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20700" algn="just">
              <a:lnSpc>
                <a:spcPts val="1585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обеспечено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8000" algn="just">
              <a:lnSpc>
                <a:spcPts val="1585"/>
              </a:lnSpc>
              <a:spcAft>
                <a:spcPts val="0"/>
              </a:spcAft>
              <a:tabLst>
                <a:tab pos="621093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В 2023 году 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приоритетом останется создание основ экологической культуры в обществе, воспитание бережного отношения населения к природе, формирование у граждан норм экологического поведения.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Бюджетная политика в области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жилищно-коммунального хозяйства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направлена на создание условий для повышения доступности жилья для населения с различным уровнем дохода, обеспечение сокращения непригодного для проживания жилищного фонда.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на функционирование регионального оператора – некоммерческой организации «Фонд капитального ремонта многоквартирных домов» направляются в целях выполнения мероприятий по капитального ремонту общего имущества многоквартирных домов в рамках утвержденной до 43 года региональной программы и краткосрочного плана муниципального образования Красносельское Юрьев-Польского района.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бюджетной политики в рамках муниципальной поддержки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малого и среднего предпринимательства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направлено на создание благоприятных условий для ведения предпринимательской деятельности на территории муниципального образования Красносельское Юрьев-Польского района и обеспечение устойчивого развития предпринимательства.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сохранятся основные приоритеты муниципальной поддержки малого и среднего предпринимательства: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оказание организационной, информационной, имущественной и финансовой поддержки;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поддержка муниципальной программы, направленной на развитие малого и среднего предпринимательства;</a:t>
            </a:r>
          </a:p>
          <a:p>
            <a:pPr marL="3175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05767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12535"/>
            <a:ext cx="8424936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положительного образа предпринимателя и вовлечение в предпринимательскую деятельность.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окружающей среды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признана безусловным приоритетом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повышении качества жизни людей.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8000" algn="just">
              <a:lnSpc>
                <a:spcPts val="1585"/>
              </a:lnSpc>
              <a:spcAft>
                <a:spcPts val="0"/>
              </a:spcAft>
              <a:tabLst>
                <a:tab pos="621093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Также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приоритетом останется создание основ экологической культуры в обществе, воспитание бережного отношения населения к природе, формирование у граждан норм экологического поведения.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Бюджетная политика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сфере физической культуры и спорта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направлена на проведение массовых и спортивных мероприятий для всех групп  населения согласно календарному плану физкультурно-оздоровительных и спортивных мероприятий.</a:t>
            </a:r>
          </a:p>
          <a:p>
            <a:pPr indent="450215" algn="just">
              <a:spcAft>
                <a:spcPts val="0"/>
              </a:spcAft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Основные подходы к формированию бюджетных расходов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2023 год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Основой для формирования расходов бюджета муниципального образования Красносельское Юрьев-Польского района является реестр действующих расходных обязательств муниципального образования Красносельское Юрьев-Польского района на 2023 год и плановый период 2024-2025 годы.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Безвозмездные поступления в бюджет муниципального образования Красносельское Юрьев-Польского района на 2023 планируется включать в доходы и расходы бюджета муниципального образования Красносельское Юрьев-Польского района в соответствии с показателями областного и районного бюджетов на 2023 год – по предложениям главных администраторов доходов бюджета муниципального образования Красносельское Юрьев-Польского района.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Предельные объемы бюджетных ассигнований бюджета муниципального образования Красносельское Юрьев-Польского района на 2023 год сформированы на основе следующих основных подходов: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объемы действующих расходных обязательств на 2023 год  определены в соответствии с данными реестра расходных обязательств, составленного  главным распорядителем средств бюджета муниципального образования Красносельское Юрьев-Польского района.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объемы бюджетных ассигнований на исполнение изменения действующих расходных обязательств определены в соответствии с нормативными правовыми актами муниципального образования Красносельское Юрьев-Польского района, принятыми и действующими в 2022 году.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28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-1" y="305768"/>
            <a:ext cx="901541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68288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32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5544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администраторам доходов бюджета муниципального образования Красносельское Юрьев-Польского района необходимо продолжить работу по уточнению прогноза налоговых и неналоговых доходов и по привлечению дополнительных средств из областного и районного бюджетов.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распорядителям средств бюджета муниципального образования Красносельское Юрьев-Польского района при подготовке проектировок бюджета на 2023 год: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в срок до 20 августа 2022 года направить заявки (с расчетами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обоснованиями) в областные органы исполнительной власти на участие муниципального образования Красносельское Юрьев-Польского района в реализации федеральных  и областных государственных программах и национальных проектов и в срок до 30 августа 2022 года предварительно согласовать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установленном порядке проекты соглашений о предоставлении субсидий бюджету муниципального образования Красносельское Юрьев-Польского района из областного  бюджета на 2023-2025 годы;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в срок до 20 августа 2022 года провести сверку исходных данных для расчета объема дотации на выравнивание бюджетной обеспеченности на 2023 год;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 до 1 сентября 2022 года, разработать новые и внести изменения в действующие муниципальные  программы;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учесть заключение муниципального казенного учреждения «Контрольно-счетный орган муниципального образования Юрьев-Польский район» по отчету об исполнении бюджета за 2021 год.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Долговая политика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муниципального образования Красносельское Юрьев-Польского района в 2023 году, как и в предыдущие годы, будет направлена на обеспечение сбалансированности и долговой устойчивости бюджета муниципального образования Красносельское Юрьев-Польского района.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  <a:tabLst>
                <a:tab pos="126682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</a:rPr>
              <a:t>Бюджет муниципального образования Красносельское Юрьев-Польского района на 2023 год планируется без привлечения муниципальных заимствований.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11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 Красносельское на 2022 год</a:t>
            </a:r>
            <a:b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8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41191"/>
            <a:ext cx="6408712" cy="40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12738" y="404813"/>
            <a:ext cx="8497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Основные характеристики бюджета муниципального образования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Красносельское на 2023 (тыс. рублей)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06856F8-2C55-4C74-82AC-5AD489BB6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315133"/>
              </p:ext>
            </p:extLst>
          </p:nvPr>
        </p:nvGraphicFramePr>
        <p:xfrm>
          <a:off x="899592" y="1557338"/>
          <a:ext cx="7344816" cy="44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44675"/>
            <a:ext cx="8753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indent="355600"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cs typeface="Times New Roman" pitchFamily="16" charset="0"/>
              </a:rPr>
              <a:t> «Бюджет для граждан» познакомит Вас с положениями основного финансового документа – бюджетом муниципального образования Красносельское Юрьев-Польского района на 2023 год.</a:t>
            </a:r>
          </a:p>
          <a:p>
            <a:pPr indent="355600"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 и другим категориям населения, так как бюджет поселения затрагивает интересы каждого жителя.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Мы постарались в доступной и понятной для граждан форме показать основные параметры бюджета муниципального образования Красносельское.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07275" y="404813"/>
            <a:ext cx="77136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цели преследует документ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«Бюджет для граждан»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Доходы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Красносельское на 2023 год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742685" y="1472961"/>
            <a:ext cx="2955228" cy="127186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Неналоговые доходы  4081тыс. руб. </a:t>
            </a:r>
          </a:p>
        </p:txBody>
      </p:sp>
      <p:sp>
        <p:nvSpPr>
          <p:cNvPr id="3" name="Блок-схема: узел 2"/>
          <p:cNvSpPr/>
          <p:nvPr/>
        </p:nvSpPr>
        <p:spPr>
          <a:xfrm>
            <a:off x="344549" y="1639944"/>
            <a:ext cx="2787292" cy="1429597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Налоговые доходы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17654 тыс. руб.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2984922" y="5301208"/>
            <a:ext cx="3391577" cy="1424726"/>
          </a:xfrm>
          <a:prstGeom prst="flowChartConnector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Безвозмездные поступления</a:t>
            </a:r>
          </a:p>
          <a:p>
            <a:pPr algn="ctr">
              <a:buClrTx/>
            </a:pPr>
            <a:r>
              <a:rPr lang="ru-RU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14821,6 тыс. руб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2" charset="0"/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83112" y="4555570"/>
            <a:ext cx="276920" cy="663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9261" y="2922534"/>
            <a:ext cx="2662898" cy="1564881"/>
          </a:xfrm>
          <a:prstGeom prst="ellipse">
            <a:avLst/>
          </a:prstGeom>
          <a:solidFill>
            <a:srgbClr val="5EA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Доходы бюджета 36556,6 тыс. руб.</a:t>
            </a:r>
          </a:p>
        </p:txBody>
      </p:sp>
      <p:sp>
        <p:nvSpPr>
          <p:cNvPr id="40974" name="Стрелка вверх 40973"/>
          <p:cNvSpPr/>
          <p:nvPr/>
        </p:nvSpPr>
        <p:spPr>
          <a:xfrm>
            <a:off x="2984922" y="2708920"/>
            <a:ext cx="364339" cy="720080"/>
          </a:xfrm>
          <a:prstGeom prst="upArrow">
            <a:avLst>
              <a:gd name="adj1" fmla="val 26474"/>
              <a:gd name="adj2" fmla="val 50000"/>
            </a:avLst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5" name="Стрелка вправо 40974"/>
          <p:cNvSpPr/>
          <p:nvPr/>
        </p:nvSpPr>
        <p:spPr>
          <a:xfrm>
            <a:off x="5580112" y="2781448"/>
            <a:ext cx="648072" cy="213613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73641801"/>
              </p:ext>
            </p:extLst>
          </p:nvPr>
        </p:nvGraphicFramePr>
        <p:xfrm>
          <a:off x="179512" y="764704"/>
          <a:ext cx="884611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налоговых доходов местного бюджета в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2023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году, 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17654 тыс.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47952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2177673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1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неналоговых доходов местного бюджета в 2023 году,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4081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6514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Структура безвозмездных поступлений в бюджет </a:t>
            </a:r>
          </a:p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Красносельское</a:t>
            </a:r>
          </a:p>
          <a:p>
            <a:pPr algn="ctr"/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в 2023 году  (14821,6</a:t>
            </a:r>
            <a:r>
              <a:rPr lang="en-US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тыс. рублей)</a:t>
            </a:r>
            <a:br>
              <a:rPr lang="ru-RU" altLang="ru-RU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416064"/>
              </p:ext>
            </p:extLst>
          </p:nvPr>
        </p:nvGraphicFramePr>
        <p:xfrm>
          <a:off x="976917" y="1340768"/>
          <a:ext cx="7920880" cy="503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67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971550" y="349250"/>
            <a:ext cx="7272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Tahoma" pitchFamily="32" charset="0"/>
              </a:rPr>
              <a:t>Безвозмездные поступления из областного бюджета на 2023 год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75545"/>
              </p:ext>
            </p:extLst>
          </p:nvPr>
        </p:nvGraphicFramePr>
        <p:xfrm>
          <a:off x="467544" y="908720"/>
          <a:ext cx="8282756" cy="3213268"/>
        </p:xfrm>
        <a:graphic>
          <a:graphicData uri="http://schemas.openxmlformats.org/drawingml/2006/table">
            <a:tbl>
              <a:tblPr/>
              <a:tblGrid>
                <a:gridCol w="749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4821,6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4327,3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сельских поселений (Прочие субсидии бюджетам 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№ 597, от 1 июня 2012 года №761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3273,3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сельских поселений на подготовку проектов межевания земельных участков и на проведение кадастровых работ</a:t>
                      </a:r>
                    </a:p>
                  </a:txBody>
                  <a:tcPr marL="7620" marR="7620" marT="7620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</a:t>
                      </a:r>
                    </a:p>
                  </a:txBody>
                  <a:tcPr marL="7620" marR="7620" marT="7620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857845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494,3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 выполнение передаваемых полномочий субъектов Российской Федерации(Субвенции бюджетам муниципальных образований на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и педагогическим работникам образовательных организаций дополнительного образования детей в сфере культуры)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204,7</a:t>
                      </a:r>
                    </a:p>
                  </a:txBody>
                  <a:tcPr marL="902" marR="902" marT="902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543941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сельским поселениям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902" marR="902" marT="902" marB="0" anchor="b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</a:p>
                  </a:txBody>
                  <a:tcPr marL="902" marR="902" marT="902" marB="0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4495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-36511" y="333375"/>
            <a:ext cx="918051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330099"/>
                </a:solidFill>
                <a:latin typeface="Tahoma" pitchFamily="32" charset="0"/>
              </a:rPr>
              <a:t> Безвозмездные поступления из бюджета муниципального района</a:t>
            </a:r>
          </a:p>
        </p:txBody>
      </p:sp>
      <p:graphicFrame>
        <p:nvGraphicFramePr>
          <p:cNvPr id="491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01658"/>
              </p:ext>
            </p:extLst>
          </p:nvPr>
        </p:nvGraphicFramePr>
        <p:xfrm>
          <a:off x="1139031" y="1700808"/>
          <a:ext cx="6865938" cy="1642109"/>
        </p:xfrm>
        <a:graphic>
          <a:graphicData uri="http://schemas.openxmlformats.org/drawingml/2006/table">
            <a:tbl>
              <a:tblPr/>
              <a:tblGrid>
                <a:gridCol w="515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безвозмездных поступлений из бюджетов муниципальных районов</a:t>
                      </a:r>
                    </a:p>
                  </a:txBody>
                  <a:tcPr marL="68760" marR="68760" marT="104822" marB="0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</a:p>
                  </a:txBody>
                  <a:tcPr marL="68760" marR="68760" marT="10482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9896</a:t>
                      </a:r>
                    </a:p>
                  </a:txBody>
                  <a:tcPr marL="7620" marR="7620" marT="7620" marB="0" anchor="b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760" marR="68760" marT="14033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4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Расходы бюджета муниципального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образования Красносельское на 2023 год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EB7530-5E9E-4932-BF0F-CA3CCC73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0808"/>
            <a:ext cx="7785267" cy="46455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Структура расходов бюджета муниципального образования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Красносельское на 2023</a:t>
            </a:r>
          </a:p>
          <a:p>
            <a:pPr algn="ctr">
              <a:buClrTx/>
            </a:pPr>
            <a:r>
              <a:rPr lang="ru-RU" altLang="ru-RU" dirty="0">
                <a:solidFill>
                  <a:srgbClr val="7030A0"/>
                </a:solidFill>
              </a:rPr>
              <a:t> год (%)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2193834"/>
              </p:ext>
            </p:extLst>
          </p:nvPr>
        </p:nvGraphicFramePr>
        <p:xfrm>
          <a:off x="263307" y="980728"/>
          <a:ext cx="8856984" cy="573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7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80480" y="187325"/>
            <a:ext cx="8496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6" charset="0"/>
              </a:rPr>
              <a:t>РАСПРЕДЕЛЕНИЕ РАСХОДОВ БЮДЖЕТА МУНИЦИПАЛЬНОГО ОБРАЗОВАНИЯ КРАСНОСЕЛЬСКОЕ ПО РАЗДЕЛАМ БЮДЖЕТНОЙ КЛАССИФИКАЦИИ (тыс. руб.)</a:t>
            </a:r>
          </a:p>
        </p:txBody>
      </p:sp>
      <p:sp>
        <p:nvSpPr>
          <p:cNvPr id="52292" name="Line 15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0278"/>
              </p:ext>
            </p:extLst>
          </p:nvPr>
        </p:nvGraphicFramePr>
        <p:xfrm>
          <a:off x="539552" y="908720"/>
          <a:ext cx="8064897" cy="4716889"/>
        </p:xfrm>
        <a:graphic>
          <a:graphicData uri="http://schemas.openxmlformats.org/drawingml/2006/table">
            <a:tbl>
              <a:tblPr/>
              <a:tblGrid>
                <a:gridCol w="545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06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Раздел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0000" marR="90000" marT="185815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marL="90000" marR="90000" marT="45718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Сумма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5718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38716,6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15212,8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0850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1109,5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027656"/>
                  </a:ext>
                </a:extLst>
              </a:tr>
              <a:tr h="3798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6823,7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825636"/>
                  </a:ext>
                </a:extLst>
              </a:tr>
              <a:tr h="3399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</a:p>
                  </a:txBody>
                  <a:tcPr marL="90000" marR="90000" marT="150520" marB="45718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13803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0000" marR="90000" marT="150520" marB="45718" anchor="b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134228"/>
                  </a:ext>
                </a:extLst>
              </a:tr>
            </a:tbl>
          </a:graphicData>
        </a:graphic>
      </p:graphicFrame>
      <p:sp>
        <p:nvSpPr>
          <p:cNvPr id="52293" name="Line 154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66CCFF"/>
                </a:solidFill>
                <a:latin typeface="Candara" pitchFamily="32" charset="0"/>
              </a:rPr>
              <a:t>	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66CCFF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 b="1" dirty="0">
              <a:solidFill>
                <a:srgbClr val="FF0000"/>
              </a:solidFill>
              <a:latin typeface="Candara" pitchFamily="32" charset="0"/>
            </a:endParaRP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                    Программный бюджет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главных распорядителей.</a:t>
            </a:r>
          </a:p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	            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Программное бюджетирование </a:t>
            </a:r>
            <a:r>
              <a:rPr lang="ru-RU" altLang="ru-RU" sz="1600" b="1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развития муниципального образования Красносельское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средств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ЧТО ТАКОЕ ПРОГРАММНЫЙ БЮДЖЕТ?</a:t>
            </a:r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539750" y="4724400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Осуществление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посредством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финансирования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3276600" y="4724399"/>
            <a:ext cx="2232025" cy="1441449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Взаимосвязь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бюджетных расходов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с результатами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муниципальных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программ</a:t>
            </a:r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6084888" y="4724398"/>
            <a:ext cx="2233612" cy="1441449"/>
          </a:xfrm>
          <a:prstGeom prst="roundRect">
            <a:avLst>
              <a:gd name="adj" fmla="val 16667"/>
            </a:avLst>
          </a:prstGeom>
          <a:solidFill>
            <a:srgbClr val="FA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Повышение качества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бюджетного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планирования и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Times New Roman" pitchFamily="16" charset="0"/>
              </a:rPr>
              <a:t>исполнения бюджета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771775" y="508476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508625" y="494188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31B6FD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55588"/>
            <a:ext cx="989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44513" y="328613"/>
            <a:ext cx="8002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Составление проекта бюджета муниципального образования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               Красносельское основывается на следующих документах: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679950" y="1412875"/>
            <a:ext cx="3887788" cy="1368425"/>
          </a:xfrm>
          <a:prstGeom prst="round2DiagRect">
            <a:avLst/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3004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Послание Президента Российской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 Федеральному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Собранию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924300" y="5516563"/>
            <a:ext cx="358775" cy="914400"/>
          </a:xfrm>
          <a:prstGeom prst="rect">
            <a:avLst/>
          </a:prstGeom>
          <a:solidFill>
            <a:srgbClr val="CC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924300" y="4652963"/>
            <a:ext cx="360363" cy="914400"/>
          </a:xfrm>
          <a:prstGeom prst="rect">
            <a:avLst/>
          </a:prstGeom>
          <a:solidFill>
            <a:srgbClr val="FF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924300" y="3789363"/>
            <a:ext cx="360363" cy="914400"/>
          </a:xfrm>
          <a:prstGeom prst="rect">
            <a:avLst/>
          </a:prstGeom>
          <a:solidFill>
            <a:srgbClr val="FFCC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924300" y="2060575"/>
            <a:ext cx="360363" cy="914400"/>
          </a:xfrm>
          <a:prstGeom prst="rect">
            <a:avLst/>
          </a:prstGeom>
          <a:solidFill>
            <a:srgbClr val="66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924300" y="2924175"/>
            <a:ext cx="358775" cy="914400"/>
          </a:xfrm>
          <a:prstGeom prst="rect">
            <a:avLst/>
          </a:prstGeom>
          <a:solidFill>
            <a:srgbClr val="66CC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924300" y="1196975"/>
            <a:ext cx="360363" cy="914400"/>
          </a:xfrm>
          <a:prstGeom prst="rect">
            <a:avLst/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07988" y="2670175"/>
            <a:ext cx="3240087" cy="1422400"/>
          </a:xfrm>
          <a:prstGeom prst="round2DiagRect">
            <a:avLst/>
          </a:prstGeom>
          <a:solidFill>
            <a:srgbClr val="FAD7C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5003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бюджетной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налоговой политики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Красносельское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</a:t>
            </a:r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>
            <a:off x="4679950" y="3335338"/>
            <a:ext cx="3671888" cy="13684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 программы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323850" y="4711700"/>
            <a:ext cx="3313113" cy="136683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50760" dir="5400000" algn="ctr" rotWithShape="0">
              <a:srgbClr val="00000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2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Прогноз социально-экономического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 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 Красносельское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Юрьев-Польского района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516563"/>
            <a:ext cx="10795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1304925"/>
            <a:ext cx="8229600" cy="147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  <a:latin typeface="Candara" pitchFamily="32" charset="0"/>
              </a:rPr>
              <a:t>      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2542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ПРОГРАММНЫЕ И НЕПРОГРАММНЫЕ РАСХОДЫ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</a:rPr>
              <a:t>КРАСНОСЕЛЬСКОЕ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8BDCC6-9CDD-41A5-9927-D1681A86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40" y="2636912"/>
            <a:ext cx="2818657" cy="1287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2A142-2D3B-4401-AFC4-2908FB76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36911"/>
            <a:ext cx="2566638" cy="1347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E6E62C-152F-4102-81C5-6368B83B9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219" y="4112915"/>
            <a:ext cx="2444708" cy="2444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275DAC-DB44-4165-BD36-AE7D2DD24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566" y="4095076"/>
            <a:ext cx="2450804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8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Программный бюджет на 2023 год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7220"/>
              </p:ext>
            </p:extLst>
          </p:nvPr>
        </p:nvGraphicFramePr>
        <p:xfrm>
          <a:off x="539750" y="692150"/>
          <a:ext cx="8145463" cy="6022060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94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Наименование показателя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2" charset="0"/>
                          <a:cs typeface="Arial Unicode MS" pitchFamily="32" charset="0"/>
                        </a:rPr>
                        <a:t>2023 год</a:t>
                      </a:r>
                    </a:p>
                  </a:txBody>
                  <a:tcPr marL="90000" marR="90000" marT="45719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            Сумма (тыс. руб.)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0" marR="90000" marT="150525" marB="45719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21043,8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 Профилактика, локализация и ликвидация последствий чрезвычайных ситуаций на территории муниципального образования Красносельское Юрьев-Польского района на 2021-2023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450,0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"Содержание, реконструкция и ремонт жилищного фонда, расположенного на территории муниципального образования Красносельское на 2022-2024 годы"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1622,3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культуры и туризма муниципального образования Красносельское Юрьев-Польского района"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13803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"Благоустройство населенных пунктов муниципального образования Красносельское  на 2021-2023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4651,4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2021-2025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799925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«Развитие физической культуры и  спорта  на территории муниципального образования Красносельское на 2021-2025 годы»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255,0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813897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"Содействие развитию малого и среднего предпринимательства в муниципальном образовании Красносельское Юрьев-Польского района на 2021-2025 годы" 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119916"/>
                  </a:ext>
                </a:extLst>
              </a:tr>
              <a:tr h="36329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"Борьба с борщевиком Сосновского на территории муниципального образования Красносельское Юрьев-Польского района на 2023-2027 годы"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10,1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114300"/>
            <a:ext cx="8050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alt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981075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31450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73E87"/>
                </a:solidFill>
                <a:latin typeface="Candara" pitchFamily="32" charset="0"/>
              </a:rPr>
              <a:t>	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95758"/>
              </p:ext>
            </p:extLst>
          </p:nvPr>
        </p:nvGraphicFramePr>
        <p:xfrm>
          <a:off x="539750" y="692150"/>
          <a:ext cx="8145463" cy="2175919"/>
        </p:xfrm>
        <a:graphic>
          <a:graphicData uri="http://schemas.openxmlformats.org/drawingml/2006/table">
            <a:tbl>
              <a:tblPr/>
              <a:tblGrid>
                <a:gridCol w="548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"Развитие и поддержка территориального общественного самоуправления (ТОС) на территории муниципального образования Красносельское Юрьев-Польского района на 2023-2025 годы"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Муниципальная программа "Обеспечение содержания мест захоронения на территории муниципального образования Красносельское Юрьев-Польского района в 2021-2023 годах"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50,0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8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Непрограммные расходы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17672,8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Всего расходов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38716,6</a:t>
                      </a:r>
                    </a:p>
                  </a:txBody>
                  <a:tcPr marL="90000" marR="90000" marT="150525" marB="45719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79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350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Цель 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Реализация государственной политики в области пожарной безопасности, укрепление материальной базы направленной на снижение риска пожаров, успешное ведение обнаружения и ликвидация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лесоторфяных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очагов, пожаров в населенных пунктах, уменьшение числа погибших и пострадавших от них людей и наносимого ими материального ущерба, а также организация формирований сил и средств на территории муниципального образования для успешной ликвидации пожаров.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450,0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507412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"Профилактика, локализация и ликвидация последствий чрезвычайных ситуаций на территории муниципального образования Красносельское Юрьев-Польского района на 2021-2023 годы"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3203848" cy="2420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6407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   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  Цель программы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Программы является обеспечение сохранности жилищного фонда и улучшение комфортности проживания в них граждан. 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Программы являются: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приведение состояния жилищного фонда в соответствие с требованиями нормативно-технических документов;</a:t>
            </a:r>
          </a:p>
          <a:p>
            <a:pPr algn="just"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качества предоставления жилищно-коммунальных услуг.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1622,3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260350"/>
            <a:ext cx="8507412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"Содержание, реконструкция и ремонт жилищного фонда, расположенного на территории муниципального образования Красносельское на 2022-2024 годы"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5C5A3E-70CC-4D83-B232-B2D93E77D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456061" cy="23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3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305595" y="1052513"/>
            <a:ext cx="84359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Цель программы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r>
              <a:rPr lang="ru-RU" sz="1400" dirty="0"/>
              <a:t>Реализация стратегической роли культуры как духовно-нравственного основания для формирования гармонично развитой личности.</a:t>
            </a:r>
          </a:p>
          <a:p>
            <a:r>
              <a:rPr lang="ru-RU" sz="1400" dirty="0"/>
              <a:t> Укрепление единства российской нации, проживающей на территории муниципального образования Красносельское Юрьев-Польского района</a:t>
            </a: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37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13803  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Муниципальная программа «Развитие культуры и туризма муниципального образования Красносельское Юрьев-Польского района"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078A7-ACC7-43A9-8688-56E30CE17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80928"/>
            <a:ext cx="4032448" cy="30245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1112838"/>
            <a:ext cx="8363272" cy="56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FF5050"/>
                </a:solidFill>
                <a:latin typeface="Candara" pitchFamily="32" charset="0"/>
              </a:rPr>
              <a:t>                                        </a:t>
            </a: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Цели программы</a:t>
            </a:r>
          </a:p>
          <a:p>
            <a:pPr marL="0" indent="7938"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Программы является: совершенствование системы комплексного благоустройства  населенных пунктов муниципального образования Красносельское, создание комфортных условий для проживания населения.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программы: 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1.Осуществление  работ по  строительству и реконструкции объектов благоустройства, расположенных на территории  муниципального образования Красносельское.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Приведение в качественное состояние благоустройства населенных пунктов.</a:t>
            </a: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dirty="0">
              <a:solidFill>
                <a:srgbClr val="0370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4651,4 тыс. рублей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2476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Candara" pitchFamily="32" charset="0"/>
              </a:rPr>
              <a:t>Муниципальная программа "Благоустройство населенных пунктов муниципального образования Красносельское  на 2021-2023 годы"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EA6DB-FD36-4161-9E15-A30E2E60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429000"/>
            <a:ext cx="4242048" cy="3024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79387" y="1340768"/>
            <a:ext cx="87137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algn="ctr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marL="7937" indent="0" algn="just">
              <a:buNone/>
            </a:pPr>
            <a:r>
              <a:rPr lang="ru-RU" sz="1400" dirty="0"/>
              <a:t>- комплексное решение проблем, связанных с проведением работ по благоустройству, косметическому ремонту и  содержанию памятников  и обелисков Великой Отечественной войны, расположенных на территории муниципального образования Красносельское Юрьев-Польского района;</a:t>
            </a:r>
          </a:p>
          <a:p>
            <a:pPr marL="7937" indent="0" algn="just">
              <a:buNone/>
            </a:pPr>
            <a:r>
              <a:rPr lang="ru-RU" sz="1400" dirty="0"/>
              <a:t>- строительство памятников в населенных пунктах;</a:t>
            </a:r>
          </a:p>
          <a:p>
            <a:pPr marL="7937" indent="0" algn="just">
              <a:buNone/>
            </a:pPr>
            <a:r>
              <a:rPr lang="ru-RU" sz="1400" dirty="0"/>
              <a:t>- реконструкция и капитальный ремонт памятников и обелисков.</a:t>
            </a:r>
          </a:p>
          <a:p>
            <a:pPr marL="7937" indent="0" algn="just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Расходы на реализацию 200,0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23528" y="188913"/>
            <a:ext cx="8569646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2021-2025 годы»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4D390-14FF-4969-9420-11070606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861048"/>
            <a:ext cx="4176464" cy="27363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9423" y="1418471"/>
            <a:ext cx="87137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создание условий для развития на территории муниципального образования  массовой физической культуры и спорта, совершенствование работы по подготовке спортивного резерва.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программы: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для увеличения количества систематически занимающихся физической культурой и спортом жителей муниципального образования.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массовых  физкультурно-оздоровительных мероприятий, способных удовлетворить интересы и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различных слоев населения.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здорового досуга населения.                 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Укрепление материально-спортивной базы для занятий физической культурой и спортом.                   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Совершенствование спортивного мастерства.     </a:t>
            </a:r>
          </a:p>
          <a:p>
            <a:pPr marL="79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Расходы на реализацию 255,0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" y="188913"/>
            <a:ext cx="8964612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«Развитие физической культуры и  спорта  на территории муниципального образования Красносельское на 2021-2025 годы»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657D5-698A-4DA4-8359-D528BF2C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802" y="4474855"/>
            <a:ext cx="3672408" cy="20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4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9423" y="1418471"/>
            <a:ext cx="87137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субъектов малого и среднего предпринимательства (далее - предпринимательство), обеспечение благоприятных условий для развития субъектов малого и среднего предпринимательства на территории муниципального образования Красносельское и повышение  роли  малого предпринимательства в экономике на территории муниципального образования Красносельское Юрьев-Польского района. </a:t>
            </a: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938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"Содействие развитию малого и среднего предпринимательства в муниципальном образовании Красносельское Юрьев-Польского района на 2021-2025 годы"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1B61A-490D-48E8-B499-0D03CC12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30" y="3861048"/>
            <a:ext cx="403244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5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0005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2" charset="0"/>
              </a:rPr>
              <a:t>                                  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01700" y="366713"/>
            <a:ext cx="7356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Какие этапы проходит бюджет?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57200" y="1916832"/>
            <a:ext cx="6131024" cy="576585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/>
            <a:lightRig rig="chilly" dir="t"/>
          </a:scene3d>
          <a:sp3d prstMaterial="translucentPowder"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Составление проекта бюджета(планирование)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23863" y="3011488"/>
            <a:ext cx="5688012" cy="677862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Рассмотрение и утверждение бюджета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406400" y="4213225"/>
            <a:ext cx="5688013" cy="72231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Исполнение бюджета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457200" y="5387975"/>
            <a:ext cx="5961063" cy="690563"/>
          </a:xfrm>
          <a:prstGeom prst="round2DiagRect">
            <a:avLst/>
          </a:prstGeom>
          <a:solidFill>
            <a:srgbClr val="C7F797"/>
          </a:solidFill>
          <a:ln w="3816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Муниципальный финансовый контроль</a:t>
            </a:r>
          </a:p>
        </p:txBody>
      </p:sp>
      <p:pic>
        <p:nvPicPr>
          <p:cNvPr id="10" name="Рисунок 9" descr="http://kuzbassmayak.ru/wp-content/uploads/2018/09/%D0%91%D0%AE%D0%94%D0%96%D0%95%D0%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2703037"/>
            <a:ext cx="2555283" cy="173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611560" y="1418471"/>
            <a:ext cx="83216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Цель программы</a:t>
            </a:r>
          </a:p>
          <a:p>
            <a:pPr marL="0" indent="7938" algn="just"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Сокращение очагов распространения борщевика Сосновского на территории муниципального образования Красносельское Юрьев-Польского района путем его локализации и ликвидации.</a:t>
            </a:r>
            <a:endParaRPr lang="ru-RU" alt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10,1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"Борьба с борщевиком Сосновского на территории муниципального образования Красносельское Юрьев-Польского района на 2023-2027 годы"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E5440-B812-46FF-9C13-BA642FFE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89039"/>
            <a:ext cx="3744416" cy="25922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A50BC-88BF-4B5D-B394-922FE27B0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38"/>
            <a:ext cx="3816424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3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95536" y="1418471"/>
            <a:ext cx="85376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Развитие и совершенствование системы территориального общественного самоуправления (далее - ТОС) муниципального образования Красносельское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"Развитие и поддержка территориального общественного самоуправления (ТОС) на территории муниципального образования Красносельское Юрьев-Польского района на 2023-2025 годы"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DC8DD8-D035-47D8-B094-BAFE2317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501008"/>
            <a:ext cx="5616625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2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95536" y="1418471"/>
            <a:ext cx="85376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800" dirty="0">
                <a:solidFill>
                  <a:srgbClr val="FF5050"/>
                </a:solidFill>
                <a:latin typeface="Candara" pitchFamily="32" charset="0"/>
              </a:rPr>
              <a:t>                                  Цели программы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реализация гарантий погребения умерших с учетом волеизъявлений выраженных при жизни или пожеланий родственников;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оптимальных условий по посещению и уходу местами захоронений.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мероприятий по содержанию мест захоронений, своевременной уборки территорий кладбищ, вывоз мусора, веток и отходов ТБО;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мероприятий по планированию новых мест для захоронений на действующих кладбищах;</a:t>
            </a:r>
          </a:p>
          <a:p>
            <a:pPr marL="7937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и ремонт оград кладбищ, установка ограждений по принципам землепользования;</a:t>
            </a:r>
          </a:p>
          <a:p>
            <a:pPr marL="7937" indent="0"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ремонт контейнерных площадок и подъездов к кладбищам, строительство подъездных дорог.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50,0 тыс. рублей</a:t>
            </a:r>
          </a:p>
          <a:p>
            <a:pPr eaLnBrk="1" hangingPunct="1"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8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19423" y="188913"/>
            <a:ext cx="8745190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5D2466"/>
                </a:solidFill>
                <a:latin typeface="Candara" pitchFamily="32" charset="0"/>
              </a:rPr>
              <a:t>Муниципальная программа "Обеспечение содержания мест захоронения на территории муниципального образования Красносельское Юрьев-Польского района в 2021-2023 годах"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1456E2-D5ED-4126-9F30-9F9E80AD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653137"/>
            <a:ext cx="4464496" cy="20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andia.ru/text/82/626/images/img6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58" y="4520561"/>
            <a:ext cx="1530244" cy="1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331640" y="2276872"/>
            <a:ext cx="1871662" cy="12672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60556" y="1574669"/>
            <a:ext cx="2234576" cy="14484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rot="1249337">
            <a:off x="4765809" y="3347688"/>
            <a:ext cx="699913" cy="1283426"/>
          </a:xfrm>
          <a:prstGeom prst="upArrow">
            <a:avLst>
              <a:gd name="adj1" fmla="val 47940"/>
              <a:gd name="adj2" fmla="val 45059"/>
            </a:avLst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 rot="19221067">
            <a:off x="3270325" y="3276580"/>
            <a:ext cx="685900" cy="1433773"/>
          </a:xfrm>
          <a:prstGeom prst="upArrow">
            <a:avLst/>
          </a:prstGeom>
          <a:solidFill>
            <a:srgbClr val="F0F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61925" y="323850"/>
            <a:ext cx="8713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Распределение межбюджетных трансфертов из бюджета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муниципального образования Красносельское бюджету муниципального образования Юрьев-Польский район   в 2023 году по полномочиям</a:t>
            </a:r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555776" y="6093296"/>
            <a:ext cx="388790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Бюджет муниципального образования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ahoma" pitchFamily="32" charset="0"/>
              </a:rPr>
              <a:t>Красносельское</a:t>
            </a:r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 rot="3000000">
            <a:off x="2555970" y="3518819"/>
            <a:ext cx="16414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170,0 </a:t>
            </a:r>
            <a:r>
              <a:rPr lang="ru-RU" altLang="ru-RU" sz="1400" b="1" dirty="0" err="1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 rot="6551498">
            <a:off x="4394868" y="3838131"/>
            <a:ext cx="1438355" cy="3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13803,0 </a:t>
            </a:r>
            <a:r>
              <a:rPr lang="ru-RU" altLang="ru-RU" sz="1400" b="1" dirty="0" err="1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1331640" y="2495551"/>
            <a:ext cx="18716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200" b="1" i="1" dirty="0"/>
              <a:t>Осуществление контроля за исполнением бюджета</a:t>
            </a:r>
            <a:endParaRPr lang="ru-RU" altLang="ru-RU" sz="12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74770" name="Text Box 25"/>
          <p:cNvSpPr txBox="1">
            <a:spLocks noChangeArrowheads="1"/>
          </p:cNvSpPr>
          <p:nvPr/>
        </p:nvSpPr>
        <p:spPr bwMode="auto">
          <a:xfrm>
            <a:off x="4572001" y="1891732"/>
            <a:ext cx="2161990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100" b="1" i="1" dirty="0"/>
              <a:t>Создание условий для организации досуга и обеспечения жителей  услугами организаций культуры</a:t>
            </a:r>
            <a:endParaRPr lang="ru-RU" altLang="ru-RU" sz="1800" dirty="0">
              <a:solidFill>
                <a:schemeClr val="tx1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042988" y="1916113"/>
            <a:ext cx="76676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3200" dirty="0">
                <a:solidFill>
                  <a:srgbClr val="073E87"/>
                </a:solidFill>
                <a:latin typeface="Candara" pitchFamily="32" charset="0"/>
              </a:rPr>
              <a:t>Дополнительная информация к проекту бюджета муниципального образования Красносельское на </a:t>
            </a:r>
            <a:r>
              <a:rPr lang="ru-RU" altLang="ru-RU" sz="32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2023 год 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987675" cy="2160587"/>
          </a:xfrm>
          <a:prstGeom prst="rect">
            <a:avLst/>
          </a:prstGeom>
          <a:noFill/>
          <a:ln>
            <a:noFill/>
          </a:ln>
          <a:effectLst>
            <a:outerShdw dist="165240" dir="5400000" algn="ctr" rotWithShape="0">
              <a:srgbClr val="000000">
                <a:alpha val="8201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483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Красносельское Юрьев-Польского района!</a:t>
            </a: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lvl="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Обращаем Ваше внимание на то, что </a:t>
            </a:r>
            <a:r>
              <a:rPr lang="ru-RU" sz="18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 2023  год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 по решению Совета народных депутатов муниципального образования Юрьев-Польский район от 23.12.2022 года №49 «О бюджете муниципального образования Красносельское Юрьев-Польского района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 2023  год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и носит ознакомительный и осведомительный характер.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457200" y="2780928"/>
            <a:ext cx="83071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</a:p>
          <a:p>
            <a:pPr marL="0" indent="3175" algn="just"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утвержденным решением Совета народных депутатов муниципального образования Красносельское Юрьев-Польского района «О бюджете муниципального образования Красносельское Юрьев-Польского района 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на  2023  год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можно ознакомится на официальном сайте муниципального образования Красносельское».</a:t>
            </a:r>
            <a:endParaRPr lang="ru-RU" altLang="ru-RU" sz="2000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indent="3175" algn="just"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0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Также б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юджет муниципального образования Красносельское на  2023 год опубликован в официальном выпуске газеты «Вестник </a:t>
            </a:r>
            <a:r>
              <a:rPr lang="ru-RU" altLang="ru-RU" sz="1800" dirty="0" err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Ополья</a:t>
            </a:r>
            <a:r>
              <a:rPr lang="ru-RU" altLang="ru-RU" sz="18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» от 24 декабря 2021 года № 106.    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3977F2-9273-446E-9970-89B24D27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358799"/>
            <a:ext cx="2231329" cy="14326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62756" y="180698"/>
            <a:ext cx="8218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500">
                <a:solidFill>
                  <a:srgbClr val="000000"/>
                </a:solidFill>
                <a:latin typeface="Candara" pitchFamily="32" charset="0"/>
              </a:rPr>
              <a:t>Список источников и литературы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77380"/>
            <a:ext cx="8964613" cy="63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1.Конституция Российской Федерации (принята всенародным голосованием 12.12.1993 с изменениями одобренными в ходе общероссийского голосования 01.07.2020 года). Собрание законодательства РФ. 2009. № 4. - ст. 445.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2.Бюджетный кодекс Российской Федерации от 31.07.1998 № 145-ФЗ. Собрание законодательства РФ. 1998. № 31. - ст. 3823.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3.Налоговый кодекс Российской Федерации (часть первая) от 31.07.1998 № 146-ФЗ. Собрание законодательства РФ. 1998. № 31. - ст. 3824.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4.Налоговый кодекс Российской Федерации (часть вторая) от 05.08.2000 № 117-ФЗ. Собрание законодательства РФ. 2000. № 32. - ст. 3340.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5.Федеральный Закон от 06.10.2003 № 131-ФЗ «Об общих принципах организации местного самоуправления в Российской Федерации». Собрание законодательства РФ. 2003. № 40. - ст. 3822.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6.Приказ Министерства финансов Российской Федерации от 22 сентября 2015 г.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7.Закон Владимирской области от 10.10.2005 № 139-ОЗ «О межбюджетных отношениях во Владимирской области». Владимирские ведомости. 2005. № 316-319, 327-334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8.Решение Совета народных депутатов МО Красносельское Юрьев-Польского района от 15.04.2014 №15 «Об утверждении Положения о бюджетном процессе в муниципальном образовании Красносельское»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9.Постановление администрации муниципального образования Красносельское Юрьев-Польского района от 12.08.2020 № 77а «Об утверждении Положения о составлении и публикации документа (информационного ресурса) «Бюджет для граждан».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10. Постановление администрации муниципального образования Красносельское Юрьев-Польского района от 03.08.2016 № 338 «О порядке составления проекта бюджета муниципального образования Красносельское Юрьев-Польского района на очередной финансовый год»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11. Постановление администрации муниципального образования Красносельское Юрьев-Польского района от 24.08.2016 № 376 «Об утверждении методики прогнозирования поступлений доходов в бюджет муниципального образования Красносельское».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A1703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79512" y="-279648"/>
            <a:ext cx="9144000" cy="74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Candara" pitchFamily="32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Решение Совета народных депутатов муниципального образования Красносельское Юрьев-Польского района от 26.07.2018 № 17 «Об утверждении Порядка организации и проведения публичных слушаний, общественных обсуждений в муниципальном образовании Красносельское».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13.Постановление администрации муниципального образования Красносельское Юрьев-Польского района  от 17.08.2020 № 126 Об утверждении муниципальной программы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Профилактика, локализация и ликвидация последствий чрезвычайных ситуаций на территории муниципального образования Красносельское Юрьев-Польского района на 2021-2023 годы».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Постановление администрации муниципального образования Красносельское Юрьев-Польского района  от 20.08.2021 №122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«Содержание, реконструкция и ремонт жилищного фонда, расположенного на территории муниципального образования Красносельское на 2022-2024 годы».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Постановление администрации муниципального образования Красносельское Юрьев-Польского района  от 17.08.2020 №124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муниципального образования Красносельское Юрьев-Польского района».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Постановление администрации муниципального образования Красносельское Юрьев-Польского района  от 17.08.2020 №127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"Благоустройство населенных пунктов муниципального образования Красносельское на 2021-2023 годы«.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администрации муниципального образования Красносельское Юрьев-Польского района  от 17.08.2020 №125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2021-2025 годы«.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администрации муниципального образования Красносельское Юрьев-Польского района  от 14.08.2020 №119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 и спорта на территории муниципального образования Красносельское юрьев-Польского района на 2021-2025 годы«.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Постановление администрации муниципального образования Красносельское Юрьев-Польского района  от 14.08.2020 №120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"Содействие развитию малого и среднего предпринимательства в муниципальном образовании Красносельское на 2021-2025 годы».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муниципального образования Красносельское Юрьев-Польского района  от 04.08.2022 №181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«Борьба с борщевиком Сосновского на территории муниципального образования Красносельское Юрьев-Польского района на 2023-2027 годы».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муниципального образования Красносельское Юрьев-Польского района  от 04.08.2022 №180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и поддержка территориального общественного самоуправления (ТОС) на территории муниципального образования Красносельское Юрьев-Польского района на 2023-2025 годы».</a:t>
            </a:r>
          </a:p>
          <a:p>
            <a:pPr marL="265113" indent="-258763">
              <a:spcAft>
                <a:spcPts val="0"/>
              </a:spcAft>
              <a:buNone/>
              <a:tabLst>
                <a:tab pos="1397000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муниципального образования Красносельское Юрьев-Польского района  от 27.08.2020 №140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«Обеспечение содержания мест захоронения на территории муниципального образования Красносельское Юрьев - Польского района в 2021-2023 годах»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800" dirty="0">
              <a:solidFill>
                <a:srgbClr val="073E87"/>
              </a:solidFill>
              <a:latin typeface="Candar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Candara" pitchFamily="32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Красносельское Юрьев- Польского района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601803, Владимирская область, Юрьев-Польский район,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с.Красное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д. 51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Тел:8(49246)5-25-72, факс 8(49246)2-22-47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 электронной почты: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adminMOkrasnosel@mail.ru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2600" y="2603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4400">
                <a:solidFill>
                  <a:srgbClr val="262699"/>
                </a:solidFill>
                <a:latin typeface="Candara" pitchFamily="32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042988" y="377825"/>
            <a:ext cx="7572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Гражданин, его участие в бюджетном процессе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255540" y="4331494"/>
            <a:ext cx="2016125" cy="17065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налогоплательщик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(помогает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доходную часть бюджета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004171" y="4331494"/>
            <a:ext cx="2960317" cy="1706562"/>
          </a:xfrm>
          <a:prstGeom prst="roundRect">
            <a:avLst>
              <a:gd name="adj" fmla="val 16667"/>
            </a:avLst>
          </a:prstGeom>
          <a:solidFill>
            <a:srgbClr val="C7F79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(расходная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бюджета- образование, ЖКХ,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льготы и другие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социальных гарантий)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395636" y="2420888"/>
            <a:ext cx="2246585" cy="1224136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 ЮЛ и ФЛ;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ФЛ </a:t>
            </a:r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2642222" y="1096963"/>
            <a:ext cx="1313676" cy="588925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пошлина</a:t>
            </a:r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2022" y="1071664"/>
            <a:ext cx="1409700" cy="531812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1259632" y="1484784"/>
            <a:ext cx="1351708" cy="788143"/>
          </a:xfrm>
          <a:prstGeom prst="ellipse">
            <a:avLst/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84" y="4222750"/>
            <a:ext cx="1703388" cy="19240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808080">
                <a:alpha val="9100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3822365">
            <a:off x="2612193" y="4330517"/>
            <a:ext cx="265981" cy="9180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352916">
            <a:off x="5417811" y="4385943"/>
            <a:ext cx="311229" cy="83812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74788" y="360363"/>
            <a:ext cx="62642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Бюджетная система Российской Федерации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773238"/>
            <a:ext cx="8424863" cy="4968875"/>
          </a:xfrm>
          <a:prstGeom prst="triangle">
            <a:avLst>
              <a:gd name="adj" fmla="val 50000"/>
            </a:avLst>
          </a:prstGeom>
          <a:solidFill>
            <a:srgbClr val="F0F67E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Местные бюджеты: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 бюджеты муниципальных районов , в том числе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бюджеты городов, бюджеты городских и сельских поселений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1835150" y="1773238"/>
            <a:ext cx="4752975" cy="2808287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Бюджеты субъектов РФ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бюджеты территориальных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государственных внебюджетных фондов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700338" y="1773238"/>
            <a:ext cx="3024187" cy="1800225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Федеральный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бюджет и бюджеты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государственных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</a:rPr>
              <a:t>внебюджетных фондов РФ</a:t>
            </a:r>
            <a:r>
              <a:rPr lang="ru-RU" altLang="ru-RU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5292725" y="2413000"/>
            <a:ext cx="431800" cy="304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24525" y="2420938"/>
            <a:ext cx="792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6227763" y="3636963"/>
            <a:ext cx="288925" cy="3032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6516688" y="3644900"/>
            <a:ext cx="863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7164388" y="4645025"/>
            <a:ext cx="288925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7451725" y="4652963"/>
            <a:ext cx="8651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67338" y="2043113"/>
            <a:ext cx="15414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Первый уровень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159500" y="3267075"/>
            <a:ext cx="148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Второй</a:t>
            </a:r>
            <a:r>
              <a:rPr lang="ru-RU" altLang="ru-RU" sz="120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уровень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7096125" y="4275138"/>
            <a:ext cx="1487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ahoma" pitchFamily="32" charset="0"/>
              </a:rPr>
              <a:t>Третий уровень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06413" y="1411288"/>
            <a:ext cx="88931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3050" indent="-2651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>
                <a:solidFill>
                  <a:srgbClr val="073E87"/>
                </a:solidFill>
                <a:latin typeface="Candara" pitchFamily="32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ru-RU" altLang="ru-RU" sz="2400">
              <a:solidFill>
                <a:srgbClr val="073E87"/>
              </a:solidFill>
              <a:latin typeface="Candara" pitchFamily="32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188913"/>
            <a:ext cx="83883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indent="35877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Доходы бюджета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 денежные средства, поступающие в бюджет.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Доходы бюджетов формируются в соответствии с бюджетным законодательством РФ,   законодательством о налогах и сборах и законодательством об иных обязательных платежах. </a:t>
            </a:r>
            <a:b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В соответствии с Бюджетным кодексом Российской Федерации доходы бюджетов состоят из налоговых и неналоговых доходов, а также безвозмездных поступлений.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5526088" y="3873500"/>
            <a:ext cx="3490912" cy="240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8000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Доходы бюджетов от предусмотренных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законодательством РФ о налогах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 и сборах федеральных налогов 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сборов, в т. ч. от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предусмотренных специальными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 налоговыми режимами,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региональных налогов,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местных налогов и сборов,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а также пеней и штрафов по ним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C6E7FC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altLang="ru-RU" sz="1400" u="sng" dirty="0">
              <a:solidFill>
                <a:srgbClr val="000000"/>
              </a:solidFill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2679700" y="3787775"/>
            <a:ext cx="2617788" cy="24876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63640" dir="2700000" algn="ctr" rotWithShape="0">
              <a:srgbClr val="808080">
                <a:alpha val="89005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Доходы от продажи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и использования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государственного или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муниципального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имущества,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штрафы за нарушение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законодательства и пр.</a:t>
            </a:r>
            <a:endParaRPr lang="ru-RU" altLang="ru-RU" sz="1600" u="sng" dirty="0">
              <a:solidFill>
                <a:srgbClr val="000000"/>
              </a:solidFill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58763" y="3746500"/>
            <a:ext cx="2189162" cy="2447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360" cap="sq">
            <a:solidFill>
              <a:srgbClr val="4584D3"/>
            </a:solidFill>
            <a:miter lim="800000"/>
            <a:headEnd/>
            <a:tailEnd/>
          </a:ln>
          <a:effectLst>
            <a:outerShdw dist="50912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средства,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поступающие</a:t>
            </a:r>
            <a:endParaRPr lang="ru-RU" altLang="ru-RU" sz="1400" u="sng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</a:rPr>
              <a:t>из других бюджетов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2339975" y="1847850"/>
            <a:ext cx="403225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>
                <a:alpha val="97002"/>
              </a:srgbClr>
            </a:outerShdw>
          </a:effec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2" charset="0"/>
                <a:cs typeface="Arial Unicode MS" pitchFamily="32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990099"/>
                </a:solidFill>
              </a:rPr>
              <a:t>Виды доходов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2250" y="3187700"/>
            <a:ext cx="2262188" cy="746125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ru-RU" altLang="ru-RU" b="1" u="sng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Безвозмездные 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dirty="0">
                <a:solidFill>
                  <a:srgbClr val="660066"/>
                </a:solidFill>
              </a:rPr>
              <a:t>поступления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675" y="3230563"/>
            <a:ext cx="2089150" cy="673100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Неналоговые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1863" y="3221038"/>
            <a:ext cx="2752725" cy="652462"/>
          </a:xfrm>
          <a:prstGeom prst="roundRect">
            <a:avLst/>
          </a:prstGeom>
          <a:solidFill>
            <a:srgbClr val="C7F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660066"/>
                </a:solidFill>
              </a:rPr>
              <a:t>Налоговые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32250" y="2571750"/>
            <a:ext cx="0" cy="6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25563" y="2568575"/>
            <a:ext cx="1851025" cy="617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2571750"/>
            <a:ext cx="1978025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68313" y="620713"/>
            <a:ext cx="8224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endParaRPr lang="ru-RU" altLang="ru-RU" sz="1600" dirty="0">
              <a:solidFill>
                <a:srgbClr val="0D0D0D"/>
              </a:solidFill>
              <a:latin typeface="Candara" pitchFamily="32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br>
              <a:rPr lang="ru-RU" altLang="ru-RU" sz="1600" dirty="0">
                <a:solidFill>
                  <a:srgbClr val="0D0D0D"/>
                </a:solidFill>
                <a:latin typeface="Candara" pitchFamily="32" charset="0"/>
              </a:rPr>
            </a:br>
            <a: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Рост доходов муниципального образования Красносельское обеспечивается за счет: </a:t>
            </a:r>
            <a:br>
              <a:rPr lang="ru-RU" altLang="ru-RU" sz="20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br>
              <a:rPr lang="ru-RU" altLang="ru-RU" sz="1600" dirty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</a:br>
            <a:br>
              <a:rPr lang="ru-RU" altLang="ru-RU" sz="1600" dirty="0">
                <a:solidFill>
                  <a:srgbClr val="0D0D0D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altLang="ru-RU" sz="1600" dirty="0">
              <a:solidFill>
                <a:srgbClr val="0D0D0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1894854"/>
            <a:ext cx="7951788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1. Расширения налогооблагаемой базы за счет стимулирования экономического развития организаций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2. Введения новых предприятий и производственных мощностей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3. Роста денежных доходов населения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4. Легализации заработной платы работников и выведения из тени доходов физических лиц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5. Развития малого и среднего бизнеса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6. Муниципальной поддержки инвестиционной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18937</TotalTime>
  <Words>6222</Words>
  <Application>Microsoft Office PowerPoint</Application>
  <PresentationFormat>Экран (4:3)</PresentationFormat>
  <Paragraphs>745</Paragraphs>
  <Slides>58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58</vt:i4>
      </vt:variant>
    </vt:vector>
  </HeadingPairs>
  <TitlesOfParts>
    <vt:vector size="73" baseType="lpstr">
      <vt:lpstr>Arial</vt:lpstr>
      <vt:lpstr>Arial Unicode MS</vt:lpstr>
      <vt:lpstr>Calibri</vt:lpstr>
      <vt:lpstr>Candara</vt:lpstr>
      <vt:lpstr>Georgia</vt:lpstr>
      <vt:lpstr>Symbol</vt:lpstr>
      <vt:lpstr>Tahoma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5_Воздушный поток</vt:lpstr>
      <vt:lpstr>6_Воздушный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Бухгалтер</cp:lastModifiedBy>
  <cp:revision>1126</cp:revision>
  <cp:lastPrinted>2019-11-26T11:15:32Z</cp:lastPrinted>
  <dcterms:created xsi:type="dcterms:W3CDTF">2016-10-19T08:58:54Z</dcterms:created>
  <dcterms:modified xsi:type="dcterms:W3CDTF">2023-02-27T11:33:09Z</dcterms:modified>
</cp:coreProperties>
</file>